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slideMasters/slideMaster2.xml" ContentType="application/vnd.openxmlformats-officedocument.presentationml.slideMaster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15.xml" ContentType="application/vnd.openxmlformats-officedocument.presentationml.slideLayout+xml"/>
  <Override PartName="/ppt/slides/slide27.xml" ContentType="application/vnd.openxmlformats-officedocument.presentationml.slide+xml"/>
  <Default Extension="vml" ContentType="application/vnd.openxmlformats-officedocument.vmlDrawing"/>
  <Override PartName="/ppt/slides/slide20.xml" ContentType="application/vnd.openxmlformats-officedocument.presentationml.slide+xml"/>
  <Override PartName="/ppt/slideLayouts/slideLayout24.xml" ContentType="application/vnd.openxmlformats-officedocument.presentationml.slideLayout+xml"/>
  <Default Extension="emf" ContentType="image/x-emf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Layouts/slideLayout22.xml" ContentType="application/vnd.openxmlformats-officedocument.presentationml.slideLayout+xml"/>
  <Override PartName="/ppt/slides/slide2.xml" ContentType="application/vnd.openxmlformats-officedocument.presentationml.slide+xml"/>
  <Default Extension="xls" ContentType="application/vnd.ms-exce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Default Extension="wmf" ContentType="image/x-wmf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slideLayouts/slideLayout19.xml" ContentType="application/vnd.openxmlformats-officedocument.presentationml.slideLayout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viewProps.xml" ContentType="application/vnd.openxmlformats-officedocument.presentationml.viewProps+xml"/>
  <Default Extension="jpeg" ContentType="image/jpeg"/>
  <Override PartName="/ppt/notesSlides/notesSlide3.xml" ContentType="application/vnd.openxmlformats-officedocument.presentationml.notesSlide+xml"/>
  <Override PartName="/ppt/slideLayouts/slideLayout18.xml" ContentType="application/vnd.openxmlformats-officedocument.presentationml.slideLayout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Default Extension="doc" ContentType="application/msword"/>
  <Override PartName="/ppt/notesSlides/notesSlide2.xml" ContentType="application/vnd.openxmlformats-officedocument.presentationml.notesSlide+xml"/>
  <Override PartName="/ppt/slideLayouts/slideLayout17.xml" ContentType="application/vnd.openxmlformats-officedocument.presentationml.slideLayout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  <p:sldMasterId id="2147483660" r:id="rId2"/>
  </p:sldMasterIdLst>
  <p:notesMasterIdLst>
    <p:notesMasterId r:id="rId47"/>
  </p:notesMasterIdLst>
  <p:handoutMasterIdLst>
    <p:handoutMasterId r:id="rId48"/>
  </p:handoutMasterIdLst>
  <p:sldIdLst>
    <p:sldId id="329" r:id="rId3"/>
    <p:sldId id="342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51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2" r:id="rId24"/>
    <p:sldId id="353" r:id="rId25"/>
    <p:sldId id="354" r:id="rId26"/>
    <p:sldId id="355" r:id="rId27"/>
    <p:sldId id="356" r:id="rId28"/>
    <p:sldId id="357" r:id="rId29"/>
    <p:sldId id="358" r:id="rId30"/>
    <p:sldId id="359" r:id="rId31"/>
    <p:sldId id="360" r:id="rId32"/>
    <p:sldId id="361" r:id="rId33"/>
    <p:sldId id="362" r:id="rId34"/>
    <p:sldId id="363" r:id="rId35"/>
    <p:sldId id="364" r:id="rId36"/>
    <p:sldId id="365" r:id="rId37"/>
    <p:sldId id="374" r:id="rId38"/>
    <p:sldId id="366" r:id="rId39"/>
    <p:sldId id="367" r:id="rId40"/>
    <p:sldId id="368" r:id="rId41"/>
    <p:sldId id="369" r:id="rId42"/>
    <p:sldId id="370" r:id="rId43"/>
    <p:sldId id="371" r:id="rId44"/>
    <p:sldId id="372" r:id="rId45"/>
    <p:sldId id="373" r:id="rId4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 autoAdjust="0"/>
    <p:restoredTop sz="94721" autoAdjust="0"/>
  </p:normalViewPr>
  <p:slideViewPr>
    <p:cSldViewPr snapToGrid="0" snapToObjects="1">
      <p:cViewPr varScale="1">
        <p:scale>
          <a:sx n="97" d="100"/>
          <a:sy n="97" d="100"/>
        </p:scale>
        <p:origin x="-67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83161AC-153F-42AC-AE90-3A4D5942877D}" type="datetimeFigureOut">
              <a:rPr lang="en-US" smtClean="0"/>
              <a:pPr/>
              <a:t>3/1/12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21927C4-AC0A-400F-B747-5D85A74E3B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7892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BEBB3FB-F4AB-2146-BC00-586314B52ABE}" type="datetimeFigureOut">
              <a:rPr lang="en-US" smtClean="0"/>
              <a:pPr/>
              <a:t>3/1/12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C3026E4-A26B-E748-AFB3-BA05D74B55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0317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236C1-727C-4B21-BC41-0CD117D1733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17983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737AB-85B6-44A6-B99D-C38C1AEABEDE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737AB-85B6-44A6-B99D-C38C1AEABEDE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737AB-85B6-44A6-B99D-C38C1AEABED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737AB-85B6-44A6-B99D-C38C1AEABEDE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236C1-727C-4B21-BC41-0CD117D1733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17983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Mississippi invalidated questionable test scores.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236C1-727C-4B21-BC41-0CD117D1733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21713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9A01-A9DC-41D1-AE17-D6083DB014A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 descr="C:\Documents and Settings\jelias\Desktop\title slide.PN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82222"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4643"/>
          <a:stretch/>
        </p:blipFill>
        <p:spPr bwMode="auto">
          <a:xfrm>
            <a:off x="0" y="0"/>
            <a:ext cx="9144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90C4-0E88-4705-8B84-D6E5D9DBBB7C}" type="datetimeFigureOut">
              <a:rPr lang="en-US" smtClean="0"/>
              <a:pPr/>
              <a:t>3/1/12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9A01-A9DC-41D1-AE17-D6083DB01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90C4-0E88-4705-8B84-D6E5D9DBBB7C}" type="datetimeFigureOut">
              <a:rPr lang="en-US" smtClean="0"/>
              <a:pPr/>
              <a:t>3/1/12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9A01-A9DC-41D1-AE17-D6083DB01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gray">
          <a:xfrm>
            <a:off x="0" y="6400800"/>
            <a:ext cx="9148763" cy="457200"/>
          </a:xfrm>
          <a:prstGeom prst="rect">
            <a:avLst/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 dirty="0">
              <a:latin typeface="Verdana" pitchFamily="1" charset="0"/>
              <a:ea typeface="ＭＳ Ｐゴシック" pitchFamily="1" charset="-128"/>
            </a:endParaRPr>
          </a:p>
        </p:txBody>
      </p:sp>
      <p:pic>
        <p:nvPicPr>
          <p:cNvPr id="5" name="Picture 16" descr="Pearson_Bound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5238" y="6359525"/>
            <a:ext cx="1528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Pearson_Strap_Bound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56350"/>
            <a:ext cx="17621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1950" y="392113"/>
            <a:ext cx="777240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1950" y="1676400"/>
            <a:ext cx="6400800" cy="17526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37E2D-22DB-46C3-BB07-7C7792E20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32D24-2A4F-4361-A6DE-5A80846CD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1950" y="1219200"/>
            <a:ext cx="410527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25" y="1219200"/>
            <a:ext cx="410527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CA3C7-8EC8-4F6A-9807-5FBC13FC8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983EB-7B70-4790-A506-AD83676E8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E8F1D-82BB-4D87-A8DC-C5BA73B68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0C150-B359-4B64-B94C-D86B796AF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89329-DA08-41D6-9235-031E31BB7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4643"/>
          <a:stretch/>
        </p:blipFill>
        <p:spPr bwMode="auto">
          <a:xfrm>
            <a:off x="0" y="0"/>
            <a:ext cx="9144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90C4-0E88-4705-8B84-D6E5D9DBBB7C}" type="datetimeFigureOut">
              <a:rPr lang="en-US" smtClean="0"/>
              <a:pPr/>
              <a:t>3/1/12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9A01-A9DC-41D1-AE17-D6083DB01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1B1FB-111C-46B6-A1A6-4165DE4D9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964C5-C619-463B-9584-DF8F44D0A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4163" y="392113"/>
            <a:ext cx="2090737" cy="5627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1950" y="392113"/>
            <a:ext cx="6119813" cy="5627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B0505-9D15-4C1B-AA1B-8CB62B647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392113"/>
            <a:ext cx="8362950" cy="6746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1950" y="1219200"/>
            <a:ext cx="4105275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9625" y="1219200"/>
            <a:ext cx="4105275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9625" y="3695700"/>
            <a:ext cx="4105275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0AE2E-3097-430F-87FC-9AB8D53FE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392113"/>
            <a:ext cx="8362950" cy="6746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61950" y="1219200"/>
            <a:ext cx="4105275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25" y="1219200"/>
            <a:ext cx="4105275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A5E7D-377C-4066-BF9D-D16F0A8C6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90C4-0E88-4705-8B84-D6E5D9DBBB7C}" type="datetimeFigureOut">
              <a:rPr lang="en-US" smtClean="0"/>
              <a:pPr/>
              <a:t>3/1/12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9A01-A9DC-41D1-AE17-D6083DB01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4643"/>
          <a:stretch/>
        </p:blipFill>
        <p:spPr bwMode="auto">
          <a:xfrm>
            <a:off x="0" y="0"/>
            <a:ext cx="9144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90C4-0E88-4705-8B84-D6E5D9DBBB7C}" type="datetimeFigureOut">
              <a:rPr lang="en-US" smtClean="0"/>
              <a:pPr/>
              <a:t>3/1/12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9A01-A9DC-41D1-AE17-D6083DB01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4643"/>
          <a:stretch/>
        </p:blipFill>
        <p:spPr bwMode="auto">
          <a:xfrm>
            <a:off x="0" y="0"/>
            <a:ext cx="9144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90C4-0E88-4705-8B84-D6E5D9DBBB7C}" type="datetimeFigureOut">
              <a:rPr lang="en-US" smtClean="0"/>
              <a:pPr/>
              <a:t>3/1/12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9A01-A9DC-41D1-AE17-D6083DB01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4643"/>
          <a:stretch/>
        </p:blipFill>
        <p:spPr bwMode="auto">
          <a:xfrm>
            <a:off x="0" y="0"/>
            <a:ext cx="9144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90C4-0E88-4705-8B84-D6E5D9DBBB7C}" type="datetimeFigureOut">
              <a:rPr lang="en-US" smtClean="0"/>
              <a:pPr/>
              <a:t>3/1/12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9A01-A9DC-41D1-AE17-D6083DB01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90C4-0E88-4705-8B84-D6E5D9DBBB7C}" type="datetimeFigureOut">
              <a:rPr lang="en-US" smtClean="0"/>
              <a:pPr/>
              <a:t>3/1/12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9A01-A9DC-41D1-AE17-D6083DB01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90C4-0E88-4705-8B84-D6E5D9DBBB7C}" type="datetimeFigureOut">
              <a:rPr lang="en-US" smtClean="0"/>
              <a:pPr/>
              <a:t>3/1/12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9A01-A9DC-41D1-AE17-D6083DB01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90C4-0E88-4705-8B84-D6E5D9DBBB7C}" type="datetimeFigureOut">
              <a:rPr lang="en-US" smtClean="0"/>
              <a:pPr/>
              <a:t>3/1/12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9A01-A9DC-41D1-AE17-D6083DB01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theme" Target="../theme/theme2.xml"/><Relationship Id="rId15" Type="http://schemas.openxmlformats.org/officeDocument/2006/relationships/image" Target="../media/image3.emf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858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890C4-0E88-4705-8B84-D6E5D9DBBB7C}" type="datetimeFigureOut">
              <a:rPr lang="en-US" smtClean="0"/>
              <a:pPr/>
              <a:t>3/1/12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49A01-A9DC-41D1-AE17-D6083DB014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1950" y="392113"/>
            <a:ext cx="836295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1950" y="1219200"/>
            <a:ext cx="83629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6172200"/>
            <a:ext cx="4122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0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55050" y="6172200"/>
            <a:ext cx="4889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0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fld id="{0D1FFC58-271B-4D6B-A8B3-0D6BF28AC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0" y="6400800"/>
            <a:ext cx="9148763" cy="457200"/>
          </a:xfrm>
          <a:prstGeom prst="rect">
            <a:avLst/>
          </a:prstGeom>
          <a:solidFill>
            <a:srgbClr val="9D1348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 dirty="0">
              <a:latin typeface="Verdana" pitchFamily="1" charset="0"/>
              <a:ea typeface="ＭＳ Ｐゴシック" pitchFamily="1" charset="-128"/>
            </a:endParaRPr>
          </a:p>
        </p:txBody>
      </p:sp>
      <p:pic>
        <p:nvPicPr>
          <p:cNvPr id="2055" name="Picture 11" descr="Pearson_Bound_Whit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615238" y="6359525"/>
            <a:ext cx="1528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2" descr="Pearson_Strap_Bound_White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356350"/>
            <a:ext cx="17621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ＭＳ Ｐゴシック" pitchFamily="-48" charset="-128"/>
          <a:cs typeface="ＭＳ Ｐゴシック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1" charset="0"/>
          <a:ea typeface="ＭＳ Ｐゴシック" pitchFamily="-48" charset="-128"/>
          <a:cs typeface="ＭＳ Ｐゴシック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1" charset="0"/>
          <a:ea typeface="ＭＳ Ｐゴシック" pitchFamily="-48" charset="-128"/>
          <a:cs typeface="ＭＳ Ｐゴシック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1" charset="0"/>
          <a:ea typeface="ＭＳ Ｐゴシック" pitchFamily="-48" charset="-128"/>
          <a:cs typeface="ＭＳ Ｐゴシック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1" charset="0"/>
          <a:ea typeface="ＭＳ Ｐゴシック" pitchFamily="-48" charset="-128"/>
          <a:cs typeface="ＭＳ Ｐゴシック" pitchFamily="-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1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48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pitchFamily="-4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" charset="2"/>
        <a:buChar char="§"/>
        <a:defRPr sz="1600">
          <a:solidFill>
            <a:schemeClr val="tx1"/>
          </a:solidFill>
          <a:latin typeface="+mn-lt"/>
          <a:ea typeface="ＭＳ Ｐゴシック" pitchFamily="-4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ＭＳ Ｐゴシック" pitchFamily="-4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48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Microsoft_Excel_97_-_2004_Worksheet4.xls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Word_97_-_2004_Document1.doc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Word_97_-_2004_Document2.doc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Word_97_-_2004_Document3.doc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093" y="1447477"/>
            <a:ext cx="8646763" cy="2521408"/>
          </a:xfrm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 fontScale="90000"/>
          </a:bodyPr>
          <a:lstStyle/>
          <a:p>
            <a:r>
              <a:rPr lang="en-US" sz="2700" i="1" dirty="0" smtClean="0">
                <a:latin typeface="Calibri" charset="0"/>
              </a:rPr>
              <a:t/>
            </a:r>
            <a:br>
              <a:rPr lang="en-US" sz="2700" i="1" dirty="0" smtClean="0">
                <a:latin typeface="Calibri" charset="0"/>
              </a:rPr>
            </a:br>
            <a:r>
              <a:rPr lang="en-US" sz="2700" i="1" dirty="0" smtClean="0">
                <a:latin typeface="Calibri" charset="0"/>
              </a:rPr>
              <a:t>Panel 2</a:t>
            </a:r>
            <a:r>
              <a:rPr lang="en-US" sz="2700" i="1" dirty="0">
                <a:latin typeface="Calibri" charset="0"/>
              </a:rPr>
              <a:t/>
            </a:r>
            <a:br>
              <a:rPr lang="en-US" sz="2700" i="1" dirty="0">
                <a:latin typeface="Calibri" charset="0"/>
              </a:rPr>
            </a:br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Detection and Analysis of Irregularities in Academic Testing</a:t>
            </a:r>
            <a:r>
              <a:rPr lang="en-US" dirty="0">
                <a:latin typeface="Calibri" charset="0"/>
              </a:rPr>
              <a:t/>
            </a:r>
            <a:br>
              <a:rPr lang="en-US" dirty="0">
                <a:latin typeface="Calibri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63437"/>
            <a:ext cx="9144000" cy="2418685"/>
          </a:xfrm>
        </p:spPr>
        <p:txBody>
          <a:bodyPr>
            <a:normAutofit fontScale="70000" lnSpcReduction="20000"/>
          </a:bodyPr>
          <a:lstStyle/>
          <a:p>
            <a:endParaRPr lang="en-US" i="1" dirty="0" smtClean="0">
              <a:latin typeface="Calibri" charset="0"/>
            </a:endParaRPr>
          </a:p>
          <a:p>
            <a:r>
              <a:rPr lang="en-US" i="1" dirty="0" smtClean="0">
                <a:latin typeface="Calibri" charset="0"/>
              </a:rPr>
              <a:t>Panelists</a:t>
            </a:r>
          </a:p>
          <a:p>
            <a:r>
              <a:rPr lang="en-US" sz="1400" i="1" dirty="0">
                <a:latin typeface="Calibri" charset="0"/>
              </a:rPr>
              <a:t/>
            </a:r>
            <a:br>
              <a:rPr lang="en-US" sz="1400" i="1" dirty="0">
                <a:latin typeface="Calibri" charset="0"/>
              </a:rPr>
            </a:br>
            <a:r>
              <a:rPr lang="en-US" sz="3800" b="1" dirty="0" smtClean="0">
                <a:latin typeface="Calibri" charset="0"/>
              </a:rPr>
              <a:t>Brian Jacob</a:t>
            </a:r>
            <a:r>
              <a:rPr lang="en-US" sz="3800" dirty="0" smtClean="0">
                <a:latin typeface="Calibri" charset="0"/>
              </a:rPr>
              <a:t>: University of Michigan</a:t>
            </a:r>
            <a:endParaRPr lang="en-US" sz="3800" dirty="0">
              <a:latin typeface="Calibri" charset="0"/>
            </a:endParaRPr>
          </a:p>
          <a:p>
            <a:r>
              <a:rPr lang="en-US" sz="3800" b="1" dirty="0" err="1" smtClean="0">
                <a:latin typeface="Calibri" charset="0"/>
              </a:rPr>
              <a:t>Carswell</a:t>
            </a:r>
            <a:r>
              <a:rPr lang="en-US" sz="3800" b="1" dirty="0" smtClean="0">
                <a:latin typeface="Calibri" charset="0"/>
              </a:rPr>
              <a:t> Whitehead</a:t>
            </a:r>
            <a:r>
              <a:rPr lang="en-US" sz="3800" dirty="0" smtClean="0">
                <a:latin typeface="Calibri" charset="0"/>
              </a:rPr>
              <a:t>: ETS</a:t>
            </a:r>
            <a:endParaRPr lang="en-US" sz="3800" dirty="0">
              <a:latin typeface="Calibri" charset="0"/>
            </a:endParaRPr>
          </a:p>
          <a:p>
            <a:r>
              <a:rPr lang="en-US" sz="3800" b="1" dirty="0" smtClean="0">
                <a:latin typeface="Calibri" charset="0"/>
              </a:rPr>
              <a:t>David Foster</a:t>
            </a:r>
            <a:r>
              <a:rPr lang="en-US" sz="3800" dirty="0" smtClean="0">
                <a:latin typeface="Calibri" charset="0"/>
              </a:rPr>
              <a:t>: </a:t>
            </a:r>
            <a:r>
              <a:rPr lang="en-US" sz="3800" dirty="0" err="1" smtClean="0">
                <a:latin typeface="Calibri" charset="0"/>
              </a:rPr>
              <a:t>Caveon</a:t>
            </a:r>
            <a:r>
              <a:rPr lang="en-US" sz="3800" dirty="0" smtClean="0">
                <a:latin typeface="Calibri" charset="0"/>
              </a:rPr>
              <a:t> Test Security</a:t>
            </a:r>
            <a:endParaRPr lang="en-US" sz="3800" dirty="0">
              <a:latin typeface="Calibri" charset="0"/>
            </a:endParaRPr>
          </a:p>
          <a:p>
            <a:r>
              <a:rPr lang="en-US" sz="3800" b="1" dirty="0" smtClean="0">
                <a:latin typeface="Calibri" charset="0"/>
              </a:rPr>
              <a:t>Melissa Fincher</a:t>
            </a:r>
            <a:r>
              <a:rPr lang="en-US" sz="3800" dirty="0" smtClean="0">
                <a:latin typeface="Calibri" charset="0"/>
              </a:rPr>
              <a:t>: Georgia Department of Education</a:t>
            </a:r>
            <a:endParaRPr lang="en-US" sz="3800" dirty="0">
              <a:latin typeface="Calibri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571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Distinguishing Testing Irregularities from Illegal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191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A Testing Irregularity Does </a:t>
            </a:r>
            <a:r>
              <a:rPr lang="en-US" sz="2000" b="1" u="sng" dirty="0" smtClean="0"/>
              <a:t>NOT</a:t>
            </a:r>
            <a:r>
              <a:rPr lang="en-US" sz="2000" dirty="0" smtClean="0"/>
              <a:t> Necessarily Imply Cheating</a:t>
            </a:r>
          </a:p>
          <a:p>
            <a:pPr lvl="1"/>
            <a:r>
              <a:rPr lang="en-US" sz="2000" dirty="0" smtClean="0"/>
              <a:t>Frequent erasures may be more common among certain students than others, and some teachers may have taught their children legitimate test-taking strategies that result in frequent WTR erasures.</a:t>
            </a:r>
          </a:p>
          <a:p>
            <a:pPr lvl="1"/>
            <a:r>
              <a:rPr lang="en-US" sz="2000" dirty="0" smtClean="0"/>
              <a:t>Commonality of item-response patterns across students within the same class might be due to the curricular or instructional focus of the teacher.</a:t>
            </a:r>
          </a:p>
          <a:p>
            <a:pPr lvl="1"/>
            <a:r>
              <a:rPr lang="en-US" sz="2000" dirty="0" smtClean="0"/>
              <a:t>Large test score gains could result from extremely effective teaching, which would be the last thing one would want to discourage. </a:t>
            </a:r>
          </a:p>
          <a:p>
            <a:r>
              <a:rPr lang="en-US" sz="2000" dirty="0" smtClean="0"/>
              <a:t>Statistical analyses will almost always result in at least some false positives and some false negatives</a:t>
            </a:r>
          </a:p>
          <a:p>
            <a:pPr lvl="1"/>
            <a:r>
              <a:rPr lang="en-US" sz="2000" dirty="0" smtClean="0"/>
              <a:t>Critical to complement statistical analyses with other methods of detection and analysis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9105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Account for student and/or school characteristics that may be associated with erasures or unusual test score patterns</a:t>
            </a:r>
          </a:p>
          <a:p>
            <a:pPr lvl="1"/>
            <a:r>
              <a:rPr lang="en-US" dirty="0" smtClean="0"/>
              <a:t>If cheating is widespread, it may be difficult to identify a comparison group</a:t>
            </a:r>
          </a:p>
          <a:p>
            <a:r>
              <a:rPr lang="en-US" dirty="0" smtClean="0"/>
              <a:t>Use metrics that are robust to outliers, such as the median</a:t>
            </a:r>
          </a:p>
          <a:p>
            <a:pPr lvl="1"/>
            <a:r>
              <a:rPr lang="en-US" dirty="0" smtClean="0"/>
              <a:t>Test the sensitivity of results to the exclusion of one or two students from the classroom</a:t>
            </a:r>
          </a:p>
          <a:p>
            <a:r>
              <a:rPr lang="en-US" dirty="0" smtClean="0"/>
              <a:t>Utilize multiple approaches when possible</a:t>
            </a:r>
          </a:p>
          <a:p>
            <a:r>
              <a:rPr lang="en-US" dirty="0" smtClean="0"/>
              <a:t>Conduct selective retest audit</a:t>
            </a:r>
          </a:p>
          <a:p>
            <a:pPr lvl="1"/>
            <a:r>
              <a:rPr lang="en-US" dirty="0" smtClean="0"/>
              <a:t>Retest students in suspected classrooms along with a sample of randomly chosen classrooms</a:t>
            </a:r>
          </a:p>
          <a:p>
            <a:r>
              <a:rPr lang="en-US" dirty="0" smtClean="0"/>
              <a:t>Conduct in-depth “qualitative” investigation of suspected individuals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Best Practices for Statistical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906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Practical Challenges of </a:t>
            </a:r>
            <a:br>
              <a:rPr lang="en-US" dirty="0" smtClean="0"/>
            </a:br>
            <a:r>
              <a:rPr lang="en-US" dirty="0" smtClean="0"/>
              <a:t>Statistical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State/district capacity</a:t>
            </a:r>
          </a:p>
          <a:p>
            <a:pPr lvl="1"/>
            <a:r>
              <a:rPr lang="en-US" dirty="0" smtClean="0"/>
              <a:t>Analyzing data in real time to permit quick response (e.g., audit)</a:t>
            </a:r>
          </a:p>
          <a:p>
            <a:r>
              <a:rPr lang="en-US" dirty="0" smtClean="0"/>
              <a:t>Data sharing between test vendors, state agencies and local districts</a:t>
            </a:r>
          </a:p>
          <a:p>
            <a:pPr lvl="1"/>
            <a:r>
              <a:rPr lang="en-US" dirty="0" smtClean="0"/>
              <a:t>Costs, FERPA</a:t>
            </a:r>
          </a:p>
          <a:p>
            <a:r>
              <a:rPr lang="en-US" dirty="0" smtClean="0"/>
              <a:t>Statistical fluency of intended audience</a:t>
            </a:r>
          </a:p>
          <a:p>
            <a:pPr lvl="1"/>
            <a:r>
              <a:rPr lang="en-US" dirty="0" smtClean="0"/>
              <a:t>Translation to common parlance is essential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2284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75709"/>
            <a:ext cx="9143999" cy="1693175"/>
          </a:xfrm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 fontScale="90000"/>
          </a:bodyPr>
          <a:lstStyle/>
          <a:p>
            <a:pPr marL="0" indent="0"/>
            <a:r>
              <a:rPr lang="en-US" sz="2700" i="1" dirty="0" smtClean="0">
                <a:latin typeface="Calibri" charset="0"/>
              </a:rPr>
              <a:t/>
            </a:r>
            <a:br>
              <a:rPr lang="en-US" sz="2700" i="1" dirty="0" smtClean="0">
                <a:latin typeface="Calibri" charset="0"/>
              </a:rPr>
            </a:br>
            <a:r>
              <a:rPr lang="en-US" sz="5600" dirty="0" smtClean="0">
                <a:solidFill>
                  <a:srgbClr val="1F497D"/>
                </a:solidFill>
              </a:rPr>
              <a:t>Detection and Analysis of Irregularities in Academic Testing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dirty="0" smtClean="0">
                <a:latin typeface="Calibri" charset="0"/>
              </a:rPr>
              <a:t/>
            </a:r>
            <a:br>
              <a:rPr lang="en-US" dirty="0" smtClean="0">
                <a:latin typeface="Calibri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21909"/>
            <a:ext cx="9143999" cy="2213237"/>
          </a:xfrm>
        </p:spPr>
        <p:txBody>
          <a:bodyPr>
            <a:normAutofit/>
          </a:bodyPr>
          <a:lstStyle/>
          <a:p>
            <a:r>
              <a:rPr lang="en-US" sz="1400" i="1" dirty="0">
                <a:latin typeface="Calibri" charset="0"/>
              </a:rPr>
              <a:t/>
            </a:r>
            <a:br>
              <a:rPr lang="en-US" sz="1400" i="1" dirty="0">
                <a:latin typeface="Calibri" charset="0"/>
              </a:rPr>
            </a:br>
            <a:r>
              <a:rPr lang="en-US" b="1" dirty="0" err="1" smtClean="0">
                <a:latin typeface="Calibri" charset="0"/>
              </a:rPr>
              <a:t>Carswell</a:t>
            </a:r>
            <a:r>
              <a:rPr lang="en-US" b="1" dirty="0" smtClean="0">
                <a:latin typeface="Calibri" charset="0"/>
              </a:rPr>
              <a:t> Whitehead</a:t>
            </a:r>
            <a:r>
              <a:rPr lang="en-US" dirty="0" smtClean="0">
                <a:latin typeface="Calibri" charset="0"/>
              </a:rPr>
              <a:t>:  </a:t>
            </a:r>
          </a:p>
          <a:p>
            <a:r>
              <a:rPr lang="en-US" dirty="0" smtClean="0"/>
              <a:t>Director, Office of Testing Integrity </a:t>
            </a:r>
          </a:p>
          <a:p>
            <a:r>
              <a:rPr lang="en-US" dirty="0" smtClean="0"/>
              <a:t>Educational Testing Service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9771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Detection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     </a:t>
            </a:r>
          </a:p>
          <a:p>
            <a:r>
              <a:rPr lang="en-US" sz="2400" dirty="0" smtClean="0"/>
              <a:t>All high stakes tests are subject to test takers and professionals who will seek to gain or provide an unfair advantage.  </a:t>
            </a:r>
          </a:p>
          <a:p>
            <a:endParaRPr lang="en-US" sz="2400" dirty="0" smtClean="0"/>
          </a:p>
          <a:p>
            <a:r>
              <a:rPr lang="en-US" sz="2400" dirty="0" smtClean="0"/>
              <a:t>To protect against test compromise, processes must be built into the testing plan to detect irregularities. </a:t>
            </a:r>
          </a:p>
          <a:p>
            <a:endParaRPr lang="en-US" sz="2400" dirty="0" smtClean="0"/>
          </a:p>
          <a:p>
            <a:r>
              <a:rPr lang="en-US" sz="2400" dirty="0" smtClean="0"/>
              <a:t>The detection plan should include procedures to detect irregularities that occur prior to the test, during the test and after the test.</a:t>
            </a:r>
          </a:p>
        </p:txBody>
      </p:sp>
      <p:pic>
        <p:nvPicPr>
          <p:cNvPr id="10242" name="Picture 2" descr="http://t0.gstatic.com/images?q=tbn:ANd9GcTi4fwu98gEKTZxMFYbGXBZJxF8fk0nQniy1bNEJYKyq56K_nL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1447800"/>
            <a:ext cx="1219200" cy="17337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Pre-administration-Test Material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686800" cy="495300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en-US" sz="4400" b="1" dirty="0" smtClean="0">
                <a:solidFill>
                  <a:schemeClr val="tx2"/>
                </a:solidFill>
              </a:rPr>
              <a:t>Early detection of test security breaches is essential to the containment of widespread test compromise. </a:t>
            </a:r>
          </a:p>
          <a:p>
            <a:pPr>
              <a:buNone/>
            </a:pPr>
            <a:endParaRPr lang="en-US" sz="27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US" sz="2600" dirty="0" smtClean="0"/>
          </a:p>
          <a:p>
            <a:pPr lvl="0"/>
            <a:r>
              <a:rPr lang="en-US" sz="3800" dirty="0" smtClean="0"/>
              <a:t>A good test security plan should include an audit process to detect test tampering by students and professionals before the test is administered.</a:t>
            </a:r>
          </a:p>
          <a:p>
            <a:pPr lvl="0">
              <a:buNone/>
            </a:pPr>
            <a:endParaRPr lang="en-US" sz="3800" dirty="0" smtClean="0"/>
          </a:p>
          <a:p>
            <a:pPr lvl="0"/>
            <a:r>
              <a:rPr lang="en-US" sz="3800" dirty="0" smtClean="0"/>
              <a:t>The audit should occur before the test day or on the morning of the test. </a:t>
            </a:r>
          </a:p>
          <a:p>
            <a:pPr lvl="0"/>
            <a:endParaRPr lang="en-US" sz="3800" dirty="0" smtClean="0"/>
          </a:p>
          <a:p>
            <a:pPr lvl="0"/>
            <a:r>
              <a:rPr lang="en-US" sz="3800" dirty="0" smtClean="0"/>
              <a:t>All test materials should be individually inventoried to inspect for missing test books or signs of test reproduction.</a:t>
            </a:r>
          </a:p>
          <a:p>
            <a:pPr lvl="0"/>
            <a:endParaRPr lang="en-US" sz="3800" dirty="0" smtClean="0"/>
          </a:p>
          <a:p>
            <a:pPr lvl="0"/>
            <a:r>
              <a:rPr lang="en-US" sz="3800" dirty="0" smtClean="0"/>
              <a:t>School officials should be notified immediately of any detected irregularity.</a:t>
            </a:r>
          </a:p>
          <a:p>
            <a:pPr lvl="0">
              <a:buNone/>
            </a:pPr>
            <a:endParaRPr lang="en-US" sz="3800" dirty="0" smtClean="0"/>
          </a:p>
          <a:p>
            <a:pPr lvl="0"/>
            <a:r>
              <a:rPr lang="en-US" sz="3800" dirty="0" smtClean="0"/>
              <a:t>An unannounced audit is usually the most effective method to detect test material irregularities.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 Administration: Proctoring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534400" cy="51816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Active proctoring is the key to detecting test day irregularities.</a:t>
            </a:r>
          </a:p>
          <a:p>
            <a:pPr>
              <a:buNone/>
            </a:pPr>
            <a:endParaRPr lang="en-US" sz="24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3300" b="1" dirty="0" smtClean="0">
                <a:solidFill>
                  <a:schemeClr val="tx2"/>
                </a:solidFill>
              </a:rPr>
              <a:t>The proctor should:</a:t>
            </a:r>
          </a:p>
          <a:p>
            <a:endParaRPr lang="en-US" sz="2400" dirty="0" smtClean="0"/>
          </a:p>
          <a:p>
            <a:r>
              <a:rPr lang="en-US" dirty="0" smtClean="0"/>
              <a:t>Check identification 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Monitor the room for wandering eyes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Ensure students are working on the correct section of the test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Check for unauthorized aids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Document any unauthorized test material access or unusual behavior by school personnel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Inspect the answer sheet to check for impersonation or switching of answer sheets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Post-administration: Scoring Process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686800" cy="46783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300" b="1" dirty="0" smtClean="0">
                <a:solidFill>
                  <a:schemeClr val="tx2"/>
                </a:solidFill>
              </a:rPr>
              <a:t>The security plan should include post analytics to check for irregularities, such as</a:t>
            </a:r>
          </a:p>
          <a:p>
            <a:pPr>
              <a:buNone/>
            </a:pPr>
            <a:endParaRPr lang="en-US" sz="2400" dirty="0" smtClean="0"/>
          </a:p>
          <a:p>
            <a:pPr lvl="0"/>
            <a:r>
              <a:rPr lang="en-US" sz="2400" dirty="0" smtClean="0"/>
              <a:t>Unusual erasures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Handwriting or gridding similarities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Essay similarities</a:t>
            </a:r>
          </a:p>
          <a:p>
            <a:pPr lvl="0">
              <a:buNone/>
            </a:pPr>
            <a:endParaRPr lang="en-US" sz="2400" dirty="0" smtClean="0"/>
          </a:p>
          <a:p>
            <a:pPr lvl="0"/>
            <a:r>
              <a:rPr lang="en-US" sz="2400" dirty="0" smtClean="0"/>
              <a:t>Unusual answer patterns 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Inconsistent performance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Test completion timing irregularity (computer-based testing)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Large score difference or spike in the mean test score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chemeClr val="tx2"/>
                </a:solidFill>
              </a:rPr>
              <a:t>The test security plan should have established guidelines to assist with the decision making process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Use detected irregularities as flags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Tips for analyzing the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75709"/>
            <a:ext cx="9143999" cy="1693175"/>
          </a:xfrm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 fontScale="90000"/>
          </a:bodyPr>
          <a:lstStyle/>
          <a:p>
            <a:pPr marL="0" indent="0"/>
            <a:r>
              <a:rPr lang="en-US" sz="2700" i="1" dirty="0" smtClean="0">
                <a:latin typeface="Calibri" charset="0"/>
              </a:rPr>
              <a:t/>
            </a:r>
            <a:br>
              <a:rPr lang="en-US" sz="2700" i="1" dirty="0" smtClean="0">
                <a:latin typeface="Calibri" charset="0"/>
              </a:rPr>
            </a:br>
            <a:r>
              <a:rPr lang="en-US" sz="5600" dirty="0" smtClean="0">
                <a:solidFill>
                  <a:srgbClr val="1F497D"/>
                </a:solidFill>
              </a:rPr>
              <a:t>Detection and Analysis of Irregularities in Academic Testing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dirty="0" smtClean="0">
                <a:latin typeface="Calibri" charset="0"/>
              </a:rPr>
              <a:t/>
            </a:r>
            <a:br>
              <a:rPr lang="en-US" dirty="0" smtClean="0">
                <a:latin typeface="Calibri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21909"/>
            <a:ext cx="9143999" cy="2213237"/>
          </a:xfrm>
        </p:spPr>
        <p:txBody>
          <a:bodyPr>
            <a:normAutofit fontScale="92500" lnSpcReduction="10000"/>
          </a:bodyPr>
          <a:lstStyle/>
          <a:p>
            <a:r>
              <a:rPr lang="en-US" sz="1400" i="1" dirty="0">
                <a:latin typeface="Calibri" charset="0"/>
              </a:rPr>
              <a:t/>
            </a:r>
            <a:br>
              <a:rPr lang="en-US" sz="1400" i="1" dirty="0">
                <a:latin typeface="Calibri" charset="0"/>
              </a:rPr>
            </a:br>
            <a:r>
              <a:rPr lang="en-US" b="1" dirty="0" smtClean="0">
                <a:latin typeface="Calibri" charset="0"/>
              </a:rPr>
              <a:t>Brian A. Jacob</a:t>
            </a:r>
            <a:r>
              <a:rPr lang="en-US" dirty="0" smtClean="0">
                <a:latin typeface="Calibri" charset="0"/>
              </a:rPr>
              <a:t>:  </a:t>
            </a:r>
          </a:p>
          <a:p>
            <a:r>
              <a:rPr lang="en-US" dirty="0" smtClean="0"/>
              <a:t>Walter H. Annenberg Professor of Education Policy &amp; Professor of Economics</a:t>
            </a:r>
          </a:p>
          <a:p>
            <a:r>
              <a:rPr lang="en-US" dirty="0" smtClean="0"/>
              <a:t>University of Michigan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9771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8686800" cy="4449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    </a:t>
            </a:r>
            <a:r>
              <a:rPr lang="en-US" sz="2400" b="1" dirty="0" smtClean="0">
                <a:solidFill>
                  <a:schemeClr val="tx2"/>
                </a:solidFill>
              </a:rPr>
              <a:t>Do these detection practices work?</a:t>
            </a:r>
            <a:r>
              <a:rPr lang="en-US" sz="2400" dirty="0" smtClean="0"/>
              <a:t>    Yes! </a:t>
            </a:r>
          </a:p>
          <a:p>
            <a:pPr>
              <a:buNone/>
            </a:pPr>
            <a:r>
              <a:rPr lang="en-US" sz="2400" dirty="0" smtClean="0"/>
              <a:t>    </a:t>
            </a:r>
          </a:p>
          <a:p>
            <a:pPr>
              <a:buNone/>
            </a:pPr>
            <a:r>
              <a:rPr lang="en-US" sz="2400" dirty="0" smtClean="0"/>
              <a:t>     </a:t>
            </a:r>
            <a:r>
              <a:rPr lang="en-US" sz="2400" b="1" dirty="0" smtClean="0">
                <a:solidFill>
                  <a:schemeClr val="tx2"/>
                </a:solidFill>
              </a:rPr>
              <a:t>Proven to be effective at: </a:t>
            </a:r>
          </a:p>
          <a:p>
            <a:endParaRPr lang="en-US" sz="2400" dirty="0" smtClean="0"/>
          </a:p>
          <a:p>
            <a:r>
              <a:rPr lang="en-US" sz="2400" dirty="0" smtClean="0"/>
              <a:t>Containing test compromise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Providing evidence to cancel invalid test scores</a:t>
            </a:r>
          </a:p>
          <a:p>
            <a:endParaRPr lang="en-US" sz="2400" dirty="0" smtClean="0"/>
          </a:p>
          <a:p>
            <a:r>
              <a:rPr lang="en-US" sz="2400" dirty="0" smtClean="0"/>
              <a:t>Mitigating further risk </a:t>
            </a:r>
          </a:p>
          <a:p>
            <a:endParaRPr lang="en-US" sz="2400" dirty="0" smtClean="0"/>
          </a:p>
          <a:p>
            <a:r>
              <a:rPr lang="en-US" sz="2400" dirty="0" smtClean="0"/>
              <a:t>Helping to refine procedures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Thank You</a:t>
            </a:r>
            <a:endParaRPr lang="en-US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75709"/>
            <a:ext cx="9143999" cy="1693175"/>
          </a:xfrm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 fontScale="90000"/>
          </a:bodyPr>
          <a:lstStyle/>
          <a:p>
            <a:pPr marL="0" indent="0"/>
            <a:r>
              <a:rPr lang="en-US" sz="2700" i="1" dirty="0" smtClean="0">
                <a:latin typeface="Calibri" charset="0"/>
              </a:rPr>
              <a:t/>
            </a:r>
            <a:br>
              <a:rPr lang="en-US" sz="2700" i="1" dirty="0" smtClean="0">
                <a:latin typeface="Calibri" charset="0"/>
              </a:rPr>
            </a:br>
            <a:r>
              <a:rPr lang="en-US" sz="5600" dirty="0" smtClean="0">
                <a:solidFill>
                  <a:srgbClr val="1F497D"/>
                </a:solidFill>
              </a:rPr>
              <a:t>Detecting Security Breaches for High-Stakes Educational Testing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dirty="0" smtClean="0">
                <a:latin typeface="Calibri" charset="0"/>
              </a:rPr>
              <a:t/>
            </a:r>
            <a:br>
              <a:rPr lang="en-US" dirty="0" smtClean="0">
                <a:latin typeface="Calibri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21909"/>
            <a:ext cx="9143999" cy="2213237"/>
          </a:xfrm>
        </p:spPr>
        <p:txBody>
          <a:bodyPr>
            <a:normAutofit/>
          </a:bodyPr>
          <a:lstStyle/>
          <a:p>
            <a:r>
              <a:rPr lang="en-US" sz="1400" i="1" dirty="0">
                <a:latin typeface="Calibri" charset="0"/>
              </a:rPr>
              <a:t/>
            </a:r>
            <a:br>
              <a:rPr lang="en-US" sz="1400" i="1" dirty="0">
                <a:latin typeface="Calibri" charset="0"/>
              </a:rPr>
            </a:br>
            <a:r>
              <a:rPr lang="en-US" b="1" dirty="0" smtClean="0">
                <a:latin typeface="Calibri" charset="0"/>
              </a:rPr>
              <a:t>David F. Foster</a:t>
            </a:r>
            <a:r>
              <a:rPr lang="en-US" dirty="0" smtClean="0">
                <a:latin typeface="Calibri" charset="0"/>
              </a:rPr>
              <a:t>:  </a:t>
            </a:r>
          </a:p>
          <a:p>
            <a:r>
              <a:rPr lang="en-US" dirty="0" err="1" smtClean="0"/>
              <a:t>Kryterion</a:t>
            </a:r>
            <a:r>
              <a:rPr lang="en-US" dirty="0" smtClean="0"/>
              <a:t>, Inc. </a:t>
            </a:r>
          </a:p>
          <a:p>
            <a:r>
              <a:rPr lang="en-US" dirty="0" err="1" smtClean="0"/>
              <a:t>Caveon</a:t>
            </a:r>
            <a:r>
              <a:rPr lang="en-US" dirty="0" smtClean="0"/>
              <a:t> Test Security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9771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Looking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Actual breach or potential breach (threat)</a:t>
            </a:r>
          </a:p>
          <a:p>
            <a:r>
              <a:rPr lang="en-US" dirty="0" smtClean="0"/>
              <a:t>The good news: There are only two types</a:t>
            </a:r>
          </a:p>
          <a:p>
            <a:pPr lvl="1"/>
            <a:r>
              <a:rPr lang="en-US" dirty="0" smtClean="0"/>
              <a:t>Cheating: inappropriate attempts to increase scores</a:t>
            </a:r>
          </a:p>
          <a:p>
            <a:pPr lvl="1"/>
            <a:r>
              <a:rPr lang="en-US" dirty="0" smtClean="0"/>
              <a:t>Theft: stealing test content for gain</a:t>
            </a:r>
          </a:p>
          <a:p>
            <a:r>
              <a:rPr lang="en-US" dirty="0" smtClean="0"/>
              <a:t>The bad news: There are hundreds of ways to cheat and steal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422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Typical Security Threats in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Cheating</a:t>
            </a:r>
          </a:p>
          <a:p>
            <a:pPr lvl="1"/>
            <a:r>
              <a:rPr lang="en-US" dirty="0" smtClean="0"/>
              <a:t>Teacher tampering with answer sheets</a:t>
            </a:r>
          </a:p>
          <a:p>
            <a:pPr lvl="1"/>
            <a:r>
              <a:rPr lang="en-US" dirty="0" smtClean="0"/>
              <a:t>Teacher “helping” students during the test</a:t>
            </a:r>
          </a:p>
          <a:p>
            <a:pPr lvl="1"/>
            <a:r>
              <a:rPr lang="en-US" dirty="0" smtClean="0"/>
              <a:t>Teacher “prepping” students before the test</a:t>
            </a:r>
          </a:p>
          <a:p>
            <a:pPr lvl="1"/>
            <a:r>
              <a:rPr lang="en-US" dirty="0" smtClean="0"/>
              <a:t>Teacher having certain students remain at home during test days</a:t>
            </a:r>
          </a:p>
          <a:p>
            <a:pPr lvl="1"/>
            <a:r>
              <a:rPr lang="en-US" dirty="0" smtClean="0"/>
              <a:t>Student cheating on tests using pre-knowledge, assistance, cheat sheets or other methods</a:t>
            </a:r>
          </a:p>
          <a:p>
            <a:r>
              <a:rPr lang="en-US" dirty="0" smtClean="0"/>
              <a:t>Theft</a:t>
            </a:r>
          </a:p>
          <a:p>
            <a:pPr lvl="1"/>
            <a:r>
              <a:rPr lang="en-US" dirty="0"/>
              <a:t>Teacher or student stealing booklets</a:t>
            </a:r>
          </a:p>
          <a:p>
            <a:pPr lvl="1"/>
            <a:r>
              <a:rPr lang="en-US" dirty="0"/>
              <a:t>Teacher or student </a:t>
            </a:r>
            <a:r>
              <a:rPr lang="en-US" dirty="0" smtClean="0"/>
              <a:t>recording questions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016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Seven Detection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191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Focus</a:t>
            </a:r>
            <a:r>
              <a:rPr lang="en-US" dirty="0" smtClean="0"/>
              <a:t>…concentrate on high-risk threats first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Adapt</a:t>
            </a:r>
            <a:r>
              <a:rPr lang="en-US" dirty="0" smtClean="0"/>
              <a:t>…match detection methods to the threat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Backup</a:t>
            </a:r>
            <a:r>
              <a:rPr lang="en-US" dirty="0" smtClean="0"/>
              <a:t>…use layers of detection methods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Predict</a:t>
            </a:r>
            <a:r>
              <a:rPr lang="en-US" dirty="0" smtClean="0"/>
              <a:t>…watch out for new threats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Filter</a:t>
            </a:r>
            <a:r>
              <a:rPr lang="en-US" dirty="0" smtClean="0"/>
              <a:t>…rule out other explanations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Evaluate</a:t>
            </a:r>
            <a:r>
              <a:rPr lang="en-US" dirty="0" smtClean="0"/>
              <a:t>…use detection to evaluate security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Plan</a:t>
            </a:r>
            <a:r>
              <a:rPr lang="en-US" dirty="0" smtClean="0"/>
              <a:t>…set up to succeed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9105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Risk </a:t>
            </a:r>
            <a:r>
              <a:rPr lang="en-US" dirty="0" smtClean="0"/>
              <a:t>of a threat is determined by a </a:t>
            </a:r>
            <a:r>
              <a:rPr lang="en-US" dirty="0"/>
              <a:t>combination of factors</a:t>
            </a:r>
          </a:p>
          <a:p>
            <a:pPr lvl="1"/>
            <a:r>
              <a:rPr lang="en-US" dirty="0" smtClean="0"/>
              <a:t>likelihood</a:t>
            </a:r>
            <a:endParaRPr lang="en-US" dirty="0"/>
          </a:p>
          <a:p>
            <a:pPr lvl="1"/>
            <a:r>
              <a:rPr lang="en-US" dirty="0" smtClean="0"/>
              <a:t>immediacy</a:t>
            </a:r>
            <a:endParaRPr lang="en-US" dirty="0"/>
          </a:p>
          <a:p>
            <a:pPr lvl="1"/>
            <a:r>
              <a:rPr lang="en-US" dirty="0" smtClean="0"/>
              <a:t>amount </a:t>
            </a:r>
            <a:r>
              <a:rPr lang="en-US" dirty="0"/>
              <a:t>of potential </a:t>
            </a:r>
            <a:r>
              <a:rPr lang="en-US" dirty="0" smtClean="0"/>
              <a:t>damage</a:t>
            </a:r>
            <a:endParaRPr lang="en-US" dirty="0"/>
          </a:p>
          <a:p>
            <a:pPr lvl="1"/>
            <a:r>
              <a:rPr lang="en-US" dirty="0" smtClean="0"/>
              <a:t>hard to prevent</a:t>
            </a:r>
            <a:endParaRPr lang="en-US" dirty="0"/>
          </a:p>
          <a:p>
            <a:pPr lvl="1"/>
            <a:r>
              <a:rPr lang="en-US" dirty="0" smtClean="0"/>
              <a:t>hard </a:t>
            </a:r>
            <a:r>
              <a:rPr lang="en-US" dirty="0"/>
              <a:t>to detect and </a:t>
            </a:r>
            <a:r>
              <a:rPr lang="en-US" dirty="0" smtClean="0"/>
              <a:t>mitigate</a:t>
            </a:r>
            <a:endParaRPr lang="en-US" dirty="0"/>
          </a:p>
          <a:p>
            <a:pPr lvl="1"/>
            <a:r>
              <a:rPr lang="en-US" dirty="0" smtClean="0"/>
              <a:t>vulnerabilities</a:t>
            </a:r>
          </a:p>
          <a:p>
            <a:r>
              <a:rPr lang="en-US" b="1" dirty="0" smtClean="0"/>
              <a:t>Example</a:t>
            </a:r>
            <a:r>
              <a:rPr lang="en-US" dirty="0" smtClean="0"/>
              <a:t>: One teacher cheating brings greater risk than one student cheating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Focus</a:t>
            </a:r>
            <a:r>
              <a:rPr lang="en-US" dirty="0" smtClean="0"/>
              <a:t>…</a:t>
            </a:r>
            <a:br>
              <a:rPr lang="en-US" dirty="0" smtClean="0"/>
            </a:br>
            <a:r>
              <a:rPr lang="en-US" dirty="0" smtClean="0"/>
              <a:t>concentrate on high-risk threats first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133601"/>
            <a:ext cx="2971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906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Threats vary depending on circumstances</a:t>
            </a:r>
          </a:p>
          <a:p>
            <a:pPr lvl="1"/>
            <a:r>
              <a:rPr lang="en-US" dirty="0" smtClean="0"/>
              <a:t>Grade levels</a:t>
            </a:r>
          </a:p>
          <a:p>
            <a:pPr lvl="1"/>
            <a:r>
              <a:rPr lang="en-US" dirty="0" smtClean="0"/>
              <a:t>Content area</a:t>
            </a:r>
          </a:p>
          <a:p>
            <a:pPr lvl="1"/>
            <a:r>
              <a:rPr lang="en-US" dirty="0" smtClean="0"/>
              <a:t>Delivery mode</a:t>
            </a:r>
          </a:p>
          <a:p>
            <a:pPr lvl="1"/>
            <a:r>
              <a:rPr lang="en-US" dirty="0" smtClean="0"/>
              <a:t>Testing history</a:t>
            </a:r>
          </a:p>
          <a:p>
            <a:pPr lvl="1"/>
            <a:r>
              <a:rPr lang="en-US" dirty="0" smtClean="0"/>
              <a:t>Motivation</a:t>
            </a:r>
          </a:p>
          <a:p>
            <a:r>
              <a:rPr lang="en-US" b="1" dirty="0" smtClean="0"/>
              <a:t>Example</a:t>
            </a:r>
            <a:r>
              <a:rPr lang="en-US" dirty="0" smtClean="0"/>
              <a:t>: Threats at 3</a:t>
            </a:r>
            <a:r>
              <a:rPr lang="en-US" baseline="30000" dirty="0" smtClean="0"/>
              <a:t>rd</a:t>
            </a:r>
            <a:r>
              <a:rPr lang="en-US" dirty="0" smtClean="0"/>
              <a:t> grade and threats at 11</a:t>
            </a:r>
            <a:r>
              <a:rPr lang="en-US" baseline="30000" dirty="0" smtClean="0"/>
              <a:t>th</a:t>
            </a:r>
            <a:r>
              <a:rPr lang="en-US" dirty="0" smtClean="0"/>
              <a:t> grade require different detection methods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191000" y="2133600"/>
            <a:ext cx="3962400" cy="2514600"/>
            <a:chOff x="4495800" y="2003323"/>
            <a:chExt cx="3962400" cy="2514600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5800" y="2939845"/>
              <a:ext cx="1524000" cy="1524000"/>
            </a:xfrm>
            <a:prstGeom prst="rect">
              <a:avLst/>
            </a:prstGeom>
            <a:noFill/>
            <a:ln>
              <a:noFill/>
            </a:ln>
            <a:effectLst/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3600" y="2003323"/>
              <a:ext cx="2514600" cy="2514600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4" name="TextBox 3"/>
            <p:cNvSpPr txBox="1"/>
            <p:nvPr/>
          </p:nvSpPr>
          <p:spPr>
            <a:xfrm>
              <a:off x="5981700" y="3418582"/>
              <a:ext cx="12573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</a:rPr>
                <a:t>We often use the wrong tool for the job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Adapt</a:t>
            </a:r>
            <a:r>
              <a:rPr lang="en-US" dirty="0" smtClean="0"/>
              <a:t>…</a:t>
            </a:r>
            <a:br>
              <a:rPr lang="en-US" dirty="0" smtClean="0"/>
            </a:br>
            <a:r>
              <a:rPr lang="en-US" dirty="0" smtClean="0"/>
              <a:t>match detection methods to the threat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3602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107626"/>
            <a:ext cx="2293174" cy="2293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Backup</a:t>
            </a:r>
            <a:r>
              <a:rPr lang="en-US" dirty="0" smtClean="0"/>
              <a:t>…</a:t>
            </a:r>
            <a:br>
              <a:rPr lang="en-US" dirty="0" smtClean="0"/>
            </a:br>
            <a:r>
              <a:rPr lang="en-US" dirty="0" smtClean="0"/>
              <a:t>use layers of detection </a:t>
            </a:r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200"/>
          </a:xfrm>
        </p:spPr>
        <p:txBody>
          <a:bodyPr>
            <a:normAutofit/>
          </a:bodyPr>
          <a:lstStyle/>
          <a:p>
            <a:r>
              <a:rPr lang="en-US" dirty="0" smtClean="0"/>
              <a:t>Use several layers of detection methods</a:t>
            </a:r>
          </a:p>
          <a:p>
            <a:pPr lvl="1"/>
            <a:r>
              <a:rPr lang="en-US" dirty="0" smtClean="0"/>
              <a:t>Forensic statistical analysis</a:t>
            </a:r>
          </a:p>
          <a:p>
            <a:pPr lvl="1"/>
            <a:r>
              <a:rPr lang="en-US" dirty="0" smtClean="0"/>
              <a:t>Continuous observation</a:t>
            </a:r>
          </a:p>
          <a:p>
            <a:pPr lvl="1"/>
            <a:r>
              <a:rPr lang="en-US" dirty="0" smtClean="0"/>
              <a:t>Tip line</a:t>
            </a:r>
          </a:p>
          <a:p>
            <a:pPr lvl="1"/>
            <a:r>
              <a:rPr lang="en-US" dirty="0" smtClean="0"/>
              <a:t>Web monitoring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4267200"/>
            <a:ext cx="4495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/>
              <a:t>Example</a:t>
            </a:r>
            <a:r>
              <a:rPr lang="en-US" sz="3200" dirty="0"/>
              <a:t>: A teacher cheating can be detected by all of these methods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326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Predict</a:t>
            </a:r>
            <a:r>
              <a:rPr lang="en-US" dirty="0" smtClean="0"/>
              <a:t>…</a:t>
            </a:r>
            <a:br>
              <a:rPr lang="en-US" dirty="0" smtClean="0"/>
            </a:br>
            <a:r>
              <a:rPr lang="en-US" dirty="0" smtClean="0"/>
              <a:t>watch </a:t>
            </a:r>
            <a:r>
              <a:rPr lang="en-US" dirty="0"/>
              <a:t>out for new threats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New threats come along every day</a:t>
            </a:r>
          </a:p>
        </p:txBody>
      </p:sp>
      <p:pic>
        <p:nvPicPr>
          <p:cNvPr id="5126" name="Picture 6" descr="C:\Users\Dave\AppData\Local\Microsoft\Windows\Temporary Internet Files\Content.IE5\IUSWOYTZ\MP900406936[1]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0"/>
            <a:ext cx="3581400" cy="238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2209086"/>
            <a:ext cx="48768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itchFamily="34" charset="0"/>
              <a:buChar char="•"/>
            </a:pPr>
            <a:r>
              <a:rPr lang="en-US" sz="2400" dirty="0"/>
              <a:t>Changing stakes: New </a:t>
            </a:r>
            <a:r>
              <a:rPr lang="en-US" sz="2400" dirty="0" smtClean="0"/>
              <a:t>motivations </a:t>
            </a:r>
            <a:r>
              <a:rPr lang="en-US" sz="2400" dirty="0"/>
              <a:t>to cheat or steal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/>
              <a:t>New technologies make cheating and theft less </a:t>
            </a:r>
            <a:r>
              <a:rPr lang="en-US" sz="2400" dirty="0" smtClean="0"/>
              <a:t>detectable</a:t>
            </a:r>
            <a:endParaRPr lang="en-US" sz="24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/>
              <a:t>Creativity of cheaters </a:t>
            </a:r>
            <a:r>
              <a:rPr lang="en-US" sz="2400" dirty="0" smtClean="0"/>
              <a:t>and thieves is always high</a:t>
            </a: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/>
              <a:t>Example</a:t>
            </a:r>
            <a:r>
              <a:rPr lang="en-US" sz="3200" dirty="0" smtClean="0"/>
              <a:t>: Undetectable “spy” cameras are here</a:t>
            </a:r>
            <a:endParaRPr lang="en-US" sz="3200" dirty="0"/>
          </a:p>
          <a:p>
            <a:endParaRPr lang="en-US" dirty="0"/>
          </a:p>
        </p:txBody>
      </p:sp>
      <p:grpSp>
        <p:nvGrpSpPr>
          <p:cNvPr id="6" name="Group 23"/>
          <p:cNvGrpSpPr/>
          <p:nvPr/>
        </p:nvGrpSpPr>
        <p:grpSpPr>
          <a:xfrm>
            <a:off x="3200400" y="5162989"/>
            <a:ext cx="2857279" cy="1586783"/>
            <a:chOff x="3200400" y="5162989"/>
            <a:chExt cx="2857279" cy="1586783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6800" y="5162989"/>
              <a:ext cx="890826" cy="890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1867" y="5963960"/>
              <a:ext cx="785812" cy="7858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5791200"/>
              <a:ext cx="548056" cy="7170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3886200" y="6248400"/>
              <a:ext cx="7585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Lens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4267200" y="5715000"/>
              <a:ext cx="609600" cy="64186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4445266" y="6112133"/>
              <a:ext cx="826601" cy="24473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 flipV="1">
              <a:off x="3733800" y="6035933"/>
              <a:ext cx="381000" cy="32093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4299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ym typeface="Wingdings" pitchFamily="2" charset="2"/>
              </a:rPr>
              <a:t>As an academic, I have limited familiarity with the practices and policies currently used by SEAs and LEAs </a:t>
            </a:r>
          </a:p>
          <a:p>
            <a:r>
              <a:rPr lang="en-US" dirty="0" smtClean="0">
                <a:sym typeface="Wingdings" pitchFamily="2" charset="2"/>
              </a:rPr>
              <a:t>The lessons I will share come from “theory” and from experience working with several large urban districts</a:t>
            </a:r>
            <a:endParaRPr lang="en-US" dirty="0" smtClean="0"/>
          </a:p>
          <a:p>
            <a:r>
              <a:rPr lang="en-US" dirty="0" smtClean="0">
                <a:sym typeface="Wingdings" pitchFamily="2" charset="2"/>
              </a:rPr>
              <a:t>My remarks will focus on: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Teacher and/or administrator cheating as opposed to student cheating, or other illicit testing activities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Statistical analyses that one can use to detect such manipulation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422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Filter</a:t>
            </a:r>
            <a:r>
              <a:rPr lang="en-US" dirty="0" smtClean="0"/>
              <a:t>…</a:t>
            </a:r>
            <a:br>
              <a:rPr lang="en-US" dirty="0" smtClean="0"/>
            </a:br>
            <a:r>
              <a:rPr lang="en-US" dirty="0" smtClean="0"/>
              <a:t>rule </a:t>
            </a:r>
            <a:r>
              <a:rPr lang="en-US" dirty="0"/>
              <a:t>out other explanations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15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u="sng" dirty="0" smtClean="0"/>
              <a:t>Fairness</a:t>
            </a:r>
            <a:r>
              <a:rPr lang="en-US" dirty="0" smtClean="0"/>
              <a:t>. Detection methods do not always eliminate alternative explanations.</a:t>
            </a:r>
          </a:p>
          <a:p>
            <a:r>
              <a:rPr lang="en-US" u="sng" dirty="0" smtClean="0"/>
              <a:t>Efficiency</a:t>
            </a:r>
            <a:r>
              <a:rPr lang="en-US" dirty="0" smtClean="0"/>
              <a:t>. It’s important not to spend resources in the wrong direction.</a:t>
            </a:r>
          </a:p>
          <a:p>
            <a:r>
              <a:rPr lang="en-US" b="1" dirty="0" smtClean="0"/>
              <a:t>Example</a:t>
            </a:r>
            <a:r>
              <a:rPr lang="en-US" dirty="0" smtClean="0"/>
              <a:t>: An apparent statistical detection of cheating may simply be several students answering C to every multiple choice question.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197481" y="1688068"/>
            <a:ext cx="3641719" cy="4320064"/>
            <a:chOff x="5197481" y="1688068"/>
            <a:chExt cx="3641719" cy="4320064"/>
          </a:xfrm>
        </p:grpSpPr>
        <p:pic>
          <p:nvPicPr>
            <p:cNvPr id="6146" name="Picture 2" descr="C:\Users\Dave\AppData\Local\Microsoft\Windows\Temporary Internet Files\Content.IE5\T6YZ4CR3\MC900441948[1].wmf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0800" y="2247703"/>
              <a:ext cx="2438400" cy="36196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6753821" y="1688068"/>
              <a:ext cx="20853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Testing Irregularities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197481" y="5638800"/>
              <a:ext cx="16605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Actual Cheating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6877665" y="5410200"/>
              <a:ext cx="457200" cy="3810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6877665" y="5791200"/>
              <a:ext cx="457200" cy="762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6753821" y="2069068"/>
              <a:ext cx="1003360" cy="29313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4" idx="2"/>
            </p:cNvCxnSpPr>
            <p:nvPr/>
          </p:nvCxnSpPr>
          <p:spPr>
            <a:xfrm>
              <a:off x="7796511" y="2057400"/>
              <a:ext cx="280689" cy="3048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3527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Evaluate</a:t>
            </a:r>
            <a:r>
              <a:rPr lang="en-US" dirty="0" smtClean="0"/>
              <a:t>…</a:t>
            </a:r>
            <a:br>
              <a:rPr lang="en-US" dirty="0" smtClean="0"/>
            </a:br>
            <a:r>
              <a:rPr lang="en-US" dirty="0" smtClean="0"/>
              <a:t>use detection to evaluate security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924800" cy="10667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Detection methods allow evaluation of security methods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48425517"/>
              </p:ext>
            </p:extLst>
          </p:nvPr>
        </p:nvGraphicFramePr>
        <p:xfrm>
          <a:off x="533400" y="2667000"/>
          <a:ext cx="5185722" cy="3657600"/>
        </p:xfrm>
        <a:graphic>
          <a:graphicData uri="http://schemas.openxmlformats.org/presentationml/2006/ole">
            <p:oleObj spid="_x0000_s4099" name="Worksheet" r:id="rId4" imgW="5257800" imgH="3733800" progId="Excel.Sheet.8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5867400" y="2820412"/>
            <a:ext cx="3048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Example</a:t>
            </a:r>
            <a:r>
              <a:rPr lang="en-US" sz="3200" dirty="0"/>
              <a:t>: Effectiveness of </a:t>
            </a:r>
            <a:r>
              <a:rPr lang="en-US" sz="3200" dirty="0" smtClean="0"/>
              <a:t>a </a:t>
            </a:r>
            <a:r>
              <a:rPr lang="en-US" sz="3200" smtClean="0"/>
              <a:t>state’s new security </a:t>
            </a:r>
            <a:r>
              <a:rPr lang="en-US" sz="3200" dirty="0" smtClean="0"/>
              <a:t>methods seen </a:t>
            </a:r>
            <a:r>
              <a:rPr lang="en-US" sz="3200" dirty="0"/>
              <a:t>in </a:t>
            </a:r>
            <a:r>
              <a:rPr lang="en-US" sz="3200" dirty="0" smtClean="0"/>
              <a:t>forensic </a:t>
            </a:r>
            <a:r>
              <a:rPr lang="en-US" sz="3200" dirty="0"/>
              <a:t>analysis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441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Plan</a:t>
            </a:r>
            <a:r>
              <a:rPr lang="en-US" dirty="0" smtClean="0"/>
              <a:t>…</a:t>
            </a:r>
            <a:br>
              <a:rPr lang="en-US" dirty="0" smtClean="0"/>
            </a:br>
            <a:r>
              <a:rPr lang="en-US" dirty="0" smtClean="0"/>
              <a:t>set up to succeed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4947"/>
            <a:ext cx="8229600" cy="2118853"/>
          </a:xfrm>
        </p:spPr>
        <p:txBody>
          <a:bodyPr/>
          <a:lstStyle/>
          <a:p>
            <a:r>
              <a:rPr lang="en-US" dirty="0" smtClean="0"/>
              <a:t>Set up to detect specific threats</a:t>
            </a:r>
          </a:p>
          <a:p>
            <a:r>
              <a:rPr lang="en-US" dirty="0" smtClean="0"/>
              <a:t>Improve sensitivity and capability of detection methods</a:t>
            </a:r>
          </a:p>
        </p:txBody>
      </p:sp>
      <p:pic>
        <p:nvPicPr>
          <p:cNvPr id="7170" name="Picture 2" descr="C:\Users\Dave\AppData\Local\Microsoft\Windows\Temporary Internet Files\Content.IE5\I0HNY2NI\MC900034250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779713"/>
            <a:ext cx="2933700" cy="346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5920" y="3276600"/>
            <a:ext cx="52690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b="1" dirty="0"/>
              <a:t>Example</a:t>
            </a:r>
            <a:r>
              <a:rPr lang="en-US" sz="3200" dirty="0"/>
              <a:t>: </a:t>
            </a:r>
            <a:r>
              <a:rPr lang="en-US" sz="3200" dirty="0" smtClean="0"/>
              <a:t>Inserting Trojan </a:t>
            </a:r>
            <a:r>
              <a:rPr lang="en-US" sz="3200" dirty="0"/>
              <a:t>Horse items </a:t>
            </a:r>
            <a:r>
              <a:rPr lang="en-US" sz="3200" dirty="0" smtClean="0"/>
              <a:t>into </a:t>
            </a:r>
            <a:r>
              <a:rPr lang="en-US" sz="3200" dirty="0"/>
              <a:t>exams </a:t>
            </a:r>
            <a:r>
              <a:rPr lang="en-US" sz="3200" dirty="0" smtClean="0"/>
              <a:t>detects </a:t>
            </a:r>
            <a:r>
              <a:rPr lang="en-US" sz="3200" dirty="0"/>
              <a:t>students </a:t>
            </a:r>
            <a:r>
              <a:rPr lang="en-US" sz="3200" dirty="0" smtClean="0"/>
              <a:t>who use stolen test questions and answer key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0" y="5715000"/>
            <a:ext cx="30480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Trojan Horse items are purposefully </a:t>
            </a:r>
            <a:r>
              <a:rPr lang="en-US" dirty="0" err="1" smtClean="0">
                <a:solidFill>
                  <a:srgbClr val="FF0000"/>
                </a:solidFill>
              </a:rPr>
              <a:t>mis</a:t>
            </a:r>
            <a:r>
              <a:rPr lang="en-US" dirty="0" smtClean="0">
                <a:solidFill>
                  <a:srgbClr val="FF0000"/>
                </a:solidFill>
              </a:rPr>
              <a:t>-keyed items inserted into an exam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326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Detection: Grade 3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High Risk</a:t>
            </a:r>
            <a:r>
              <a:rPr lang="en-US" dirty="0" smtClean="0"/>
              <a:t>: </a:t>
            </a:r>
            <a:r>
              <a:rPr lang="en-US" dirty="0"/>
              <a:t>Teacher </a:t>
            </a:r>
            <a:r>
              <a:rPr lang="en-US" dirty="0" smtClean="0"/>
              <a:t>tampering with answer </a:t>
            </a:r>
            <a:r>
              <a:rPr lang="en-US" dirty="0"/>
              <a:t>sheets after the </a:t>
            </a:r>
            <a:r>
              <a:rPr lang="en-US" dirty="0" smtClean="0"/>
              <a:t>test</a:t>
            </a:r>
          </a:p>
          <a:p>
            <a:pPr lvl="1"/>
            <a:r>
              <a:rPr lang="en-US" dirty="0" smtClean="0"/>
              <a:t>Direct: Physically observe teacher from gathering the answer sheets until handing them off</a:t>
            </a:r>
          </a:p>
          <a:p>
            <a:pPr lvl="1"/>
            <a:r>
              <a:rPr lang="en-US" dirty="0" smtClean="0"/>
              <a:t>Indirect: Statistical forensics</a:t>
            </a:r>
          </a:p>
          <a:p>
            <a:pPr lvl="2"/>
            <a:r>
              <a:rPr lang="en-US" dirty="0" smtClean="0"/>
              <a:t>Unusually high rate of wrong-to-right erasures</a:t>
            </a:r>
          </a:p>
          <a:p>
            <a:pPr lvl="2"/>
            <a:r>
              <a:rPr lang="en-US" dirty="0" smtClean="0"/>
              <a:t>Unexpected score gains</a:t>
            </a:r>
          </a:p>
          <a:p>
            <a:pPr lvl="1"/>
            <a:r>
              <a:rPr lang="en-US" dirty="0" smtClean="0"/>
              <a:t>Indirect: Begin a tip line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4439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Detection: Grade 11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High Risk</a:t>
            </a:r>
            <a:r>
              <a:rPr lang="en-US" dirty="0" smtClean="0"/>
              <a:t>: Student cheating by copying from another</a:t>
            </a:r>
          </a:p>
          <a:p>
            <a:pPr lvl="1"/>
            <a:r>
              <a:rPr lang="en-US" dirty="0" smtClean="0"/>
              <a:t>Direct: Trained proctor/teacher vigilantly observes student during the exam</a:t>
            </a:r>
          </a:p>
          <a:p>
            <a:pPr lvl="1"/>
            <a:r>
              <a:rPr lang="en-US" dirty="0" smtClean="0"/>
              <a:t>Indirect: Statistical forensics</a:t>
            </a:r>
          </a:p>
          <a:p>
            <a:pPr lvl="2"/>
            <a:r>
              <a:rPr lang="en-US" dirty="0" smtClean="0"/>
              <a:t>Similarity and collusion analyses</a:t>
            </a:r>
          </a:p>
          <a:p>
            <a:pPr lvl="2"/>
            <a:r>
              <a:rPr lang="en-US" dirty="0" smtClean="0"/>
              <a:t>Aberrant responding analysis</a:t>
            </a:r>
          </a:p>
          <a:p>
            <a:pPr lvl="1"/>
            <a:r>
              <a:rPr lang="en-US" dirty="0" smtClean="0"/>
              <a:t>Indirect: Begin a tip line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438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2284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75709"/>
            <a:ext cx="9143999" cy="1693175"/>
          </a:xfrm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 fontScale="90000"/>
          </a:bodyPr>
          <a:lstStyle/>
          <a:p>
            <a:pPr marL="0" indent="0"/>
            <a:r>
              <a:rPr lang="en-US" sz="2700" i="1" dirty="0" smtClean="0">
                <a:latin typeface="Calibri" charset="0"/>
              </a:rPr>
              <a:t/>
            </a:r>
            <a:br>
              <a:rPr lang="en-US" sz="2700" i="1" dirty="0" smtClean="0">
                <a:latin typeface="Calibri" charset="0"/>
              </a:rPr>
            </a:br>
            <a:r>
              <a:rPr lang="en-US" sz="5600" dirty="0" smtClean="0">
                <a:solidFill>
                  <a:srgbClr val="1F497D"/>
                </a:solidFill>
              </a:rPr>
              <a:t>Detection of Testing Irregularities: Use of Forensic Analyses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dirty="0" smtClean="0">
                <a:latin typeface="Calibri" charset="0"/>
              </a:rPr>
              <a:t/>
            </a:r>
            <a:br>
              <a:rPr lang="en-US" dirty="0" smtClean="0">
                <a:latin typeface="Calibri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21909"/>
            <a:ext cx="9143999" cy="2213237"/>
          </a:xfrm>
        </p:spPr>
        <p:txBody>
          <a:bodyPr>
            <a:normAutofit/>
          </a:bodyPr>
          <a:lstStyle/>
          <a:p>
            <a:r>
              <a:rPr lang="en-US" sz="1400" i="1" dirty="0">
                <a:latin typeface="Calibri" charset="0"/>
              </a:rPr>
              <a:t/>
            </a:r>
            <a:br>
              <a:rPr lang="en-US" sz="1400" i="1" dirty="0">
                <a:latin typeface="Calibri" charset="0"/>
              </a:rPr>
            </a:br>
            <a:r>
              <a:rPr lang="en-US" b="1" dirty="0" smtClean="0">
                <a:latin typeface="Calibri" charset="0"/>
              </a:rPr>
              <a:t>Melissa Fincher</a:t>
            </a:r>
            <a:r>
              <a:rPr lang="en-US" dirty="0" smtClean="0">
                <a:latin typeface="Calibri" charset="0"/>
              </a:rPr>
              <a:t>:  </a:t>
            </a:r>
          </a:p>
          <a:p>
            <a:r>
              <a:rPr lang="en-US" dirty="0" smtClean="0"/>
              <a:t>Georgia Department of Education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9771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Georgia: Broad Commitment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67836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Multiple agencies involved: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Georgia Department of Education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Development, administration, scoring &amp; reporting of state tests – including security protocols and procedures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Office of Student Achievement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Statutorily charged with audit function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Governor’s Office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Appointed special investigators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Professional Standards Commission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Educator ethics division and standards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Educator licensing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57B40DB-4AEC-471C-A036-88B2AE85DCE9}" type="datetime1">
              <a:rPr lang="en-US"/>
              <a:pPr>
                <a:defRPr/>
              </a:pPr>
              <a:t>3/1/12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Up-front Considerations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Understand the types of analyses available and what information they contribute</a:t>
            </a:r>
          </a:p>
          <a:p>
            <a:pPr lvl="1" eaLnBrk="1" hangingPunct="1"/>
            <a:r>
              <a:rPr lang="en-US" smtClean="0"/>
              <a:t>Ensure assessment data structures can support the analyses needed/desired</a:t>
            </a:r>
          </a:p>
          <a:p>
            <a:pPr lvl="2" eaLnBrk="1" hangingPunct="1"/>
            <a:r>
              <a:rPr lang="en-US" smtClean="0"/>
              <a:t>Assessment design</a:t>
            </a:r>
          </a:p>
          <a:p>
            <a:pPr lvl="2" eaLnBrk="1" hangingPunct="1"/>
            <a:r>
              <a:rPr lang="en-US" smtClean="0"/>
              <a:t>Test examiner captured?</a:t>
            </a:r>
          </a:p>
          <a:p>
            <a:pPr lvl="1" eaLnBrk="1" hangingPunct="1"/>
            <a:r>
              <a:rPr lang="en-US" smtClean="0"/>
              <a:t>No single analysis or combination of analyses is definitive</a:t>
            </a:r>
          </a:p>
          <a:p>
            <a:pPr lvl="2" eaLnBrk="1" hangingPunct="1"/>
            <a:r>
              <a:rPr lang="en-US" smtClean="0"/>
              <a:t>Additional investigation will be required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Up-front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Understand the types of analyses available and what they can contribute, </a:t>
            </a:r>
            <a:r>
              <a:rPr lang="en-US" sz="2800" dirty="0" smtClean="0">
                <a:solidFill>
                  <a:srgbClr val="FF0000"/>
                </a:solidFill>
              </a:rPr>
              <a:t>continued…</a:t>
            </a:r>
            <a:endParaRPr lang="en-US" dirty="0" smtClean="0">
              <a:solidFill>
                <a:srgbClr val="FF0000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Have a clear rationale for flagging criteria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At what level will flagging occur?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Be clear about what you’re flagging: data anomalies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Flagging criteria can be helpful with interpretation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Ensure contractor has sufficient quality control mechanisms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Plan for independent replication/verification of analyses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Expect to be challenged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Role of Statistical Analysis in Detecting Testing Irregularity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Benefits of statistical analysis</a:t>
            </a:r>
          </a:p>
          <a:p>
            <a:pPr lvl="1"/>
            <a:r>
              <a:rPr lang="en-US" dirty="0" smtClean="0"/>
              <a:t>Relatively low cost</a:t>
            </a:r>
          </a:p>
          <a:p>
            <a:pPr lvl="1"/>
            <a:r>
              <a:rPr lang="en-US" dirty="0" smtClean="0"/>
              <a:t>Covers the entire population</a:t>
            </a:r>
          </a:p>
          <a:p>
            <a:pPr lvl="1"/>
            <a:r>
              <a:rPr lang="en-US" dirty="0" smtClean="0"/>
              <a:t>Provides a measure of the “extent” of the irregularity – e.g., likelihood it would have occurred by chance</a:t>
            </a:r>
          </a:p>
          <a:p>
            <a:pPr lvl="1"/>
            <a:r>
              <a:rPr lang="en-US" dirty="0" smtClean="0"/>
              <a:t>Can identify systemic patterns as well as individual cases of concern</a:t>
            </a:r>
          </a:p>
          <a:p>
            <a:r>
              <a:rPr lang="en-US" dirty="0" smtClean="0"/>
              <a:t>Limits of statistical analysis</a:t>
            </a:r>
          </a:p>
          <a:p>
            <a:pPr lvl="1"/>
            <a:r>
              <a:rPr lang="en-US" dirty="0" smtClean="0"/>
              <a:t>Like preliminary screens for rare diseases, statistical analyses to detect cheating can have a high rate of false positives and false negatives</a:t>
            </a:r>
          </a:p>
          <a:p>
            <a:pPr lvl="2"/>
            <a:r>
              <a:rPr lang="en-US" dirty="0" smtClean="0"/>
              <a:t>Critical to complement statistical analyses with other methods</a:t>
            </a:r>
          </a:p>
          <a:p>
            <a:pPr lvl="1"/>
            <a:r>
              <a:rPr lang="en-US" dirty="0" smtClean="0"/>
              <a:t>Can never identify the individual responsible for the manipulation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is Key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the extent possible, keep things simple, straightforward, and consistent</a:t>
            </a:r>
          </a:p>
          <a:p>
            <a:pPr lvl="1" eaLnBrk="1" hangingPunct="1"/>
            <a:r>
              <a:rPr lang="en-US" smtClean="0"/>
              <a:t>Districts and schools will need support in understanding and interpreting data</a:t>
            </a:r>
          </a:p>
          <a:p>
            <a:pPr lvl="1" eaLnBrk="1" hangingPunct="1"/>
            <a:r>
              <a:rPr lang="en-US" smtClean="0"/>
              <a:t>Open and comprehensive communication is essential </a:t>
            </a:r>
          </a:p>
          <a:p>
            <a:pPr lvl="1" eaLnBrk="1" hangingPunct="1"/>
            <a:r>
              <a:rPr lang="en-US" smtClean="0"/>
              <a:t>Expect things to “ramp-up” very quickly</a:t>
            </a:r>
          </a:p>
          <a:p>
            <a:pPr lvl="1" eaLnBrk="1" hangingPunct="1"/>
            <a:r>
              <a:rPr lang="en-US" smtClean="0"/>
              <a:t>Be very clear about what data will be shared and what data cannot be shared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is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Have a clear plan for next steps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Most likely follow-up investigations will be needed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Who will conduct?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If districts, support will be needed</a:t>
            </a:r>
          </a:p>
          <a:p>
            <a:pPr lvl="3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Chain of custody is critical but should not be sole focus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Assessment policies should address records retention as this will help with follow-up investigations 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Who administered? 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Who proctored? 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Who had possession of secure materials and for how long?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Who else had access?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Etc…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is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 rtlCol="0">
            <a:normAutofit lnSpcReduction="10000"/>
          </a:bodyPr>
          <a:lstStyle/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changes in test procedures, if any, will take place in next administration?</a:t>
            </a:r>
          </a:p>
          <a:p>
            <a:pPr marL="742950" lvl="2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Georgia required rotation of teachers</a:t>
            </a:r>
          </a:p>
          <a:p>
            <a:pPr marL="742950" lvl="2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State monitors placed in schools</a:t>
            </a:r>
          </a:p>
          <a:p>
            <a:pPr marL="1200150" lvl="3" indent="-3429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Observed test environment</a:t>
            </a:r>
          </a:p>
          <a:p>
            <a:pPr marL="1200150" lvl="3" indent="-3429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Secured answer documents at conclusion of testing each day</a:t>
            </a:r>
          </a:p>
          <a:p>
            <a:pPr marL="1200150" lvl="3" indent="-3429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Note: Selection and training of monitors is essential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If inappropriate behavior is found,</a:t>
            </a:r>
          </a:p>
          <a:p>
            <a:pPr marL="742950" lvl="2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support will be provided to students who received inaccurate scores?</a:t>
            </a:r>
          </a:p>
          <a:p>
            <a:pPr marL="742950" lvl="2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How will accountability determinations be adjusted?</a:t>
            </a:r>
          </a:p>
          <a:p>
            <a:pPr marL="742950" lvl="2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other programs/decisions are impacted?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is Key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 typeface="Arial" charset="0"/>
              <a:buChar char="•"/>
            </a:pPr>
            <a:r>
              <a:rPr lang="en-US" dirty="0" smtClean="0"/>
              <a:t>Consider capacity at all levels </a:t>
            </a:r>
          </a:p>
          <a:p>
            <a:pPr marL="742950" lvl="2" indent="-342900" eaLnBrk="1" hangingPunct="1"/>
            <a:r>
              <a:rPr lang="en-US" dirty="0" smtClean="0"/>
              <a:t>School		</a:t>
            </a:r>
            <a:r>
              <a:rPr lang="en-US" sz="1800" dirty="0" smtClean="0"/>
              <a:t>•  </a:t>
            </a:r>
            <a:r>
              <a:rPr lang="en-US" dirty="0" smtClean="0"/>
              <a:t>District</a:t>
            </a:r>
          </a:p>
          <a:p>
            <a:pPr marL="742950" lvl="2" indent="-342900" eaLnBrk="1" hangingPunct="1"/>
            <a:r>
              <a:rPr lang="en-US" dirty="0" smtClean="0"/>
              <a:t>State		</a:t>
            </a:r>
            <a:r>
              <a:rPr lang="en-US" sz="1400" dirty="0" smtClean="0"/>
              <a:t> </a:t>
            </a:r>
            <a:r>
              <a:rPr lang="en-US" sz="1800" dirty="0" smtClean="0"/>
              <a:t>•</a:t>
            </a:r>
            <a:r>
              <a:rPr lang="en-US" sz="1400" dirty="0" smtClean="0"/>
              <a:t>  </a:t>
            </a:r>
            <a:r>
              <a:rPr lang="en-US" dirty="0" smtClean="0"/>
              <a:t>Contractor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dirty="0" smtClean="0"/>
              <a:t>Consider the timing of the reports and investigations</a:t>
            </a:r>
          </a:p>
          <a:p>
            <a:pPr marL="742950" lvl="2" indent="-342900" eaLnBrk="1" hangingPunct="1"/>
            <a:r>
              <a:rPr lang="en-US" dirty="0" smtClean="0"/>
              <a:t>Most likely scores will have been reported</a:t>
            </a:r>
          </a:p>
          <a:p>
            <a:pPr marL="742950" lvl="2" indent="-342900" eaLnBrk="1" hangingPunct="1"/>
            <a:r>
              <a:rPr lang="en-US" dirty="0" smtClean="0"/>
              <a:t>Consider domino effect – who will need to be notified of substantiated data inaccuracies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dirty="0" smtClean="0"/>
              <a:t>Keep detailed records of all steps followed</a:t>
            </a:r>
          </a:p>
          <a:p>
            <a:pPr eaLnBrk="1" hangingPunct="1"/>
            <a:r>
              <a:rPr lang="en-US" sz="2800" dirty="0" smtClean="0"/>
              <a:t>Think and plan as comprehensively as you can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This is a process…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the results of the investigation to review test administration policies and procedures</a:t>
            </a:r>
          </a:p>
          <a:p>
            <a:pPr lvl="1" eaLnBrk="1" hangingPunct="1"/>
            <a:r>
              <a:rPr lang="en-US" smtClean="0"/>
              <a:t>Adjust as warranted</a:t>
            </a:r>
          </a:p>
          <a:p>
            <a:pPr eaLnBrk="1" hangingPunct="1"/>
            <a:r>
              <a:rPr lang="en-US" smtClean="0"/>
              <a:t>Be prepared to support further investigations as legal authorities and credentialing agencies follow-up on findings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Statistical Approaches to Detecting Testing Irregularities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Erasure Analysis</a:t>
            </a:r>
          </a:p>
          <a:p>
            <a:pPr lvl="1"/>
            <a:r>
              <a:rPr lang="en-US" dirty="0" smtClean="0"/>
              <a:t>Common metric is the average number of wrong-to-right erasures in a classroom</a:t>
            </a:r>
          </a:p>
          <a:p>
            <a:r>
              <a:rPr lang="en-US" dirty="0" smtClean="0"/>
              <a:t>Item-Response Analysis</a:t>
            </a:r>
          </a:p>
          <a:p>
            <a:pPr lvl="1"/>
            <a:r>
              <a:rPr lang="en-US" dirty="0" smtClean="0"/>
              <a:t>Looking for unusually common response patterns across students in the same class</a:t>
            </a:r>
          </a:p>
          <a:p>
            <a:r>
              <a:rPr lang="en-US" dirty="0" smtClean="0"/>
              <a:t>Test Score Analysis</a:t>
            </a:r>
          </a:p>
          <a:p>
            <a:pPr lvl="1"/>
            <a:r>
              <a:rPr lang="en-US" dirty="0" smtClean="0"/>
              <a:t>Looking for unusually large gains in one year (often followed by relative declines in the subsequent year) </a:t>
            </a:r>
          </a:p>
          <a:p>
            <a:pPr lvl="1"/>
            <a:r>
              <a:rPr lang="en-US" dirty="0" smtClean="0"/>
              <a:t>Unexpected jumps in the distribution of test scores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016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Identifying Irregularities at the Population Level</a:t>
            </a:r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00200"/>
            <a:ext cx="7010400" cy="4626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905000" y="6336268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Dee, Jacob and McCrary (2010)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item-response and test-score patterns to identify irregularities</a:t>
            </a:r>
            <a:endParaRPr lang="en-US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838200" y="1447800"/>
          <a:ext cx="7620000" cy="4950573"/>
        </p:xfrm>
        <a:graphic>
          <a:graphicData uri="http://schemas.openxmlformats.org/presentationml/2006/ole">
            <p:oleObj spid="_x0000_s1027" name="Document" r:id="rId3" imgW="7975080" imgH="6660360" progId="Word.Document.8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5000" y="636406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Jacob and Levitt (2003)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item-response and test-score patterns to identify irregularities</a:t>
            </a:r>
            <a:endParaRPr lang="en-US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838200" y="1447800"/>
          <a:ext cx="7620000" cy="4950573"/>
        </p:xfrm>
        <a:graphic>
          <a:graphicData uri="http://schemas.openxmlformats.org/presentationml/2006/ole">
            <p:oleObj spid="_x0000_s2051" name="Document" r:id="rId3" imgW="7975080" imgH="6660360" progId="Word.Document.8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5000" y="636406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Jacob and Levitt (2003)</a:t>
            </a:r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562600" y="1600200"/>
            <a:ext cx="3200400" cy="4572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38800" y="5562600"/>
            <a:ext cx="3200400" cy="6858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item-response and test-score patterns to identify irregularities</a:t>
            </a:r>
            <a:endParaRPr lang="en-US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838200" y="1447800"/>
          <a:ext cx="7620000" cy="4950573"/>
        </p:xfrm>
        <a:graphic>
          <a:graphicData uri="http://schemas.openxmlformats.org/presentationml/2006/ole">
            <p:oleObj spid="_x0000_s3075" name="Document" r:id="rId3" imgW="7975080" imgH="6660360" progId="Word.Document.8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5000" y="636406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Jacob and Levitt (2003)</a:t>
            </a:r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581400" y="2057400"/>
            <a:ext cx="1371600" cy="25908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ymposium PowerPoint template[1]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9D1348"/>
      </a:dk2>
      <a:lt2>
        <a:srgbClr val="808080"/>
      </a:lt2>
      <a:accent1>
        <a:srgbClr val="A72B5A"/>
      </a:accent1>
      <a:accent2>
        <a:srgbClr val="B1426D"/>
      </a:accent2>
      <a:accent3>
        <a:srgbClr val="FFFFFF"/>
      </a:accent3>
      <a:accent4>
        <a:srgbClr val="000000"/>
      </a:accent4>
      <a:accent5>
        <a:srgbClr val="D0ACB5"/>
      </a:accent5>
      <a:accent6>
        <a:srgbClr val="A03B62"/>
      </a:accent6>
      <a:hlink>
        <a:srgbClr val="BA5A7F"/>
      </a:hlink>
      <a:folHlink>
        <a:srgbClr val="C47191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292F82"/>
        </a:dk2>
        <a:lt2>
          <a:srgbClr val="808080"/>
        </a:lt2>
        <a:accent1>
          <a:srgbClr val="1A4A8D"/>
        </a:accent1>
        <a:accent2>
          <a:srgbClr val="0A5893"/>
        </a:accent2>
        <a:accent3>
          <a:srgbClr val="FFFFFF"/>
        </a:accent3>
        <a:accent4>
          <a:srgbClr val="000000"/>
        </a:accent4>
        <a:accent5>
          <a:srgbClr val="ABB1C5"/>
        </a:accent5>
        <a:accent6>
          <a:srgbClr val="084F85"/>
        </a:accent6>
        <a:hlink>
          <a:srgbClr val="0C6C9A"/>
        </a:hlink>
        <a:folHlink>
          <a:srgbClr val="0E75A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symposium PowerPoint template[1].thmx</Template>
  <TotalTime>1510</TotalTime>
  <Words>2178</Words>
  <Application>Microsoft Macintosh PowerPoint</Application>
  <PresentationFormat>On-screen Show (4:3)</PresentationFormat>
  <Paragraphs>312</Paragraphs>
  <Slides>44</Slides>
  <Notes>7</Notes>
  <HiddenSlides>0</HiddenSlides>
  <MMClips>0</MMClips>
  <ScaleCrop>false</ScaleCrop>
  <HeadingPairs>
    <vt:vector size="6" baseType="variant">
      <vt:variant>
        <vt:lpstr>Design Template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symposium PowerPoint template[1]</vt:lpstr>
      <vt:lpstr>Blank Presentation</vt:lpstr>
      <vt:lpstr>Worksheet</vt:lpstr>
      <vt:lpstr>Document</vt:lpstr>
      <vt:lpstr> Panel 2 Detection and Analysis of Irregularities in Academic Testing </vt:lpstr>
      <vt:lpstr> Detection and Analysis of Irregularities in Academic Testing  </vt:lpstr>
      <vt:lpstr>My Focus</vt:lpstr>
      <vt:lpstr>The Role of Statistical Analysis in Detecting Testing Irregularity</vt:lpstr>
      <vt:lpstr>Statistical Approaches to Detecting Testing Irregularities</vt:lpstr>
      <vt:lpstr>Identifying Irregularities at the Population Level</vt:lpstr>
      <vt:lpstr>Using item-response and test-score patterns to identify irregularities</vt:lpstr>
      <vt:lpstr>Using item-response and test-score patterns to identify irregularities</vt:lpstr>
      <vt:lpstr>Using item-response and test-score patterns to identify irregularities</vt:lpstr>
      <vt:lpstr>Distinguishing Testing Irregularities from Illegal Manipulation</vt:lpstr>
      <vt:lpstr>Best Practices for Statistical Analysis</vt:lpstr>
      <vt:lpstr>Practical Challenges of  Statistical Analysis</vt:lpstr>
      <vt:lpstr>Thank You</vt:lpstr>
      <vt:lpstr> Detection and Analysis of Irregularities in Academic Testing  </vt:lpstr>
      <vt:lpstr>The Detection Process</vt:lpstr>
      <vt:lpstr>Pre-administration-Test Material Security</vt:lpstr>
      <vt:lpstr>Test Administration: Proctoring</vt:lpstr>
      <vt:lpstr>Post-administration: Scoring Process </vt:lpstr>
      <vt:lpstr>Interpretation of Data</vt:lpstr>
      <vt:lpstr>Conclusion</vt:lpstr>
      <vt:lpstr>Thank You</vt:lpstr>
      <vt:lpstr> Detecting Security Breaches for High-Stakes Educational Testing  </vt:lpstr>
      <vt:lpstr>What Are We Looking For?</vt:lpstr>
      <vt:lpstr>Typical Security Threats in Education</vt:lpstr>
      <vt:lpstr>Seven Detection Principles</vt:lpstr>
      <vt:lpstr>Focus… concentrate on high-risk threats first </vt:lpstr>
      <vt:lpstr>Adapt… match detection methods to the threat </vt:lpstr>
      <vt:lpstr>Backup… use layers of detection methods</vt:lpstr>
      <vt:lpstr>Predict… watch out for new threats </vt:lpstr>
      <vt:lpstr>Filter… rule out other explanations </vt:lpstr>
      <vt:lpstr>Evaluate… use detection to evaluate security </vt:lpstr>
      <vt:lpstr>Plan… set up to succeed </vt:lpstr>
      <vt:lpstr>Detection: Grade 3 Exam</vt:lpstr>
      <vt:lpstr>Detection: Grade 11 Exam</vt:lpstr>
      <vt:lpstr>Thank You</vt:lpstr>
      <vt:lpstr> Detection of Testing Irregularities: Use of Forensic Analyses  </vt:lpstr>
      <vt:lpstr>Georgia: Broad Commitment</vt:lpstr>
      <vt:lpstr>Up-front Considerations</vt:lpstr>
      <vt:lpstr>Up-front Considerations</vt:lpstr>
      <vt:lpstr>Planning is Key</vt:lpstr>
      <vt:lpstr>Planning is Key</vt:lpstr>
      <vt:lpstr>Planning is Key</vt:lpstr>
      <vt:lpstr>Planning is Key</vt:lpstr>
      <vt:lpstr>This is a process…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Panel 1 Prevention of Irregularities in Academic Testing</dc:title>
  <dc:creator>ala3171 Beardsley</dc:creator>
  <cp:lastModifiedBy>Lisa Clarke</cp:lastModifiedBy>
  <cp:revision>247</cp:revision>
  <dcterms:created xsi:type="dcterms:W3CDTF">2012-03-01T20:08:16Z</dcterms:created>
  <dcterms:modified xsi:type="dcterms:W3CDTF">2012-03-01T20:09:40Z</dcterms:modified>
</cp:coreProperties>
</file>