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8" r:id="rId5"/>
    <p:sldMasterId id="2147483676" r:id="rId6"/>
  </p:sldMasterIdLst>
  <p:notesMasterIdLst>
    <p:notesMasterId r:id="rId24"/>
  </p:notesMasterIdLst>
  <p:handoutMasterIdLst>
    <p:handoutMasterId r:id="rId25"/>
  </p:handoutMasterIdLst>
  <p:sldIdLst>
    <p:sldId id="256" r:id="rId7"/>
    <p:sldId id="6155" r:id="rId8"/>
    <p:sldId id="269" r:id="rId9"/>
    <p:sldId id="295" r:id="rId10"/>
    <p:sldId id="272" r:id="rId11"/>
    <p:sldId id="271" r:id="rId12"/>
    <p:sldId id="6157" r:id="rId13"/>
    <p:sldId id="6158" r:id="rId14"/>
    <p:sldId id="274" r:id="rId15"/>
    <p:sldId id="275" r:id="rId16"/>
    <p:sldId id="276" r:id="rId17"/>
    <p:sldId id="280" r:id="rId18"/>
    <p:sldId id="281" r:id="rId19"/>
    <p:sldId id="282" r:id="rId20"/>
    <p:sldId id="283" r:id="rId21"/>
    <p:sldId id="286" r:id="rId22"/>
    <p:sldId id="294"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94F95"/>
    <a:srgbClr val="254267"/>
    <a:srgbClr val="717171"/>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7407D1-7ACC-49BF-BE3C-C284CBF0A965}" v="1" dt="2024-07-19T03:24:34.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26" autoAdjust="0"/>
    <p:restoredTop sz="86395" autoAdjust="0"/>
  </p:normalViewPr>
  <p:slideViewPr>
    <p:cSldViewPr snapToGrid="0">
      <p:cViewPr varScale="1">
        <p:scale>
          <a:sx n="110" d="100"/>
          <a:sy n="110" d="100"/>
        </p:scale>
        <p:origin x="1242" y="108"/>
      </p:cViewPr>
      <p:guideLst/>
    </p:cSldViewPr>
  </p:slideViewPr>
  <p:outlineViewPr>
    <p:cViewPr>
      <p:scale>
        <a:sx n="33" d="100"/>
        <a:sy n="33" d="100"/>
      </p:scale>
      <p:origin x="0" y="-724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51E1B9-7544-48FD-B2FF-898B34510A29}"/>
              </a:ext>
            </a:extLst>
          </p:cNvPr>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a:extLst>
              <a:ext uri="{FF2B5EF4-FFF2-40B4-BE49-F238E27FC236}">
                <a16:creationId xmlns:a16="http://schemas.microsoft.com/office/drawing/2014/main" id="{08BD741B-FFCD-4B18-9574-AB278AD05CCB}"/>
              </a:ext>
            </a:extLst>
          </p:cNvPr>
          <p:cNvSpPr>
            <a:spLocks noGrp="1"/>
          </p:cNvSpPr>
          <p:nvPr>
            <p:ph type="dt" sz="quarter" idx="1"/>
          </p:nvPr>
        </p:nvSpPr>
        <p:spPr>
          <a:xfrm>
            <a:off x="3970939" y="0"/>
            <a:ext cx="3037840" cy="466435"/>
          </a:xfrm>
          <a:prstGeom prst="rect">
            <a:avLst/>
          </a:prstGeom>
        </p:spPr>
        <p:txBody>
          <a:bodyPr vert="horz" lIns="93176" tIns="46588" rIns="93176" bIns="46588" rtlCol="0"/>
          <a:lstStyle>
            <a:lvl1pPr algn="r">
              <a:defRPr sz="1200"/>
            </a:lvl1pPr>
          </a:lstStyle>
          <a:p>
            <a:fld id="{AAB9E8CF-3320-406F-8F43-99C86E0B76A6}" type="datetimeFigureOut">
              <a:rPr lang="en-US" smtClean="0"/>
              <a:t>7/22/2024</a:t>
            </a:fld>
            <a:endParaRPr lang="en-US"/>
          </a:p>
        </p:txBody>
      </p:sp>
      <p:sp>
        <p:nvSpPr>
          <p:cNvPr id="4" name="Footer Placeholder 3">
            <a:extLst>
              <a:ext uri="{FF2B5EF4-FFF2-40B4-BE49-F238E27FC236}">
                <a16:creationId xmlns:a16="http://schemas.microsoft.com/office/drawing/2014/main" id="{990A5C91-D88C-4C10-942A-79DDE94534B4}"/>
              </a:ext>
            </a:extLst>
          </p:cNvPr>
          <p:cNvSpPr>
            <a:spLocks noGrp="1"/>
          </p:cNvSpPr>
          <p:nvPr>
            <p:ph type="ftr" sz="quarter" idx="2"/>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D06D61-30E3-469B-B966-AD060ED7FF85}"/>
              </a:ext>
            </a:extLst>
          </p:cNvPr>
          <p:cNvSpPr>
            <a:spLocks noGrp="1"/>
          </p:cNvSpPr>
          <p:nvPr>
            <p:ph type="sldNum" sz="quarter" idx="3"/>
          </p:nvPr>
        </p:nvSpPr>
        <p:spPr>
          <a:xfrm>
            <a:off x="3970939" y="8829968"/>
            <a:ext cx="3037840" cy="466434"/>
          </a:xfrm>
          <a:prstGeom prst="rect">
            <a:avLst/>
          </a:prstGeom>
        </p:spPr>
        <p:txBody>
          <a:bodyPr vert="horz" lIns="93176" tIns="46588" rIns="93176" bIns="46588" rtlCol="0" anchor="b"/>
          <a:lstStyle>
            <a:lvl1pPr algn="r">
              <a:defRPr sz="1200"/>
            </a:lvl1pPr>
          </a:lstStyle>
          <a:p>
            <a:fld id="{8DA6E48F-84A0-476D-A739-07AEF327ECDA}" type="slidenum">
              <a:rPr lang="en-US" smtClean="0"/>
              <a:t>‹#›</a:t>
            </a:fld>
            <a:endParaRPr lang="en-US"/>
          </a:p>
        </p:txBody>
      </p:sp>
    </p:spTree>
    <p:extLst>
      <p:ext uri="{BB962C8B-B14F-4D97-AF65-F5344CB8AC3E}">
        <p14:creationId xmlns:p14="http://schemas.microsoft.com/office/powerpoint/2010/main" val="3749402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FF2E4E19-5E1F-40C8-BA0F-AD1EA8B61942}" type="datetimeFigureOut">
              <a:rPr lang="en-US" smtClean="0"/>
              <a:t>7/22/2024</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90984333-A481-4CFB-BA47-512BF56C47A2}" type="slidenum">
              <a:rPr lang="en-US" smtClean="0"/>
              <a:t>‹#›</a:t>
            </a:fld>
            <a:endParaRPr lang="en-US"/>
          </a:p>
        </p:txBody>
      </p:sp>
    </p:spTree>
    <p:extLst>
      <p:ext uri="{BB962C8B-B14F-4D97-AF65-F5344CB8AC3E}">
        <p14:creationId xmlns:p14="http://schemas.microsoft.com/office/powerpoint/2010/main" val="242049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84333-A481-4CFB-BA47-512BF56C47A2}" type="slidenum">
              <a:rPr lang="en-US" smtClean="0"/>
              <a:t>2</a:t>
            </a:fld>
            <a:endParaRPr lang="en-US"/>
          </a:p>
        </p:txBody>
      </p:sp>
    </p:spTree>
    <p:extLst>
      <p:ext uri="{BB962C8B-B14F-4D97-AF65-F5344CB8AC3E}">
        <p14:creationId xmlns:p14="http://schemas.microsoft.com/office/powerpoint/2010/main" val="2788434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84333-A481-4CFB-BA47-512BF56C47A2}" type="slidenum">
              <a:rPr lang="en-US" smtClean="0"/>
              <a:t>11</a:t>
            </a:fld>
            <a:endParaRPr lang="en-US"/>
          </a:p>
        </p:txBody>
      </p:sp>
    </p:spTree>
    <p:extLst>
      <p:ext uri="{BB962C8B-B14F-4D97-AF65-F5344CB8AC3E}">
        <p14:creationId xmlns:p14="http://schemas.microsoft.com/office/powerpoint/2010/main" val="1917672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84333-A481-4CFB-BA47-512BF56C47A2}" type="slidenum">
              <a:rPr lang="en-US" smtClean="0"/>
              <a:t>12</a:t>
            </a:fld>
            <a:endParaRPr lang="en-US"/>
          </a:p>
        </p:txBody>
      </p:sp>
    </p:spTree>
    <p:extLst>
      <p:ext uri="{BB962C8B-B14F-4D97-AF65-F5344CB8AC3E}">
        <p14:creationId xmlns:p14="http://schemas.microsoft.com/office/powerpoint/2010/main" val="3742853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84333-A481-4CFB-BA47-512BF56C47A2}" type="slidenum">
              <a:rPr lang="en-US" smtClean="0"/>
              <a:t>13</a:t>
            </a:fld>
            <a:endParaRPr lang="en-US"/>
          </a:p>
        </p:txBody>
      </p:sp>
    </p:spTree>
    <p:extLst>
      <p:ext uri="{BB962C8B-B14F-4D97-AF65-F5344CB8AC3E}">
        <p14:creationId xmlns:p14="http://schemas.microsoft.com/office/powerpoint/2010/main" val="106725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84333-A481-4CFB-BA47-512BF56C47A2}" type="slidenum">
              <a:rPr lang="en-US" smtClean="0"/>
              <a:t>14</a:t>
            </a:fld>
            <a:endParaRPr lang="en-US"/>
          </a:p>
        </p:txBody>
      </p:sp>
    </p:spTree>
    <p:extLst>
      <p:ext uri="{BB962C8B-B14F-4D97-AF65-F5344CB8AC3E}">
        <p14:creationId xmlns:p14="http://schemas.microsoft.com/office/powerpoint/2010/main" val="2334373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84333-A481-4CFB-BA47-512BF56C47A2}" type="slidenum">
              <a:rPr lang="en-US" smtClean="0"/>
              <a:t>15</a:t>
            </a:fld>
            <a:endParaRPr lang="en-US"/>
          </a:p>
        </p:txBody>
      </p:sp>
    </p:spTree>
    <p:extLst>
      <p:ext uri="{BB962C8B-B14F-4D97-AF65-F5344CB8AC3E}">
        <p14:creationId xmlns:p14="http://schemas.microsoft.com/office/powerpoint/2010/main" val="377134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84333-A481-4CFB-BA47-512BF56C47A2}" type="slidenum">
              <a:rPr lang="en-US" smtClean="0"/>
              <a:t>17</a:t>
            </a:fld>
            <a:endParaRPr lang="en-US"/>
          </a:p>
        </p:txBody>
      </p:sp>
    </p:spTree>
    <p:extLst>
      <p:ext uri="{BB962C8B-B14F-4D97-AF65-F5344CB8AC3E}">
        <p14:creationId xmlns:p14="http://schemas.microsoft.com/office/powerpoint/2010/main" val="4728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84333-A481-4CFB-BA47-512BF56C47A2}" type="slidenum">
              <a:rPr lang="en-US" smtClean="0"/>
              <a:t>3</a:t>
            </a:fld>
            <a:endParaRPr lang="en-US"/>
          </a:p>
        </p:txBody>
      </p:sp>
    </p:spTree>
    <p:extLst>
      <p:ext uri="{BB962C8B-B14F-4D97-AF65-F5344CB8AC3E}">
        <p14:creationId xmlns:p14="http://schemas.microsoft.com/office/powerpoint/2010/main" val="3453043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84333-A481-4CFB-BA47-512BF56C47A2}" type="slidenum">
              <a:rPr lang="en-US" smtClean="0"/>
              <a:t>4</a:t>
            </a:fld>
            <a:endParaRPr lang="en-US"/>
          </a:p>
        </p:txBody>
      </p:sp>
    </p:spTree>
    <p:extLst>
      <p:ext uri="{BB962C8B-B14F-4D97-AF65-F5344CB8AC3E}">
        <p14:creationId xmlns:p14="http://schemas.microsoft.com/office/powerpoint/2010/main" val="89065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84333-A481-4CFB-BA47-512BF56C47A2}" type="slidenum">
              <a:rPr lang="en-US" smtClean="0"/>
              <a:t>5</a:t>
            </a:fld>
            <a:endParaRPr lang="en-US"/>
          </a:p>
        </p:txBody>
      </p:sp>
    </p:spTree>
    <p:extLst>
      <p:ext uri="{BB962C8B-B14F-4D97-AF65-F5344CB8AC3E}">
        <p14:creationId xmlns:p14="http://schemas.microsoft.com/office/powerpoint/2010/main" val="139177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84333-A481-4CFB-BA47-512BF56C47A2}" type="slidenum">
              <a:rPr lang="en-US" smtClean="0"/>
              <a:t>6</a:t>
            </a:fld>
            <a:endParaRPr lang="en-US"/>
          </a:p>
        </p:txBody>
      </p:sp>
    </p:spTree>
    <p:extLst>
      <p:ext uri="{BB962C8B-B14F-4D97-AF65-F5344CB8AC3E}">
        <p14:creationId xmlns:p14="http://schemas.microsoft.com/office/powerpoint/2010/main" val="384723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84333-A481-4CFB-BA47-512BF56C47A2}" type="slidenum">
              <a:rPr lang="en-US" smtClean="0"/>
              <a:t>7</a:t>
            </a:fld>
            <a:endParaRPr lang="en-US"/>
          </a:p>
        </p:txBody>
      </p:sp>
    </p:spTree>
    <p:extLst>
      <p:ext uri="{BB962C8B-B14F-4D97-AF65-F5344CB8AC3E}">
        <p14:creationId xmlns:p14="http://schemas.microsoft.com/office/powerpoint/2010/main" val="3705033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84333-A481-4CFB-BA47-512BF56C47A2}" type="slidenum">
              <a:rPr lang="en-US" smtClean="0"/>
              <a:t>8</a:t>
            </a:fld>
            <a:endParaRPr lang="en-US"/>
          </a:p>
        </p:txBody>
      </p:sp>
    </p:spTree>
    <p:extLst>
      <p:ext uri="{BB962C8B-B14F-4D97-AF65-F5344CB8AC3E}">
        <p14:creationId xmlns:p14="http://schemas.microsoft.com/office/powerpoint/2010/main" val="41031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84333-A481-4CFB-BA47-512BF56C47A2}" type="slidenum">
              <a:rPr lang="en-US" smtClean="0"/>
              <a:t>9</a:t>
            </a:fld>
            <a:endParaRPr lang="en-US"/>
          </a:p>
        </p:txBody>
      </p:sp>
    </p:spTree>
    <p:extLst>
      <p:ext uri="{BB962C8B-B14F-4D97-AF65-F5344CB8AC3E}">
        <p14:creationId xmlns:p14="http://schemas.microsoft.com/office/powerpoint/2010/main" val="413923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84333-A481-4CFB-BA47-512BF56C47A2}" type="slidenum">
              <a:rPr lang="en-US" smtClean="0"/>
              <a:t>10</a:t>
            </a:fld>
            <a:endParaRPr lang="en-US"/>
          </a:p>
        </p:txBody>
      </p:sp>
    </p:spTree>
    <p:extLst>
      <p:ext uri="{BB962C8B-B14F-4D97-AF65-F5344CB8AC3E}">
        <p14:creationId xmlns:p14="http://schemas.microsoft.com/office/powerpoint/2010/main" val="1336121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764C03-23AF-4FFC-B536-2BAB121C5272}"/>
              </a:ext>
            </a:extLst>
          </p:cNvPr>
          <p:cNvSpPr/>
          <p:nvPr userDrawn="1"/>
        </p:nvSpPr>
        <p:spPr>
          <a:xfrm>
            <a:off x="0" y="0"/>
            <a:ext cx="9144000" cy="1752600"/>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n-lt"/>
              <a:ea typeface="+mn-ea"/>
              <a:cs typeface="+mn-cs"/>
            </a:endParaRPr>
          </a:p>
        </p:txBody>
      </p:sp>
      <p:pic>
        <p:nvPicPr>
          <p:cNvPr id="7" name="Picture 6" descr="Logo&#10;&#10;Description automatically generated">
            <a:extLst>
              <a:ext uri="{FF2B5EF4-FFF2-40B4-BE49-F238E27FC236}">
                <a16:creationId xmlns:a16="http://schemas.microsoft.com/office/drawing/2014/main" id="{EE88031B-FC87-4C93-AEE8-4880DBFBA0C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84280" y="2311185"/>
            <a:ext cx="3521894" cy="3524501"/>
          </a:xfrm>
          <a:prstGeom prst="rect">
            <a:avLst/>
          </a:prstGeom>
        </p:spPr>
      </p:pic>
      <p:sp>
        <p:nvSpPr>
          <p:cNvPr id="8" name="Title 1">
            <a:extLst>
              <a:ext uri="{FF2B5EF4-FFF2-40B4-BE49-F238E27FC236}">
                <a16:creationId xmlns:a16="http://schemas.microsoft.com/office/drawing/2014/main" id="{3B14BF67-6406-4D37-BBB9-9C6891D3463D}"/>
              </a:ext>
            </a:extLst>
          </p:cNvPr>
          <p:cNvSpPr>
            <a:spLocks noGrp="1"/>
          </p:cNvSpPr>
          <p:nvPr>
            <p:ph type="ctrTitle" hasCustomPrompt="1"/>
          </p:nvPr>
        </p:nvSpPr>
        <p:spPr>
          <a:xfrm>
            <a:off x="234042" y="160018"/>
            <a:ext cx="8675915" cy="1418615"/>
          </a:xfrm>
          <a:prstGeom prst="rect">
            <a:avLst/>
          </a:prstGeom>
        </p:spPr>
        <p:txBody>
          <a:bodyPr anchor="ctr" anchorCtr="0"/>
          <a:lstStyle>
            <a:lvl1pPr algn="ctr">
              <a:defRPr sz="4800">
                <a:solidFill>
                  <a:schemeClr val="bg1"/>
                </a:solidFill>
                <a:latin typeface="+mn-lt"/>
              </a:defRPr>
            </a:lvl1pPr>
          </a:lstStyle>
          <a:p>
            <a:r>
              <a:rPr lang="en-US" dirty="0"/>
              <a:t>Title</a:t>
            </a:r>
          </a:p>
        </p:txBody>
      </p:sp>
      <p:sp>
        <p:nvSpPr>
          <p:cNvPr id="9" name="Subtitle 2">
            <a:extLst>
              <a:ext uri="{FF2B5EF4-FFF2-40B4-BE49-F238E27FC236}">
                <a16:creationId xmlns:a16="http://schemas.microsoft.com/office/drawing/2014/main" id="{93570A6A-EF2E-4C38-9607-6599D8410BA9}"/>
              </a:ext>
            </a:extLst>
          </p:cNvPr>
          <p:cNvSpPr>
            <a:spLocks noGrp="1"/>
          </p:cNvSpPr>
          <p:nvPr>
            <p:ph type="subTitle" idx="1" hasCustomPrompt="1"/>
          </p:nvPr>
        </p:nvSpPr>
        <p:spPr>
          <a:xfrm>
            <a:off x="4244195" y="3398236"/>
            <a:ext cx="4572000" cy="1379994"/>
          </a:xfrm>
          <a:prstGeom prst="rect">
            <a:avLst/>
          </a:prstGeom>
        </p:spPr>
        <p:txBody>
          <a:bodyPr anchor="ctr" anchorCtr="0"/>
          <a:lstStyle>
            <a:lvl1pPr marL="0" indent="0" algn="ctr">
              <a:buNone/>
              <a:defRPr sz="3600">
                <a:solidFill>
                  <a:srgbClr val="333333"/>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Briefer or Author</a:t>
            </a:r>
          </a:p>
          <a:p>
            <a:r>
              <a:rPr lang="en-US" dirty="0"/>
              <a:t>Job Title</a:t>
            </a:r>
          </a:p>
          <a:p>
            <a:r>
              <a:rPr lang="en-US" dirty="0"/>
              <a:t>Date (Month #, Year)</a:t>
            </a:r>
          </a:p>
        </p:txBody>
      </p:sp>
      <p:sp>
        <p:nvSpPr>
          <p:cNvPr id="12" name="Slide Number Placeholder 5">
            <a:extLst>
              <a:ext uri="{FF2B5EF4-FFF2-40B4-BE49-F238E27FC236}">
                <a16:creationId xmlns:a16="http://schemas.microsoft.com/office/drawing/2014/main" id="{AC172FE0-D382-4677-81D8-293E3333FCFB}"/>
              </a:ext>
            </a:extLst>
          </p:cNvPr>
          <p:cNvSpPr>
            <a:spLocks noGrp="1"/>
          </p:cNvSpPr>
          <p:nvPr>
            <p:ph type="sldNum" sz="quarter" idx="4"/>
          </p:nvPr>
        </p:nvSpPr>
        <p:spPr>
          <a:xfrm>
            <a:off x="7870371" y="6492874"/>
            <a:ext cx="1273629" cy="365125"/>
          </a:xfrm>
          <a:prstGeom prst="rect">
            <a:avLst/>
          </a:prstGeom>
        </p:spPr>
        <p:txBody>
          <a:bodyPr/>
          <a:lstStyle>
            <a:lvl1pPr algn="r">
              <a:defRPr sz="1200">
                <a:latin typeface="+mn-lt"/>
              </a:defRPr>
            </a:lvl1pPr>
          </a:lstStyle>
          <a:p>
            <a:fld id="{013ABC06-DC28-4A3B-9742-53C76D274B4A}" type="slidenum">
              <a:rPr lang="en-US" smtClean="0"/>
              <a:pPr/>
              <a:t>‹#›</a:t>
            </a:fld>
            <a:endParaRPr lang="en-US" dirty="0"/>
          </a:p>
        </p:txBody>
      </p:sp>
      <p:sp>
        <p:nvSpPr>
          <p:cNvPr id="13" name="Footer Placeholder 4">
            <a:extLst>
              <a:ext uri="{FF2B5EF4-FFF2-40B4-BE49-F238E27FC236}">
                <a16:creationId xmlns:a16="http://schemas.microsoft.com/office/drawing/2014/main" id="{7D167522-CEB9-4002-ADBA-19F19A78923E}"/>
              </a:ext>
            </a:extLst>
          </p:cNvPr>
          <p:cNvSpPr txBox="1">
            <a:spLocks/>
          </p:cNvSpPr>
          <p:nvPr userDrawn="1"/>
        </p:nvSpPr>
        <p:spPr>
          <a:xfrm>
            <a:off x="4019549" y="1"/>
            <a:ext cx="1383723" cy="160018"/>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mn-lt"/>
                <a:cs typeface="Arial" panose="020B0604020202020204" pitchFamily="34" charset="0"/>
              </a:rPr>
              <a:t>UNCLASSIFIED</a:t>
            </a:r>
          </a:p>
        </p:txBody>
      </p:sp>
      <p:sp>
        <p:nvSpPr>
          <p:cNvPr id="16" name="Text Placeholder 15">
            <a:extLst>
              <a:ext uri="{FF2B5EF4-FFF2-40B4-BE49-F238E27FC236}">
                <a16:creationId xmlns:a16="http://schemas.microsoft.com/office/drawing/2014/main" id="{EA2EEDFC-C6D3-4D82-BC37-CC1A40498C0A}"/>
              </a:ext>
            </a:extLst>
          </p:cNvPr>
          <p:cNvSpPr>
            <a:spLocks noGrp="1"/>
          </p:cNvSpPr>
          <p:nvPr>
            <p:ph type="body" sz="quarter" idx="10" hasCustomPrompt="1"/>
          </p:nvPr>
        </p:nvSpPr>
        <p:spPr>
          <a:xfrm>
            <a:off x="6047657" y="5305177"/>
            <a:ext cx="3010080" cy="1061019"/>
          </a:xfrm>
          <a:prstGeom prst="rect">
            <a:avLst/>
          </a:prstGeom>
        </p:spPr>
        <p:txBody>
          <a:bodyPr/>
          <a:lstStyle>
            <a:lvl1pPr marL="0" indent="0">
              <a:buNone/>
              <a:defRPr sz="1100">
                <a:latin typeface="+mn-lt"/>
              </a:defRPr>
            </a:lvl1pPr>
            <a:lvl2pPr marL="457200" indent="0">
              <a:buNone/>
              <a:defRPr sz="1050"/>
            </a:lvl2pPr>
            <a:lvl3pPr marL="914400" indent="0">
              <a:buNone/>
              <a:defRPr sz="1000"/>
            </a:lvl3pPr>
            <a:lvl4pPr marL="1371600" indent="0">
              <a:buNone/>
              <a:defRPr sz="900"/>
            </a:lvl4pPr>
            <a:lvl5pPr marL="1828800" indent="0">
              <a:buNone/>
              <a:defRPr sz="900"/>
            </a:lvl5pPr>
          </a:lstStyle>
          <a:p>
            <a:pPr algn="l">
              <a:lnSpc>
                <a:spcPct val="100000"/>
              </a:lnSpc>
              <a:spcBef>
                <a:spcPts val="0"/>
              </a:spcBef>
            </a:pPr>
            <a:r>
              <a:rPr lang="en-US" sz="1100" dirty="0"/>
              <a:t>Controlled by: OUSD(P&amp;R)</a:t>
            </a:r>
          </a:p>
          <a:p>
            <a:pPr algn="l">
              <a:lnSpc>
                <a:spcPct val="100000"/>
              </a:lnSpc>
              <a:spcBef>
                <a:spcPts val="0"/>
              </a:spcBef>
            </a:pPr>
            <a:r>
              <a:rPr lang="en-US" sz="1100" dirty="0"/>
              <a:t>Controlled by: INSERT OFFICE</a:t>
            </a:r>
          </a:p>
          <a:p>
            <a:pPr algn="l">
              <a:lnSpc>
                <a:spcPct val="100000"/>
              </a:lnSpc>
              <a:spcBef>
                <a:spcPts val="0"/>
              </a:spcBef>
            </a:pPr>
            <a:r>
              <a:rPr lang="en-US" sz="1100" dirty="0"/>
              <a:t>CUI Category(</a:t>
            </a:r>
            <a:r>
              <a:rPr lang="en-US" sz="1100" dirty="0" err="1"/>
              <a:t>ies</a:t>
            </a:r>
            <a:r>
              <a:rPr lang="en-US" sz="1100" dirty="0"/>
              <a:t>):PRVCY</a:t>
            </a:r>
          </a:p>
          <a:p>
            <a:pPr algn="l">
              <a:lnSpc>
                <a:spcPct val="100000"/>
              </a:lnSpc>
              <a:spcBef>
                <a:spcPts val="0"/>
              </a:spcBef>
            </a:pPr>
            <a:r>
              <a:rPr lang="en-US" sz="1100" dirty="0"/>
              <a:t>Distribution Statement A</a:t>
            </a:r>
          </a:p>
          <a:p>
            <a:pPr algn="l">
              <a:lnSpc>
                <a:spcPct val="100000"/>
              </a:lnSpc>
              <a:spcBef>
                <a:spcPts val="0"/>
              </a:spcBef>
            </a:pPr>
            <a:r>
              <a:rPr lang="en-US" sz="1100" dirty="0"/>
              <a:t>POC: John Smith, 703-693-1234</a:t>
            </a:r>
            <a:endParaRPr lang="en-US" sz="1800" dirty="0"/>
          </a:p>
        </p:txBody>
      </p:sp>
      <p:sp>
        <p:nvSpPr>
          <p:cNvPr id="2" name="Rectangle 1">
            <a:extLst>
              <a:ext uri="{FF2B5EF4-FFF2-40B4-BE49-F238E27FC236}">
                <a16:creationId xmlns:a16="http://schemas.microsoft.com/office/drawing/2014/main" id="{A31A94B4-79FA-F9A0-879F-208184AFF410}"/>
              </a:ext>
            </a:extLst>
          </p:cNvPr>
          <p:cNvSpPr/>
          <p:nvPr userDrawn="1"/>
        </p:nvSpPr>
        <p:spPr>
          <a:xfrm>
            <a:off x="4106174" y="20680"/>
            <a:ext cx="1184366" cy="200297"/>
          </a:xfrm>
          <a:prstGeom prst="rect">
            <a:avLst/>
          </a:prstGeom>
          <a:solidFill>
            <a:srgbClr val="2542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80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764C03-23AF-4FFC-B536-2BAB121C5272}"/>
              </a:ext>
            </a:extLst>
          </p:cNvPr>
          <p:cNvSpPr/>
          <p:nvPr userDrawn="1"/>
        </p:nvSpPr>
        <p:spPr>
          <a:xfrm>
            <a:off x="0" y="0"/>
            <a:ext cx="9144000" cy="1752600"/>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E88031B-FC87-4C93-AEE8-4880DBFBA0C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84280" y="2311185"/>
            <a:ext cx="3521894" cy="3524501"/>
          </a:xfrm>
          <a:prstGeom prst="rect">
            <a:avLst/>
          </a:prstGeom>
        </p:spPr>
      </p:pic>
      <p:sp>
        <p:nvSpPr>
          <p:cNvPr id="8" name="Title 1">
            <a:extLst>
              <a:ext uri="{FF2B5EF4-FFF2-40B4-BE49-F238E27FC236}">
                <a16:creationId xmlns:a16="http://schemas.microsoft.com/office/drawing/2014/main" id="{3B14BF67-6406-4D37-BBB9-9C6891D3463D}"/>
              </a:ext>
            </a:extLst>
          </p:cNvPr>
          <p:cNvSpPr>
            <a:spLocks noGrp="1"/>
          </p:cNvSpPr>
          <p:nvPr>
            <p:ph type="ctrTitle" hasCustomPrompt="1"/>
          </p:nvPr>
        </p:nvSpPr>
        <p:spPr>
          <a:xfrm>
            <a:off x="234042" y="160018"/>
            <a:ext cx="8675915" cy="1418615"/>
          </a:xfrm>
          <a:prstGeom prst="rect">
            <a:avLst/>
          </a:prstGeom>
        </p:spPr>
        <p:txBody>
          <a:bodyPr anchor="ctr" anchorCtr="0"/>
          <a:lstStyle>
            <a:lvl1pPr algn="ctr">
              <a:defRPr sz="48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9" name="Subtitle 2">
            <a:extLst>
              <a:ext uri="{FF2B5EF4-FFF2-40B4-BE49-F238E27FC236}">
                <a16:creationId xmlns:a16="http://schemas.microsoft.com/office/drawing/2014/main" id="{93570A6A-EF2E-4C38-9607-6599D8410BA9}"/>
              </a:ext>
            </a:extLst>
          </p:cNvPr>
          <p:cNvSpPr>
            <a:spLocks noGrp="1"/>
          </p:cNvSpPr>
          <p:nvPr>
            <p:ph type="subTitle" idx="1" hasCustomPrompt="1"/>
          </p:nvPr>
        </p:nvSpPr>
        <p:spPr>
          <a:xfrm>
            <a:off x="4244195" y="3398236"/>
            <a:ext cx="4572000" cy="1379994"/>
          </a:xfrm>
          <a:prstGeom prst="rect">
            <a:avLst/>
          </a:prstGeom>
        </p:spPr>
        <p:txBody>
          <a:bodyPr anchor="ctr" anchorCtr="0"/>
          <a:lstStyle>
            <a:lvl1pPr marL="0" indent="0" algn="ctr">
              <a:buNone/>
              <a:defRPr sz="3600">
                <a:solidFill>
                  <a:srgbClr val="333333"/>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Briefer or Author</a:t>
            </a:r>
          </a:p>
          <a:p>
            <a:r>
              <a:rPr lang="en-US" dirty="0"/>
              <a:t>Job Title</a:t>
            </a:r>
          </a:p>
          <a:p>
            <a:r>
              <a:rPr lang="en-US" dirty="0"/>
              <a:t>Date (Month #, Year)</a:t>
            </a:r>
          </a:p>
        </p:txBody>
      </p:sp>
      <p:sp>
        <p:nvSpPr>
          <p:cNvPr id="12" name="Slide Number Placeholder 5">
            <a:extLst>
              <a:ext uri="{FF2B5EF4-FFF2-40B4-BE49-F238E27FC236}">
                <a16:creationId xmlns:a16="http://schemas.microsoft.com/office/drawing/2014/main" id="{AC172FE0-D382-4677-81D8-293E3333FCFB}"/>
              </a:ext>
            </a:extLst>
          </p:cNvPr>
          <p:cNvSpPr>
            <a:spLocks noGrp="1"/>
          </p:cNvSpPr>
          <p:nvPr>
            <p:ph type="sldNum" sz="quarter" idx="4"/>
          </p:nvPr>
        </p:nvSpPr>
        <p:spPr>
          <a:xfrm>
            <a:off x="7870371" y="6492874"/>
            <a:ext cx="1273629"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013ABC06-DC28-4A3B-9742-53C76D274B4A}" type="slidenum">
              <a:rPr lang="en-US" smtClean="0"/>
              <a:pPr/>
              <a:t>‹#›</a:t>
            </a:fld>
            <a:endParaRPr lang="en-US" dirty="0"/>
          </a:p>
        </p:txBody>
      </p:sp>
      <p:sp>
        <p:nvSpPr>
          <p:cNvPr id="16" name="Text Placeholder 15">
            <a:extLst>
              <a:ext uri="{FF2B5EF4-FFF2-40B4-BE49-F238E27FC236}">
                <a16:creationId xmlns:a16="http://schemas.microsoft.com/office/drawing/2014/main" id="{EA2EEDFC-C6D3-4D82-BC37-CC1A40498C0A}"/>
              </a:ext>
            </a:extLst>
          </p:cNvPr>
          <p:cNvSpPr>
            <a:spLocks noGrp="1"/>
          </p:cNvSpPr>
          <p:nvPr>
            <p:ph type="body" sz="quarter" idx="10" hasCustomPrompt="1"/>
          </p:nvPr>
        </p:nvSpPr>
        <p:spPr>
          <a:xfrm>
            <a:off x="6047657" y="5305177"/>
            <a:ext cx="3010080" cy="1061019"/>
          </a:xfrm>
          <a:prstGeom prst="rect">
            <a:avLst/>
          </a:prstGeom>
        </p:spPr>
        <p:txBody>
          <a:bodyPr/>
          <a:lstStyle>
            <a:lvl1pPr marL="0" indent="0">
              <a:buNone/>
              <a:defRPr sz="1100">
                <a:latin typeface="Arial" panose="020B0604020202020204" pitchFamily="34" charset="0"/>
                <a:cs typeface="Arial" panose="020B0604020202020204" pitchFamily="34" charset="0"/>
              </a:defRPr>
            </a:lvl1pPr>
            <a:lvl2pPr marL="457200" indent="0">
              <a:buNone/>
              <a:defRPr sz="1050"/>
            </a:lvl2pPr>
            <a:lvl3pPr marL="914400" indent="0">
              <a:buNone/>
              <a:defRPr sz="1000"/>
            </a:lvl3pPr>
            <a:lvl4pPr marL="1371600" indent="0">
              <a:buNone/>
              <a:defRPr sz="900"/>
            </a:lvl4pPr>
            <a:lvl5pPr marL="1828800" indent="0">
              <a:buNone/>
              <a:defRPr sz="900"/>
            </a:lvl5pPr>
          </a:lstStyle>
          <a:p>
            <a:pPr algn="l">
              <a:lnSpc>
                <a:spcPct val="100000"/>
              </a:lnSpc>
              <a:spcBef>
                <a:spcPts val="0"/>
              </a:spcBef>
            </a:pPr>
            <a:r>
              <a:rPr lang="en-US" sz="1100" dirty="0"/>
              <a:t>Controlled by: OUSD(P&amp;R)</a:t>
            </a:r>
          </a:p>
          <a:p>
            <a:pPr algn="l">
              <a:lnSpc>
                <a:spcPct val="100000"/>
              </a:lnSpc>
              <a:spcBef>
                <a:spcPts val="0"/>
              </a:spcBef>
            </a:pPr>
            <a:r>
              <a:rPr lang="en-US" sz="1100" dirty="0"/>
              <a:t>Controlled by: INSERT OFFICE</a:t>
            </a:r>
          </a:p>
          <a:p>
            <a:pPr algn="l">
              <a:lnSpc>
                <a:spcPct val="100000"/>
              </a:lnSpc>
              <a:spcBef>
                <a:spcPts val="0"/>
              </a:spcBef>
            </a:pPr>
            <a:r>
              <a:rPr lang="en-US" sz="1100" dirty="0"/>
              <a:t>CUI Category(</a:t>
            </a:r>
            <a:r>
              <a:rPr lang="en-US" sz="1100" dirty="0" err="1"/>
              <a:t>ies</a:t>
            </a:r>
            <a:r>
              <a:rPr lang="en-US" sz="1100" dirty="0"/>
              <a:t>):PRVCY</a:t>
            </a:r>
          </a:p>
          <a:p>
            <a:pPr algn="l">
              <a:lnSpc>
                <a:spcPct val="100000"/>
              </a:lnSpc>
              <a:spcBef>
                <a:spcPts val="0"/>
              </a:spcBef>
            </a:pPr>
            <a:r>
              <a:rPr lang="en-US" sz="1100" dirty="0"/>
              <a:t>Distribution Statement A</a:t>
            </a:r>
          </a:p>
          <a:p>
            <a:pPr algn="l">
              <a:lnSpc>
                <a:spcPct val="100000"/>
              </a:lnSpc>
              <a:spcBef>
                <a:spcPts val="0"/>
              </a:spcBef>
            </a:pPr>
            <a:r>
              <a:rPr lang="en-US" sz="1100" dirty="0"/>
              <a:t>POC: John Smith, 703-693-1234</a:t>
            </a:r>
            <a:endParaRPr lang="en-US" sz="1800" dirty="0"/>
          </a:p>
        </p:txBody>
      </p:sp>
    </p:spTree>
    <p:extLst>
      <p:ext uri="{BB962C8B-B14F-4D97-AF65-F5344CB8AC3E}">
        <p14:creationId xmlns:p14="http://schemas.microsoft.com/office/powerpoint/2010/main" val="1661613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49744"/>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964339"/>
            <a:ext cx="8675914" cy="5384209"/>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912407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925452"/>
            <a:ext cx="4168611" cy="5052160"/>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104900" cy="16001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CUI</a:t>
            </a:r>
          </a:p>
        </p:txBody>
      </p:sp>
      <p:sp>
        <p:nvSpPr>
          <p:cNvPr id="11" name="Content Placeholder 2">
            <a:extLst>
              <a:ext uri="{FF2B5EF4-FFF2-40B4-BE49-F238E27FC236}">
                <a16:creationId xmlns:a16="http://schemas.microsoft.com/office/drawing/2014/main" id="{2144D2F2-3D48-4696-A86C-04722B24F54A}"/>
              </a:ext>
            </a:extLst>
          </p:cNvPr>
          <p:cNvSpPr>
            <a:spLocks noGrp="1"/>
          </p:cNvSpPr>
          <p:nvPr>
            <p:ph sz="half" idx="14" hasCustomPrompt="1"/>
          </p:nvPr>
        </p:nvSpPr>
        <p:spPr>
          <a:xfrm>
            <a:off x="4741653" y="925452"/>
            <a:ext cx="4168611" cy="5052160"/>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1748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63132"/>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29963" y="925456"/>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104900" cy="16001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CUI</a:t>
            </a:r>
          </a:p>
        </p:txBody>
      </p:sp>
      <p:sp>
        <p:nvSpPr>
          <p:cNvPr id="19" name="Content Placeholder 2">
            <a:extLst>
              <a:ext uri="{FF2B5EF4-FFF2-40B4-BE49-F238E27FC236}">
                <a16:creationId xmlns:a16="http://schemas.microsoft.com/office/drawing/2014/main" id="{472EC43D-CF57-4338-993A-4274EEAD270A}"/>
              </a:ext>
            </a:extLst>
          </p:cNvPr>
          <p:cNvSpPr>
            <a:spLocks noGrp="1"/>
          </p:cNvSpPr>
          <p:nvPr>
            <p:ph sz="half" idx="14" hasCustomPrompt="1"/>
          </p:nvPr>
        </p:nvSpPr>
        <p:spPr>
          <a:xfrm>
            <a:off x="4748012" y="928007"/>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0CBDD156-47B6-4D84-BC31-CB5FB0AF772C}"/>
              </a:ext>
            </a:extLst>
          </p:cNvPr>
          <p:cNvSpPr>
            <a:spLocks noGrp="1"/>
          </p:cNvSpPr>
          <p:nvPr>
            <p:ph sz="half" idx="15" hasCustomPrompt="1"/>
          </p:nvPr>
        </p:nvSpPr>
        <p:spPr>
          <a:xfrm>
            <a:off x="230980" y="3778159"/>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FA446C14-1E65-46CF-B4E1-8E6AE4400ED4}"/>
              </a:ext>
            </a:extLst>
          </p:cNvPr>
          <p:cNvSpPr>
            <a:spLocks noGrp="1"/>
          </p:cNvSpPr>
          <p:nvPr>
            <p:ph sz="half" idx="16" hasCustomPrompt="1"/>
          </p:nvPr>
        </p:nvSpPr>
        <p:spPr>
          <a:xfrm>
            <a:off x="4748013" y="3778159"/>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9D9FAC8-E8E2-43D3-8FCF-F17CE4E20489}"/>
              </a:ext>
            </a:extLst>
          </p:cNvPr>
          <p:cNvCxnSpPr>
            <a:cxnSpLocks/>
          </p:cNvCxnSpPr>
          <p:nvPr userDrawn="1"/>
        </p:nvCxnSpPr>
        <p:spPr>
          <a:xfrm flipH="1" flipV="1">
            <a:off x="4572000" y="924223"/>
            <a:ext cx="5444" cy="5534147"/>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247E04-5DB9-4A43-88BE-4F566CCF762C}"/>
              </a:ext>
            </a:extLst>
          </p:cNvPr>
          <p:cNvCxnSpPr>
            <a:cxnSpLocks/>
          </p:cNvCxnSpPr>
          <p:nvPr userDrawn="1"/>
        </p:nvCxnSpPr>
        <p:spPr>
          <a:xfrm>
            <a:off x="228599" y="3693953"/>
            <a:ext cx="868227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83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104900" cy="16001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CUI</a:t>
            </a:r>
          </a:p>
        </p:txBody>
      </p:sp>
      <p:sp>
        <p:nvSpPr>
          <p:cNvPr id="3" name="Chart Placeholder 2">
            <a:extLst>
              <a:ext uri="{FF2B5EF4-FFF2-40B4-BE49-F238E27FC236}">
                <a16:creationId xmlns:a16="http://schemas.microsoft.com/office/drawing/2014/main" id="{F98AE137-6100-48EE-8247-B0CFFEF8A1C5}"/>
              </a:ext>
            </a:extLst>
          </p:cNvPr>
          <p:cNvSpPr>
            <a:spLocks noGrp="1"/>
          </p:cNvSpPr>
          <p:nvPr>
            <p:ph type="chart" sz="quarter" idx="14"/>
          </p:nvPr>
        </p:nvSpPr>
        <p:spPr>
          <a:xfrm>
            <a:off x="239713" y="1087439"/>
            <a:ext cx="8664575" cy="4728756"/>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19" name="Text Placeholder 5">
            <a:extLst>
              <a:ext uri="{FF2B5EF4-FFF2-40B4-BE49-F238E27FC236}">
                <a16:creationId xmlns:a16="http://schemas.microsoft.com/office/drawing/2014/main" id="{E70E3727-9146-4C4C-8018-F39874897CB9}"/>
              </a:ext>
            </a:extLst>
          </p:cNvPr>
          <p:cNvSpPr>
            <a:spLocks noGrp="1"/>
          </p:cNvSpPr>
          <p:nvPr>
            <p:ph type="body" sz="quarter" idx="15" hasCustomPrompt="1"/>
          </p:nvPr>
        </p:nvSpPr>
        <p:spPr>
          <a:xfrm>
            <a:off x="239713" y="5830888"/>
            <a:ext cx="8664575" cy="444500"/>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pPr lvl="0"/>
            <a:r>
              <a:rPr lang="en-US" dirty="0"/>
              <a:t>Caption</a:t>
            </a:r>
          </a:p>
        </p:txBody>
      </p:sp>
    </p:spTree>
    <p:extLst>
      <p:ext uri="{BB962C8B-B14F-4D97-AF65-F5344CB8AC3E}">
        <p14:creationId xmlns:p14="http://schemas.microsoft.com/office/powerpoint/2010/main" val="149089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104900" cy="16001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CUI</a:t>
            </a:r>
          </a:p>
        </p:txBody>
      </p:sp>
      <p:sp>
        <p:nvSpPr>
          <p:cNvPr id="4" name="Picture Placeholder 3">
            <a:extLst>
              <a:ext uri="{FF2B5EF4-FFF2-40B4-BE49-F238E27FC236}">
                <a16:creationId xmlns:a16="http://schemas.microsoft.com/office/drawing/2014/main" id="{013F79EB-650E-4046-B743-0CB86EEAA894}"/>
              </a:ext>
            </a:extLst>
          </p:cNvPr>
          <p:cNvSpPr>
            <a:spLocks noGrp="1"/>
          </p:cNvSpPr>
          <p:nvPr>
            <p:ph type="pic" sz="quarter" idx="14"/>
          </p:nvPr>
        </p:nvSpPr>
        <p:spPr>
          <a:xfrm>
            <a:off x="239713" y="1017588"/>
            <a:ext cx="8664575" cy="4813299"/>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Text Placeholder 5">
            <a:extLst>
              <a:ext uri="{FF2B5EF4-FFF2-40B4-BE49-F238E27FC236}">
                <a16:creationId xmlns:a16="http://schemas.microsoft.com/office/drawing/2014/main" id="{7ABCB079-28A8-4ED1-9020-B5A0B279DC8C}"/>
              </a:ext>
            </a:extLst>
          </p:cNvPr>
          <p:cNvSpPr>
            <a:spLocks noGrp="1"/>
          </p:cNvSpPr>
          <p:nvPr>
            <p:ph type="body" sz="quarter" idx="15" hasCustomPrompt="1"/>
          </p:nvPr>
        </p:nvSpPr>
        <p:spPr>
          <a:xfrm>
            <a:off x="239713" y="5830888"/>
            <a:ext cx="8664575" cy="444500"/>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pPr lvl="0"/>
            <a:r>
              <a:rPr lang="en-US" dirty="0"/>
              <a:t>Caption</a:t>
            </a:r>
          </a:p>
        </p:txBody>
      </p:sp>
    </p:spTree>
    <p:extLst>
      <p:ext uri="{BB962C8B-B14F-4D97-AF65-F5344CB8AC3E}">
        <p14:creationId xmlns:p14="http://schemas.microsoft.com/office/powerpoint/2010/main" val="388014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Transi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28599" y="3104276"/>
            <a:ext cx="8675914" cy="656842"/>
          </a:xfrm>
          <a:prstGeom prst="rect">
            <a:avLst/>
          </a:prstGeom>
        </p:spPr>
        <p:txBody>
          <a:bodyPr/>
          <a:lstStyle>
            <a:lvl1pPr marL="0" indent="0" algn="ctr">
              <a:buNone/>
              <a:defRPr sz="36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Lato"/>
              </a:defRPr>
            </a:lvl2pPr>
            <a:lvl3pPr>
              <a:defRPr sz="2400">
                <a:solidFill>
                  <a:srgbClr val="333333"/>
                </a:solidFill>
                <a:latin typeface="Lato"/>
              </a:defRPr>
            </a:lvl3pPr>
            <a:lvl4pPr>
              <a:defRPr sz="2000">
                <a:solidFill>
                  <a:srgbClr val="333333"/>
                </a:solidFill>
                <a:latin typeface="Lato"/>
              </a:defRPr>
            </a:lvl4pPr>
            <a:lvl5pPr>
              <a:defRPr sz="2000">
                <a:solidFill>
                  <a:srgbClr val="333333"/>
                </a:solidFill>
                <a:latin typeface="Lato"/>
              </a:defRPr>
            </a:lvl5pPr>
          </a:lstStyle>
          <a:p>
            <a:pPr lvl="0"/>
            <a:r>
              <a:rPr lang="en-US" dirty="0"/>
              <a:t>Section Transition</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104900" cy="16001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CUI</a:t>
            </a:r>
          </a:p>
        </p:txBody>
      </p:sp>
    </p:spTree>
    <p:extLst>
      <p:ext uri="{BB962C8B-B14F-4D97-AF65-F5344CB8AC3E}">
        <p14:creationId xmlns:p14="http://schemas.microsoft.com/office/powerpoint/2010/main" val="1378153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764C03-23AF-4FFC-B536-2BAB121C5272}"/>
              </a:ext>
            </a:extLst>
          </p:cNvPr>
          <p:cNvSpPr/>
          <p:nvPr userDrawn="1"/>
        </p:nvSpPr>
        <p:spPr>
          <a:xfrm>
            <a:off x="0" y="0"/>
            <a:ext cx="9144000" cy="1752600"/>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E88031B-FC87-4C93-AEE8-4880DBFBA0C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84280" y="2311185"/>
            <a:ext cx="3521894" cy="3524501"/>
          </a:xfrm>
          <a:prstGeom prst="rect">
            <a:avLst/>
          </a:prstGeom>
        </p:spPr>
      </p:pic>
      <p:sp>
        <p:nvSpPr>
          <p:cNvPr id="8" name="Title 1">
            <a:extLst>
              <a:ext uri="{FF2B5EF4-FFF2-40B4-BE49-F238E27FC236}">
                <a16:creationId xmlns:a16="http://schemas.microsoft.com/office/drawing/2014/main" id="{3B14BF67-6406-4D37-BBB9-9C6891D3463D}"/>
              </a:ext>
            </a:extLst>
          </p:cNvPr>
          <p:cNvSpPr>
            <a:spLocks noGrp="1"/>
          </p:cNvSpPr>
          <p:nvPr>
            <p:ph type="ctrTitle" hasCustomPrompt="1"/>
          </p:nvPr>
        </p:nvSpPr>
        <p:spPr>
          <a:xfrm>
            <a:off x="234042" y="160018"/>
            <a:ext cx="8675915" cy="1418615"/>
          </a:xfrm>
          <a:prstGeom prst="rect">
            <a:avLst/>
          </a:prstGeom>
        </p:spPr>
        <p:txBody>
          <a:bodyPr anchor="ctr" anchorCtr="0"/>
          <a:lstStyle>
            <a:lvl1pPr algn="ctr">
              <a:defRPr sz="48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9" name="Subtitle 2">
            <a:extLst>
              <a:ext uri="{FF2B5EF4-FFF2-40B4-BE49-F238E27FC236}">
                <a16:creationId xmlns:a16="http://schemas.microsoft.com/office/drawing/2014/main" id="{93570A6A-EF2E-4C38-9607-6599D8410BA9}"/>
              </a:ext>
            </a:extLst>
          </p:cNvPr>
          <p:cNvSpPr>
            <a:spLocks noGrp="1"/>
          </p:cNvSpPr>
          <p:nvPr>
            <p:ph type="subTitle" idx="1" hasCustomPrompt="1"/>
          </p:nvPr>
        </p:nvSpPr>
        <p:spPr>
          <a:xfrm>
            <a:off x="4244195" y="3398236"/>
            <a:ext cx="4572000" cy="1379994"/>
          </a:xfrm>
          <a:prstGeom prst="rect">
            <a:avLst/>
          </a:prstGeom>
        </p:spPr>
        <p:txBody>
          <a:bodyPr anchor="ctr" anchorCtr="0"/>
          <a:lstStyle>
            <a:lvl1pPr marL="0" indent="0" algn="ctr">
              <a:buNone/>
              <a:defRPr sz="3600">
                <a:solidFill>
                  <a:srgbClr val="333333"/>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Briefer or Author</a:t>
            </a:r>
          </a:p>
          <a:p>
            <a:r>
              <a:rPr lang="en-US" dirty="0"/>
              <a:t>Job Title</a:t>
            </a:r>
          </a:p>
          <a:p>
            <a:r>
              <a:rPr lang="en-US" dirty="0"/>
              <a:t>Date (Month #, Year)</a:t>
            </a:r>
          </a:p>
        </p:txBody>
      </p:sp>
      <p:sp>
        <p:nvSpPr>
          <p:cNvPr id="12" name="Slide Number Placeholder 5">
            <a:extLst>
              <a:ext uri="{FF2B5EF4-FFF2-40B4-BE49-F238E27FC236}">
                <a16:creationId xmlns:a16="http://schemas.microsoft.com/office/drawing/2014/main" id="{AC172FE0-D382-4677-81D8-293E3333FCFB}"/>
              </a:ext>
            </a:extLst>
          </p:cNvPr>
          <p:cNvSpPr>
            <a:spLocks noGrp="1"/>
          </p:cNvSpPr>
          <p:nvPr>
            <p:ph type="sldNum" sz="quarter" idx="4"/>
          </p:nvPr>
        </p:nvSpPr>
        <p:spPr>
          <a:xfrm>
            <a:off x="7870371" y="6492874"/>
            <a:ext cx="1273629"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pPr>
              <a:defRPr/>
            </a:pPr>
            <a:fld id="{013ABC06-DC28-4A3B-9742-53C76D274B4A}" type="slidenum">
              <a:rPr lang="en-US" smtClean="0"/>
              <a:pPr>
                <a:defRPr/>
              </a:pPr>
              <a:t>‹#›</a:t>
            </a:fld>
            <a:endParaRPr lang="en-US" dirty="0"/>
          </a:p>
        </p:txBody>
      </p:sp>
      <p:sp>
        <p:nvSpPr>
          <p:cNvPr id="16" name="Text Placeholder 15">
            <a:extLst>
              <a:ext uri="{FF2B5EF4-FFF2-40B4-BE49-F238E27FC236}">
                <a16:creationId xmlns:a16="http://schemas.microsoft.com/office/drawing/2014/main" id="{EA2EEDFC-C6D3-4D82-BC37-CC1A40498C0A}"/>
              </a:ext>
            </a:extLst>
          </p:cNvPr>
          <p:cNvSpPr>
            <a:spLocks noGrp="1"/>
          </p:cNvSpPr>
          <p:nvPr>
            <p:ph type="body" sz="quarter" idx="10" hasCustomPrompt="1"/>
          </p:nvPr>
        </p:nvSpPr>
        <p:spPr>
          <a:xfrm>
            <a:off x="6047657" y="5305177"/>
            <a:ext cx="3010080" cy="1061019"/>
          </a:xfrm>
          <a:prstGeom prst="rect">
            <a:avLst/>
          </a:prstGeom>
        </p:spPr>
        <p:txBody>
          <a:bodyPr/>
          <a:lstStyle>
            <a:lvl1pPr marL="0" indent="0">
              <a:buNone/>
              <a:defRPr sz="1100">
                <a:latin typeface="Arial" panose="020B0604020202020204" pitchFamily="34" charset="0"/>
                <a:cs typeface="Arial" panose="020B0604020202020204" pitchFamily="34" charset="0"/>
              </a:defRPr>
            </a:lvl1pPr>
            <a:lvl2pPr marL="457200" indent="0">
              <a:buNone/>
              <a:defRPr sz="1050"/>
            </a:lvl2pPr>
            <a:lvl3pPr marL="914400" indent="0">
              <a:buNone/>
              <a:defRPr sz="1000"/>
            </a:lvl3pPr>
            <a:lvl4pPr marL="1371600" indent="0">
              <a:buNone/>
              <a:defRPr sz="900"/>
            </a:lvl4pPr>
            <a:lvl5pPr marL="1828800" indent="0">
              <a:buNone/>
              <a:defRPr sz="900"/>
            </a:lvl5pPr>
          </a:lstStyle>
          <a:p>
            <a:pPr algn="l">
              <a:lnSpc>
                <a:spcPct val="100000"/>
              </a:lnSpc>
              <a:spcBef>
                <a:spcPts val="0"/>
              </a:spcBef>
            </a:pPr>
            <a:r>
              <a:rPr lang="en-US" sz="1100" dirty="0"/>
              <a:t>Controlled by: OUSD(P&amp;R)</a:t>
            </a:r>
          </a:p>
          <a:p>
            <a:pPr algn="l">
              <a:lnSpc>
                <a:spcPct val="100000"/>
              </a:lnSpc>
              <a:spcBef>
                <a:spcPts val="0"/>
              </a:spcBef>
            </a:pPr>
            <a:r>
              <a:rPr lang="en-US" sz="1100" dirty="0"/>
              <a:t>Controlled by: INSERT OFFICE</a:t>
            </a:r>
          </a:p>
          <a:p>
            <a:pPr algn="l">
              <a:lnSpc>
                <a:spcPct val="100000"/>
              </a:lnSpc>
              <a:spcBef>
                <a:spcPts val="0"/>
              </a:spcBef>
            </a:pPr>
            <a:r>
              <a:rPr lang="en-US" sz="1100" dirty="0"/>
              <a:t>CUI Category(</a:t>
            </a:r>
            <a:r>
              <a:rPr lang="en-US" sz="1100" dirty="0" err="1"/>
              <a:t>ies</a:t>
            </a:r>
            <a:r>
              <a:rPr lang="en-US" sz="1100" dirty="0"/>
              <a:t>):PRVCY</a:t>
            </a:r>
          </a:p>
          <a:p>
            <a:pPr algn="l">
              <a:lnSpc>
                <a:spcPct val="100000"/>
              </a:lnSpc>
              <a:spcBef>
                <a:spcPts val="0"/>
              </a:spcBef>
            </a:pPr>
            <a:r>
              <a:rPr lang="en-US" sz="1100" dirty="0"/>
              <a:t>Distribution Statement A</a:t>
            </a:r>
          </a:p>
          <a:p>
            <a:pPr algn="l">
              <a:lnSpc>
                <a:spcPct val="100000"/>
              </a:lnSpc>
              <a:spcBef>
                <a:spcPts val="0"/>
              </a:spcBef>
            </a:pPr>
            <a:r>
              <a:rPr lang="en-US" sz="1100" dirty="0"/>
              <a:t>POC: John Smith, 703-693-1234</a:t>
            </a:r>
            <a:endParaRPr lang="en-US" sz="1800" dirty="0"/>
          </a:p>
        </p:txBody>
      </p:sp>
      <p:sp>
        <p:nvSpPr>
          <p:cNvPr id="17" name="Footer Placeholder 4">
            <a:extLst>
              <a:ext uri="{FF2B5EF4-FFF2-40B4-BE49-F238E27FC236}">
                <a16:creationId xmlns:a16="http://schemas.microsoft.com/office/drawing/2014/main" id="{F677298D-85D8-4DA0-9602-19A76A9EA68B}"/>
              </a:ext>
            </a:extLst>
          </p:cNvPr>
          <p:cNvSpPr txBox="1">
            <a:spLocks/>
          </p:cNvSpPr>
          <p:nvPr userDrawn="1"/>
        </p:nvSpPr>
        <p:spPr>
          <a:xfrm>
            <a:off x="2400864" y="0"/>
            <a:ext cx="4521046" cy="160018"/>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Tree>
    <p:extLst>
      <p:ext uri="{BB962C8B-B14F-4D97-AF65-F5344CB8AC3E}">
        <p14:creationId xmlns:p14="http://schemas.microsoft.com/office/powerpoint/2010/main" val="3927021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49744"/>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pPr>
              <a:defRPr/>
            </a:pPr>
            <a:fld id="{97B7737E-97AF-4E16-A8AF-4F0F3C9784BD}" type="slidenum">
              <a:rPr lang="en-US" smtClean="0"/>
              <a:pPr>
                <a:defRPr/>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964339"/>
            <a:ext cx="8675914" cy="5384209"/>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9" name="Footer Placeholder 4">
            <a:extLst>
              <a:ext uri="{FF2B5EF4-FFF2-40B4-BE49-F238E27FC236}">
                <a16:creationId xmlns:a16="http://schemas.microsoft.com/office/drawing/2014/main" id="{F41210E8-AF0E-49E5-96ED-8345048AD420}"/>
              </a:ext>
            </a:extLst>
          </p:cNvPr>
          <p:cNvSpPr txBox="1">
            <a:spLocks/>
          </p:cNvSpPr>
          <p:nvPr userDrawn="1"/>
        </p:nvSpPr>
        <p:spPr>
          <a:xfrm>
            <a:off x="2400864" y="0"/>
            <a:ext cx="4530878"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Tree>
    <p:extLst>
      <p:ext uri="{BB962C8B-B14F-4D97-AF65-F5344CB8AC3E}">
        <p14:creationId xmlns:p14="http://schemas.microsoft.com/office/powerpoint/2010/main" val="705508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pPr>
              <a:defRPr/>
            </a:pPr>
            <a:fld id="{97B7737E-97AF-4E16-A8AF-4F0F3C9784BD}" type="slidenum">
              <a:rPr lang="en-US" smtClean="0"/>
              <a:pPr>
                <a:defRPr/>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925452"/>
            <a:ext cx="4168611" cy="5052160"/>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2144D2F2-3D48-4696-A86C-04722B24F54A}"/>
              </a:ext>
            </a:extLst>
          </p:cNvPr>
          <p:cNvSpPr>
            <a:spLocks noGrp="1"/>
          </p:cNvSpPr>
          <p:nvPr>
            <p:ph sz="half" idx="14" hasCustomPrompt="1"/>
          </p:nvPr>
        </p:nvSpPr>
        <p:spPr>
          <a:xfrm>
            <a:off x="4741653" y="925452"/>
            <a:ext cx="4168611" cy="5052160"/>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4BE12674-411C-4AED-897D-2C6D7BBBB4B7}"/>
              </a:ext>
            </a:extLst>
          </p:cNvPr>
          <p:cNvSpPr txBox="1">
            <a:spLocks/>
          </p:cNvSpPr>
          <p:nvPr userDrawn="1"/>
        </p:nvSpPr>
        <p:spPr>
          <a:xfrm>
            <a:off x="2400864" y="0"/>
            <a:ext cx="4550542"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Tree>
    <p:extLst>
      <p:ext uri="{BB962C8B-B14F-4D97-AF65-F5344CB8AC3E}">
        <p14:creationId xmlns:p14="http://schemas.microsoft.com/office/powerpoint/2010/main" val="185149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49744"/>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964339"/>
            <a:ext cx="8675914" cy="5384209"/>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272886"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UNCLASSIFIED</a:t>
            </a:r>
          </a:p>
        </p:txBody>
      </p:sp>
      <p:sp>
        <p:nvSpPr>
          <p:cNvPr id="2" name="Rectangle 1">
            <a:extLst>
              <a:ext uri="{FF2B5EF4-FFF2-40B4-BE49-F238E27FC236}">
                <a16:creationId xmlns:a16="http://schemas.microsoft.com/office/drawing/2014/main" id="{D5E880D7-1EFF-D11E-8F65-D191540FF449}"/>
              </a:ext>
            </a:extLst>
          </p:cNvPr>
          <p:cNvSpPr/>
          <p:nvPr userDrawn="1"/>
        </p:nvSpPr>
        <p:spPr>
          <a:xfrm>
            <a:off x="4063810" y="8359"/>
            <a:ext cx="1184366" cy="200297"/>
          </a:xfrm>
          <a:prstGeom prst="rect">
            <a:avLst/>
          </a:prstGeom>
          <a:solidFill>
            <a:srgbClr val="2542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id="{83586FDE-123A-2447-DD77-ACFF430914E5}"/>
              </a:ext>
            </a:extLst>
          </p:cNvPr>
          <p:cNvSpPr>
            <a:spLocks noGrp="1"/>
          </p:cNvSpPr>
          <p:nvPr>
            <p:ph sz="quarter" idx="13"/>
          </p:nvPr>
        </p:nvSpPr>
        <p:spPr>
          <a:xfrm>
            <a:off x="239258" y="131648"/>
            <a:ext cx="7631111" cy="594787"/>
          </a:xfrm>
          <a:prstGeom prst="rect">
            <a:avLst/>
          </a:prstGeom>
        </p:spPr>
        <p:txBody>
          <a:bodyPr/>
          <a:lstStyle>
            <a:lvl1pPr marL="0" indent="0">
              <a:buNone/>
              <a:defRPr sz="3600">
                <a:solidFill>
                  <a:schemeClr val="bg1"/>
                </a:solidFill>
                <a:latin typeface="+mj-lt"/>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581775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63132"/>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pPr>
              <a:defRPr/>
            </a:pPr>
            <a:fld id="{97B7737E-97AF-4E16-A8AF-4F0F3C9784BD}" type="slidenum">
              <a:rPr lang="en-US" smtClean="0"/>
              <a:pPr>
                <a:defRPr/>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29963" y="925456"/>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9" name="Content Placeholder 2">
            <a:extLst>
              <a:ext uri="{FF2B5EF4-FFF2-40B4-BE49-F238E27FC236}">
                <a16:creationId xmlns:a16="http://schemas.microsoft.com/office/drawing/2014/main" id="{472EC43D-CF57-4338-993A-4274EEAD270A}"/>
              </a:ext>
            </a:extLst>
          </p:cNvPr>
          <p:cNvSpPr>
            <a:spLocks noGrp="1"/>
          </p:cNvSpPr>
          <p:nvPr>
            <p:ph sz="half" idx="14" hasCustomPrompt="1"/>
          </p:nvPr>
        </p:nvSpPr>
        <p:spPr>
          <a:xfrm>
            <a:off x="4748012" y="928007"/>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0CBDD156-47B6-4D84-BC31-CB5FB0AF772C}"/>
              </a:ext>
            </a:extLst>
          </p:cNvPr>
          <p:cNvSpPr>
            <a:spLocks noGrp="1"/>
          </p:cNvSpPr>
          <p:nvPr>
            <p:ph sz="half" idx="15" hasCustomPrompt="1"/>
          </p:nvPr>
        </p:nvSpPr>
        <p:spPr>
          <a:xfrm>
            <a:off x="230980" y="3778159"/>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FA446C14-1E65-46CF-B4E1-8E6AE4400ED4}"/>
              </a:ext>
            </a:extLst>
          </p:cNvPr>
          <p:cNvSpPr>
            <a:spLocks noGrp="1"/>
          </p:cNvSpPr>
          <p:nvPr>
            <p:ph sz="half" idx="16" hasCustomPrompt="1"/>
          </p:nvPr>
        </p:nvSpPr>
        <p:spPr>
          <a:xfrm>
            <a:off x="4748013" y="3778159"/>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9D9FAC8-E8E2-43D3-8FCF-F17CE4E20489}"/>
              </a:ext>
            </a:extLst>
          </p:cNvPr>
          <p:cNvCxnSpPr>
            <a:cxnSpLocks/>
          </p:cNvCxnSpPr>
          <p:nvPr userDrawn="1"/>
        </p:nvCxnSpPr>
        <p:spPr>
          <a:xfrm flipH="1" flipV="1">
            <a:off x="4572000" y="924223"/>
            <a:ext cx="5444" cy="5534147"/>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247E04-5DB9-4A43-88BE-4F566CCF762C}"/>
              </a:ext>
            </a:extLst>
          </p:cNvPr>
          <p:cNvCxnSpPr>
            <a:cxnSpLocks/>
          </p:cNvCxnSpPr>
          <p:nvPr userDrawn="1"/>
        </p:nvCxnSpPr>
        <p:spPr>
          <a:xfrm>
            <a:off x="228599" y="3693953"/>
            <a:ext cx="868227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Footer Placeholder 4">
            <a:extLst>
              <a:ext uri="{FF2B5EF4-FFF2-40B4-BE49-F238E27FC236}">
                <a16:creationId xmlns:a16="http://schemas.microsoft.com/office/drawing/2014/main" id="{5061D682-6986-40DF-8B8F-1A5D3D633964}"/>
              </a:ext>
            </a:extLst>
          </p:cNvPr>
          <p:cNvSpPr txBox="1">
            <a:spLocks/>
          </p:cNvSpPr>
          <p:nvPr userDrawn="1"/>
        </p:nvSpPr>
        <p:spPr>
          <a:xfrm>
            <a:off x="2400864" y="-29497"/>
            <a:ext cx="4570207" cy="196645"/>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Tree>
    <p:extLst>
      <p:ext uri="{BB962C8B-B14F-4D97-AF65-F5344CB8AC3E}">
        <p14:creationId xmlns:p14="http://schemas.microsoft.com/office/powerpoint/2010/main" val="4126240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pPr>
              <a:defRPr/>
            </a:pPr>
            <a:fld id="{97B7737E-97AF-4E16-A8AF-4F0F3C9784BD}" type="slidenum">
              <a:rPr lang="en-US" smtClean="0"/>
              <a:pPr>
                <a:defRPr/>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3" name="Chart Placeholder 2">
            <a:extLst>
              <a:ext uri="{FF2B5EF4-FFF2-40B4-BE49-F238E27FC236}">
                <a16:creationId xmlns:a16="http://schemas.microsoft.com/office/drawing/2014/main" id="{F98AE137-6100-48EE-8247-B0CFFEF8A1C5}"/>
              </a:ext>
            </a:extLst>
          </p:cNvPr>
          <p:cNvSpPr>
            <a:spLocks noGrp="1"/>
          </p:cNvSpPr>
          <p:nvPr>
            <p:ph type="chart" sz="quarter" idx="14"/>
          </p:nvPr>
        </p:nvSpPr>
        <p:spPr>
          <a:xfrm>
            <a:off x="239713" y="1087439"/>
            <a:ext cx="8664575" cy="4728756"/>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19" name="Text Placeholder 5">
            <a:extLst>
              <a:ext uri="{FF2B5EF4-FFF2-40B4-BE49-F238E27FC236}">
                <a16:creationId xmlns:a16="http://schemas.microsoft.com/office/drawing/2014/main" id="{E70E3727-9146-4C4C-8018-F39874897CB9}"/>
              </a:ext>
            </a:extLst>
          </p:cNvPr>
          <p:cNvSpPr>
            <a:spLocks noGrp="1"/>
          </p:cNvSpPr>
          <p:nvPr>
            <p:ph type="body" sz="quarter" idx="15" hasCustomPrompt="1"/>
          </p:nvPr>
        </p:nvSpPr>
        <p:spPr>
          <a:xfrm>
            <a:off x="239713" y="5830888"/>
            <a:ext cx="8664575" cy="444500"/>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pPr lvl="0"/>
            <a:r>
              <a:rPr lang="en-US" dirty="0"/>
              <a:t>Caption</a:t>
            </a:r>
          </a:p>
        </p:txBody>
      </p:sp>
      <p:sp>
        <p:nvSpPr>
          <p:cNvPr id="20" name="Footer Placeholder 4">
            <a:extLst>
              <a:ext uri="{FF2B5EF4-FFF2-40B4-BE49-F238E27FC236}">
                <a16:creationId xmlns:a16="http://schemas.microsoft.com/office/drawing/2014/main" id="{56AA69A9-B366-4E8F-BBBB-1FFF731A38C9}"/>
              </a:ext>
            </a:extLst>
          </p:cNvPr>
          <p:cNvSpPr txBox="1">
            <a:spLocks/>
          </p:cNvSpPr>
          <p:nvPr userDrawn="1"/>
        </p:nvSpPr>
        <p:spPr>
          <a:xfrm>
            <a:off x="2400864" y="0"/>
            <a:ext cx="4580039"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Tree>
    <p:extLst>
      <p:ext uri="{BB962C8B-B14F-4D97-AF65-F5344CB8AC3E}">
        <p14:creationId xmlns:p14="http://schemas.microsoft.com/office/powerpoint/2010/main" val="2387606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pPr>
              <a:defRPr/>
            </a:pPr>
            <a:fld id="{97B7737E-97AF-4E16-A8AF-4F0F3C9784BD}" type="slidenum">
              <a:rPr lang="en-US" smtClean="0"/>
              <a:pPr>
                <a:defRPr/>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4" name="Picture Placeholder 3">
            <a:extLst>
              <a:ext uri="{FF2B5EF4-FFF2-40B4-BE49-F238E27FC236}">
                <a16:creationId xmlns:a16="http://schemas.microsoft.com/office/drawing/2014/main" id="{013F79EB-650E-4046-B743-0CB86EEAA894}"/>
              </a:ext>
            </a:extLst>
          </p:cNvPr>
          <p:cNvSpPr>
            <a:spLocks noGrp="1"/>
          </p:cNvSpPr>
          <p:nvPr>
            <p:ph type="pic" sz="quarter" idx="14"/>
          </p:nvPr>
        </p:nvSpPr>
        <p:spPr>
          <a:xfrm>
            <a:off x="239713" y="1017588"/>
            <a:ext cx="8664575" cy="4813299"/>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Text Placeholder 5">
            <a:extLst>
              <a:ext uri="{FF2B5EF4-FFF2-40B4-BE49-F238E27FC236}">
                <a16:creationId xmlns:a16="http://schemas.microsoft.com/office/drawing/2014/main" id="{7ABCB079-28A8-4ED1-9020-B5A0B279DC8C}"/>
              </a:ext>
            </a:extLst>
          </p:cNvPr>
          <p:cNvSpPr>
            <a:spLocks noGrp="1"/>
          </p:cNvSpPr>
          <p:nvPr>
            <p:ph type="body" sz="quarter" idx="15" hasCustomPrompt="1"/>
          </p:nvPr>
        </p:nvSpPr>
        <p:spPr>
          <a:xfrm>
            <a:off x="239713" y="5830888"/>
            <a:ext cx="8664575" cy="444500"/>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pPr lvl="0"/>
            <a:r>
              <a:rPr lang="en-US" dirty="0"/>
              <a:t>Caption</a:t>
            </a:r>
          </a:p>
        </p:txBody>
      </p:sp>
      <p:sp>
        <p:nvSpPr>
          <p:cNvPr id="19" name="Footer Placeholder 4">
            <a:extLst>
              <a:ext uri="{FF2B5EF4-FFF2-40B4-BE49-F238E27FC236}">
                <a16:creationId xmlns:a16="http://schemas.microsoft.com/office/drawing/2014/main" id="{FD437286-17E7-4DB5-B2B3-FC2DB07EB471}"/>
              </a:ext>
            </a:extLst>
          </p:cNvPr>
          <p:cNvSpPr txBox="1">
            <a:spLocks/>
          </p:cNvSpPr>
          <p:nvPr userDrawn="1"/>
        </p:nvSpPr>
        <p:spPr>
          <a:xfrm>
            <a:off x="2400864" y="0"/>
            <a:ext cx="4648865" cy="127492"/>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Tree>
    <p:extLst>
      <p:ext uri="{BB962C8B-B14F-4D97-AF65-F5344CB8AC3E}">
        <p14:creationId xmlns:p14="http://schemas.microsoft.com/office/powerpoint/2010/main" val="2485382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Transi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pPr>
              <a:defRPr/>
            </a:pPr>
            <a:fld id="{97B7737E-97AF-4E16-A8AF-4F0F3C9784BD}" type="slidenum">
              <a:rPr lang="en-US" smtClean="0"/>
              <a:pPr>
                <a:defRPr/>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28599" y="3104276"/>
            <a:ext cx="8675914" cy="656842"/>
          </a:xfrm>
          <a:prstGeom prst="rect">
            <a:avLst/>
          </a:prstGeom>
        </p:spPr>
        <p:txBody>
          <a:bodyPr/>
          <a:lstStyle>
            <a:lvl1pPr marL="0" indent="0" algn="ctr">
              <a:buNone/>
              <a:defRPr sz="36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Lato"/>
              </a:defRPr>
            </a:lvl2pPr>
            <a:lvl3pPr>
              <a:defRPr sz="2400">
                <a:solidFill>
                  <a:srgbClr val="333333"/>
                </a:solidFill>
                <a:latin typeface="Lato"/>
              </a:defRPr>
            </a:lvl3pPr>
            <a:lvl4pPr>
              <a:defRPr sz="2000">
                <a:solidFill>
                  <a:srgbClr val="333333"/>
                </a:solidFill>
                <a:latin typeface="Lato"/>
              </a:defRPr>
            </a:lvl4pPr>
            <a:lvl5pPr>
              <a:defRPr sz="2000">
                <a:solidFill>
                  <a:srgbClr val="333333"/>
                </a:solidFill>
                <a:latin typeface="Lato"/>
              </a:defRPr>
            </a:lvl5pPr>
          </a:lstStyle>
          <a:p>
            <a:pPr lvl="0"/>
            <a:r>
              <a:rPr lang="en-US" dirty="0"/>
              <a:t>Section Transition</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9" name="Footer Placeholder 4">
            <a:extLst>
              <a:ext uri="{FF2B5EF4-FFF2-40B4-BE49-F238E27FC236}">
                <a16:creationId xmlns:a16="http://schemas.microsoft.com/office/drawing/2014/main" id="{0808D2C7-5761-41FC-BA98-1AA952326E2B}"/>
              </a:ext>
            </a:extLst>
          </p:cNvPr>
          <p:cNvSpPr txBox="1">
            <a:spLocks/>
          </p:cNvSpPr>
          <p:nvPr userDrawn="1"/>
        </p:nvSpPr>
        <p:spPr>
          <a:xfrm>
            <a:off x="2400864" y="0"/>
            <a:ext cx="4639033"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Tree>
    <p:extLst>
      <p:ext uri="{BB962C8B-B14F-4D97-AF65-F5344CB8AC3E}">
        <p14:creationId xmlns:p14="http://schemas.microsoft.com/office/powerpoint/2010/main" val="283279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S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49744"/>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964339"/>
            <a:ext cx="8675914" cy="5384209"/>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272886"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UNCLASSIFIED</a:t>
            </a:r>
          </a:p>
        </p:txBody>
      </p:sp>
      <p:sp>
        <p:nvSpPr>
          <p:cNvPr id="2" name="Rectangle 1">
            <a:extLst>
              <a:ext uri="{FF2B5EF4-FFF2-40B4-BE49-F238E27FC236}">
                <a16:creationId xmlns:a16="http://schemas.microsoft.com/office/drawing/2014/main" id="{D5E880D7-1EFF-D11E-8F65-D191540FF449}"/>
              </a:ext>
            </a:extLst>
          </p:cNvPr>
          <p:cNvSpPr/>
          <p:nvPr userDrawn="1"/>
        </p:nvSpPr>
        <p:spPr>
          <a:xfrm>
            <a:off x="4063810" y="8359"/>
            <a:ext cx="1184366" cy="200297"/>
          </a:xfrm>
          <a:prstGeom prst="rect">
            <a:avLst/>
          </a:prstGeom>
          <a:solidFill>
            <a:srgbClr val="2542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27962ED-39AE-FF4D-F8D4-D792AE8A3634}"/>
              </a:ext>
            </a:extLst>
          </p:cNvPr>
          <p:cNvSpPr>
            <a:spLocks noGrp="1"/>
          </p:cNvSpPr>
          <p:nvPr>
            <p:ph type="body" sz="quarter" idx="10"/>
          </p:nvPr>
        </p:nvSpPr>
        <p:spPr>
          <a:xfrm>
            <a:off x="239487" y="33758"/>
            <a:ext cx="6667500" cy="755650"/>
          </a:xfrm>
          <a:prstGeom prst="rect">
            <a:avLst/>
          </a:prstGeom>
        </p:spPr>
        <p:txBody>
          <a:bodyPr anchor="ctr"/>
          <a:lstStyle>
            <a:lvl1pPr marL="0" indent="0">
              <a:buNone/>
              <a:defRPr sz="3600">
                <a:solidFill>
                  <a:schemeClr val="bg1"/>
                </a:solidFill>
              </a:defRPr>
            </a:lvl1pPr>
            <a:lvl2pPr marL="457200" indent="0">
              <a:buNone/>
              <a:defRPr sz="3600">
                <a:solidFill>
                  <a:schemeClr val="bg1"/>
                </a:solidFill>
              </a:defRPr>
            </a:lvl2pPr>
            <a:lvl3pPr marL="914400" indent="0">
              <a:buNone/>
              <a:defRPr sz="3600">
                <a:solidFill>
                  <a:schemeClr val="bg1"/>
                </a:solidFill>
              </a:defRPr>
            </a:lvl3pPr>
            <a:lvl4pPr marL="1371600" indent="0">
              <a:buNone/>
              <a:defRPr sz="3600">
                <a:solidFill>
                  <a:schemeClr val="bg1"/>
                </a:solidFill>
              </a:defRPr>
            </a:lvl4pPr>
            <a:lvl5pPr marL="1828800" indent="0">
              <a:buNone/>
              <a:defRPr sz="36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70345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925452"/>
            <a:ext cx="4168611" cy="5052160"/>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254414" cy="211444"/>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UNCLASSIFIED</a:t>
            </a:r>
          </a:p>
        </p:txBody>
      </p:sp>
      <p:sp>
        <p:nvSpPr>
          <p:cNvPr id="11" name="Content Placeholder 2">
            <a:extLst>
              <a:ext uri="{FF2B5EF4-FFF2-40B4-BE49-F238E27FC236}">
                <a16:creationId xmlns:a16="http://schemas.microsoft.com/office/drawing/2014/main" id="{2144D2F2-3D48-4696-A86C-04722B24F54A}"/>
              </a:ext>
            </a:extLst>
          </p:cNvPr>
          <p:cNvSpPr>
            <a:spLocks noGrp="1"/>
          </p:cNvSpPr>
          <p:nvPr>
            <p:ph sz="half" idx="14" hasCustomPrompt="1"/>
          </p:nvPr>
        </p:nvSpPr>
        <p:spPr>
          <a:xfrm>
            <a:off x="4741653" y="925452"/>
            <a:ext cx="4168611" cy="5052160"/>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891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63132"/>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29963" y="925456"/>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254414" cy="12290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UNCLASSIFIED</a:t>
            </a:r>
          </a:p>
        </p:txBody>
      </p:sp>
      <p:sp>
        <p:nvSpPr>
          <p:cNvPr id="19" name="Content Placeholder 2">
            <a:extLst>
              <a:ext uri="{FF2B5EF4-FFF2-40B4-BE49-F238E27FC236}">
                <a16:creationId xmlns:a16="http://schemas.microsoft.com/office/drawing/2014/main" id="{472EC43D-CF57-4338-993A-4274EEAD270A}"/>
              </a:ext>
            </a:extLst>
          </p:cNvPr>
          <p:cNvSpPr>
            <a:spLocks noGrp="1"/>
          </p:cNvSpPr>
          <p:nvPr>
            <p:ph sz="half" idx="14" hasCustomPrompt="1"/>
          </p:nvPr>
        </p:nvSpPr>
        <p:spPr>
          <a:xfrm>
            <a:off x="4748012" y="928007"/>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0CBDD156-47B6-4D84-BC31-CB5FB0AF772C}"/>
              </a:ext>
            </a:extLst>
          </p:cNvPr>
          <p:cNvSpPr>
            <a:spLocks noGrp="1"/>
          </p:cNvSpPr>
          <p:nvPr>
            <p:ph sz="half" idx="15" hasCustomPrompt="1"/>
          </p:nvPr>
        </p:nvSpPr>
        <p:spPr>
          <a:xfrm>
            <a:off x="230980" y="3778159"/>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FA446C14-1E65-46CF-B4E1-8E6AE4400ED4}"/>
              </a:ext>
            </a:extLst>
          </p:cNvPr>
          <p:cNvSpPr>
            <a:spLocks noGrp="1"/>
          </p:cNvSpPr>
          <p:nvPr>
            <p:ph sz="half" idx="16" hasCustomPrompt="1"/>
          </p:nvPr>
        </p:nvSpPr>
        <p:spPr>
          <a:xfrm>
            <a:off x="4748013" y="3778159"/>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9D9FAC8-E8E2-43D3-8FCF-F17CE4E20489}"/>
              </a:ext>
            </a:extLst>
          </p:cNvPr>
          <p:cNvCxnSpPr>
            <a:cxnSpLocks/>
          </p:cNvCxnSpPr>
          <p:nvPr userDrawn="1"/>
        </p:nvCxnSpPr>
        <p:spPr>
          <a:xfrm flipH="1" flipV="1">
            <a:off x="4572000" y="924223"/>
            <a:ext cx="5444" cy="5534147"/>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247E04-5DB9-4A43-88BE-4F566CCF762C}"/>
              </a:ext>
            </a:extLst>
          </p:cNvPr>
          <p:cNvCxnSpPr>
            <a:cxnSpLocks/>
          </p:cNvCxnSpPr>
          <p:nvPr userDrawn="1"/>
        </p:nvCxnSpPr>
        <p:spPr>
          <a:xfrm>
            <a:off x="228599" y="3693953"/>
            <a:ext cx="868227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15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49" y="0"/>
            <a:ext cx="1226705"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UNCLASSIFIED</a:t>
            </a:r>
          </a:p>
        </p:txBody>
      </p:sp>
      <p:sp>
        <p:nvSpPr>
          <p:cNvPr id="3" name="Chart Placeholder 2">
            <a:extLst>
              <a:ext uri="{FF2B5EF4-FFF2-40B4-BE49-F238E27FC236}">
                <a16:creationId xmlns:a16="http://schemas.microsoft.com/office/drawing/2014/main" id="{F98AE137-6100-48EE-8247-B0CFFEF8A1C5}"/>
              </a:ext>
            </a:extLst>
          </p:cNvPr>
          <p:cNvSpPr>
            <a:spLocks noGrp="1"/>
          </p:cNvSpPr>
          <p:nvPr>
            <p:ph type="chart" sz="quarter" idx="14"/>
          </p:nvPr>
        </p:nvSpPr>
        <p:spPr>
          <a:xfrm>
            <a:off x="239713" y="1087439"/>
            <a:ext cx="8664575" cy="4728756"/>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icon to add chart</a:t>
            </a:r>
          </a:p>
        </p:txBody>
      </p:sp>
      <p:sp>
        <p:nvSpPr>
          <p:cNvPr id="19" name="Text Placeholder 5">
            <a:extLst>
              <a:ext uri="{FF2B5EF4-FFF2-40B4-BE49-F238E27FC236}">
                <a16:creationId xmlns:a16="http://schemas.microsoft.com/office/drawing/2014/main" id="{E70E3727-9146-4C4C-8018-F39874897CB9}"/>
              </a:ext>
            </a:extLst>
          </p:cNvPr>
          <p:cNvSpPr>
            <a:spLocks noGrp="1"/>
          </p:cNvSpPr>
          <p:nvPr>
            <p:ph type="body" sz="quarter" idx="15" hasCustomPrompt="1"/>
          </p:nvPr>
        </p:nvSpPr>
        <p:spPr>
          <a:xfrm>
            <a:off x="239713" y="5830888"/>
            <a:ext cx="8664575" cy="444500"/>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pPr lvl="0"/>
            <a:r>
              <a:rPr lang="en-US" dirty="0"/>
              <a:t>Caption</a:t>
            </a:r>
          </a:p>
        </p:txBody>
      </p:sp>
    </p:spTree>
    <p:extLst>
      <p:ext uri="{BB962C8B-B14F-4D97-AF65-F5344CB8AC3E}">
        <p14:creationId xmlns:p14="http://schemas.microsoft.com/office/powerpoint/2010/main" val="31026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49" y="0"/>
            <a:ext cx="1235941"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UNCLASSIFIED</a:t>
            </a:r>
          </a:p>
        </p:txBody>
      </p:sp>
      <p:sp>
        <p:nvSpPr>
          <p:cNvPr id="4" name="Picture Placeholder 3">
            <a:extLst>
              <a:ext uri="{FF2B5EF4-FFF2-40B4-BE49-F238E27FC236}">
                <a16:creationId xmlns:a16="http://schemas.microsoft.com/office/drawing/2014/main" id="{013F79EB-650E-4046-B743-0CB86EEAA894}"/>
              </a:ext>
            </a:extLst>
          </p:cNvPr>
          <p:cNvSpPr>
            <a:spLocks noGrp="1"/>
          </p:cNvSpPr>
          <p:nvPr>
            <p:ph type="pic" sz="quarter" idx="14"/>
          </p:nvPr>
        </p:nvSpPr>
        <p:spPr>
          <a:xfrm>
            <a:off x="239713" y="1017588"/>
            <a:ext cx="8664575" cy="4813299"/>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7ABCB079-28A8-4ED1-9020-B5A0B279DC8C}"/>
              </a:ext>
            </a:extLst>
          </p:cNvPr>
          <p:cNvSpPr>
            <a:spLocks noGrp="1"/>
          </p:cNvSpPr>
          <p:nvPr>
            <p:ph type="body" sz="quarter" idx="15" hasCustomPrompt="1"/>
          </p:nvPr>
        </p:nvSpPr>
        <p:spPr>
          <a:xfrm>
            <a:off x="239713" y="5830888"/>
            <a:ext cx="8664575" cy="444500"/>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pPr lvl="0"/>
            <a:r>
              <a:rPr lang="en-US" dirty="0"/>
              <a:t>Caption</a:t>
            </a:r>
          </a:p>
        </p:txBody>
      </p:sp>
    </p:spTree>
    <p:extLst>
      <p:ext uri="{BB962C8B-B14F-4D97-AF65-F5344CB8AC3E}">
        <p14:creationId xmlns:p14="http://schemas.microsoft.com/office/powerpoint/2010/main" val="333170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Transi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28599" y="3104276"/>
            <a:ext cx="8675914" cy="656842"/>
          </a:xfrm>
          <a:prstGeom prst="rect">
            <a:avLst/>
          </a:prstGeom>
        </p:spPr>
        <p:txBody>
          <a:bodyPr/>
          <a:lstStyle>
            <a:lvl1pPr marL="0" indent="0" algn="ctr">
              <a:buNone/>
              <a:defRPr sz="36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Lato"/>
              </a:defRPr>
            </a:lvl2pPr>
            <a:lvl3pPr>
              <a:defRPr sz="2400">
                <a:solidFill>
                  <a:srgbClr val="333333"/>
                </a:solidFill>
                <a:latin typeface="Lato"/>
              </a:defRPr>
            </a:lvl3pPr>
            <a:lvl4pPr>
              <a:defRPr sz="2000">
                <a:solidFill>
                  <a:srgbClr val="333333"/>
                </a:solidFill>
                <a:latin typeface="Lato"/>
              </a:defRPr>
            </a:lvl4pPr>
            <a:lvl5pPr>
              <a:defRPr sz="2000">
                <a:solidFill>
                  <a:srgbClr val="333333"/>
                </a:solidFill>
                <a:latin typeface="Lato"/>
              </a:defRPr>
            </a:lvl5pPr>
          </a:lstStyle>
          <a:p>
            <a:pPr lvl="0"/>
            <a:r>
              <a:rPr lang="en-US" dirty="0"/>
              <a:t>Section Transition</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49" y="0"/>
            <a:ext cx="1226705"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UNCLASSIFIED</a:t>
            </a:r>
          </a:p>
        </p:txBody>
      </p:sp>
      <p:sp>
        <p:nvSpPr>
          <p:cNvPr id="2" name="Rectangle 1">
            <a:extLst>
              <a:ext uri="{FF2B5EF4-FFF2-40B4-BE49-F238E27FC236}">
                <a16:creationId xmlns:a16="http://schemas.microsoft.com/office/drawing/2014/main" id="{8250ABAC-8CD2-41E4-A8DD-ADB02993FA61}"/>
              </a:ext>
            </a:extLst>
          </p:cNvPr>
          <p:cNvSpPr/>
          <p:nvPr userDrawn="1"/>
        </p:nvSpPr>
        <p:spPr>
          <a:xfrm>
            <a:off x="4084320" y="0"/>
            <a:ext cx="1184366" cy="200297"/>
          </a:xfrm>
          <a:prstGeom prst="rect">
            <a:avLst/>
          </a:prstGeom>
          <a:solidFill>
            <a:srgbClr val="2542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441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80D8091-3025-1FB2-9598-7A7AB2AE7122}"/>
              </a:ext>
            </a:extLst>
          </p:cNvPr>
          <p:cNvSpPr>
            <a:spLocks noGrp="1"/>
          </p:cNvSpPr>
          <p:nvPr>
            <p:ph type="subTitle" idx="1"/>
          </p:nvPr>
        </p:nvSpPr>
        <p:spPr>
          <a:xfrm>
            <a:off x="1143000" y="1812925"/>
            <a:ext cx="6858000" cy="386715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E398C9B-A8EA-15C9-C143-69931DC36E6C}"/>
              </a:ext>
            </a:extLst>
          </p:cNvPr>
          <p:cNvSpPr>
            <a:spLocks noGrp="1"/>
          </p:cNvSpPr>
          <p:nvPr>
            <p:ph type="dt" sz="half" idx="10"/>
          </p:nvPr>
        </p:nvSpPr>
        <p:spPr>
          <a:xfrm>
            <a:off x="114300" y="6356350"/>
            <a:ext cx="2057400" cy="365125"/>
          </a:xfrm>
        </p:spPr>
        <p:txBody>
          <a:bodyPr/>
          <a:lstStyle/>
          <a:p>
            <a:fld id="{E995FC5C-60DB-499D-A127-811CAEFBF743}" type="datetime1">
              <a:rPr lang="en-US" smtClean="0"/>
              <a:t>7/22/2024</a:t>
            </a:fld>
            <a:endParaRPr lang="en-US"/>
          </a:p>
        </p:txBody>
      </p:sp>
      <p:sp>
        <p:nvSpPr>
          <p:cNvPr id="5" name="Footer Placeholder 4">
            <a:extLst>
              <a:ext uri="{FF2B5EF4-FFF2-40B4-BE49-F238E27FC236}">
                <a16:creationId xmlns:a16="http://schemas.microsoft.com/office/drawing/2014/main" id="{BE857853-BF79-AF9E-BE4D-7CCB0F294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891F6-FD8F-A01F-2136-F874924B8669}"/>
              </a:ext>
            </a:extLst>
          </p:cNvPr>
          <p:cNvSpPr>
            <a:spLocks noGrp="1"/>
          </p:cNvSpPr>
          <p:nvPr>
            <p:ph type="sldNum" sz="quarter" idx="12"/>
          </p:nvPr>
        </p:nvSpPr>
        <p:spPr>
          <a:xfrm>
            <a:off x="6972300" y="6356350"/>
            <a:ext cx="2057400" cy="365125"/>
          </a:xfrm>
        </p:spPr>
        <p:txBody>
          <a:bodyPr/>
          <a:lstStyle/>
          <a:p>
            <a:fld id="{A85568FC-6781-43DA-A457-8F4B6E06217F}" type="slidenum">
              <a:rPr lang="en-US" smtClean="0"/>
              <a:t>‹#›</a:t>
            </a:fld>
            <a:endParaRPr lang="en-US"/>
          </a:p>
        </p:txBody>
      </p:sp>
      <p:sp>
        <p:nvSpPr>
          <p:cNvPr id="8" name="Text Placeholder 7">
            <a:extLst>
              <a:ext uri="{FF2B5EF4-FFF2-40B4-BE49-F238E27FC236}">
                <a16:creationId xmlns:a16="http://schemas.microsoft.com/office/drawing/2014/main" id="{85EC3D69-64A9-2AFE-6810-D57F28DF6C87}"/>
              </a:ext>
            </a:extLst>
          </p:cNvPr>
          <p:cNvSpPr>
            <a:spLocks noGrp="1"/>
          </p:cNvSpPr>
          <p:nvPr>
            <p:ph type="body" sz="quarter" idx="13"/>
          </p:nvPr>
        </p:nvSpPr>
        <p:spPr>
          <a:xfrm>
            <a:off x="1728787" y="136525"/>
            <a:ext cx="7300913" cy="144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9C81B868-D7C4-6A5A-64E9-7CF06FEAC040}"/>
              </a:ext>
            </a:extLst>
          </p:cNvPr>
          <p:cNvSpPr/>
          <p:nvPr userDrawn="1"/>
        </p:nvSpPr>
        <p:spPr>
          <a:xfrm>
            <a:off x="4040777" y="36376"/>
            <a:ext cx="1184366" cy="2002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A9C874-96F6-4385-5C62-FEF1F533404B}"/>
              </a:ext>
            </a:extLst>
          </p:cNvPr>
          <p:cNvSpPr/>
          <p:nvPr userDrawn="1"/>
        </p:nvSpPr>
        <p:spPr>
          <a:xfrm>
            <a:off x="3979817" y="6656162"/>
            <a:ext cx="1184366" cy="2002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41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E7C2567A-E1DB-4B3E-B7A2-A978196BD847}"/>
              </a:ext>
            </a:extLst>
          </p:cNvPr>
          <p:cNvSpPr>
            <a:spLocks noGrp="1"/>
          </p:cNvSpPr>
          <p:nvPr>
            <p:ph type="sldNum" sz="quarter" idx="4"/>
          </p:nvPr>
        </p:nvSpPr>
        <p:spPr>
          <a:xfrm>
            <a:off x="7870371" y="6415240"/>
            <a:ext cx="1273629" cy="365125"/>
          </a:xfrm>
          <a:prstGeom prst="rect">
            <a:avLst/>
          </a:prstGeom>
        </p:spPr>
        <p:txBody>
          <a:bodyPr/>
          <a:lstStyle>
            <a:lvl1pPr algn="r">
              <a:defRPr sz="1200">
                <a:solidFill>
                  <a:srgbClr val="717171"/>
                </a:solidFill>
                <a:latin typeface="Lato"/>
              </a:defRPr>
            </a:lvl1pPr>
          </a:lstStyle>
          <a:p>
            <a:fld id="{013ABC06-DC28-4A3B-9742-53C76D274B4A}" type="slidenum">
              <a:rPr lang="en-US" smtClean="0"/>
              <a:pPr/>
              <a:t>‹#›</a:t>
            </a:fld>
            <a:endParaRPr lang="en-US" dirty="0"/>
          </a:p>
        </p:txBody>
      </p:sp>
      <p:sp>
        <p:nvSpPr>
          <p:cNvPr id="15" name="Footer Placeholder 4">
            <a:extLst>
              <a:ext uri="{FF2B5EF4-FFF2-40B4-BE49-F238E27FC236}">
                <a16:creationId xmlns:a16="http://schemas.microsoft.com/office/drawing/2014/main" id="{32E97376-D6D6-4F3D-B6E9-607BDE581374}"/>
              </a:ext>
            </a:extLst>
          </p:cNvPr>
          <p:cNvSpPr txBox="1">
            <a:spLocks/>
          </p:cNvSpPr>
          <p:nvPr userDrawn="1"/>
        </p:nvSpPr>
        <p:spPr>
          <a:xfrm>
            <a:off x="4019550" y="34505"/>
            <a:ext cx="1226704" cy="157018"/>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B050"/>
                </a:solidFill>
                <a:latin typeface="Arial" panose="020B0604020202020204" pitchFamily="34" charset="0"/>
                <a:cs typeface="Arial" panose="020B0604020202020204" pitchFamily="34" charset="0"/>
              </a:rPr>
              <a:t>UNCLASSIFIED</a:t>
            </a:r>
          </a:p>
        </p:txBody>
      </p:sp>
      <p:sp>
        <p:nvSpPr>
          <p:cNvPr id="2" name="Content Placeholder 2">
            <a:extLst>
              <a:ext uri="{FF2B5EF4-FFF2-40B4-BE49-F238E27FC236}">
                <a16:creationId xmlns:a16="http://schemas.microsoft.com/office/drawing/2014/main" id="{0DE2C732-BF10-A571-CFA5-90D84DA0559F}"/>
              </a:ext>
            </a:extLst>
          </p:cNvPr>
          <p:cNvSpPr txBox="1">
            <a:spLocks/>
          </p:cNvSpPr>
          <p:nvPr userDrawn="1"/>
        </p:nvSpPr>
        <p:spPr>
          <a:xfrm>
            <a:off x="2112444" y="6458369"/>
            <a:ext cx="5486401" cy="36512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3200" kern="1200" spc="-30">
                <a:solidFill>
                  <a:schemeClr val="tx1"/>
                </a:solidFill>
                <a:latin typeface="Lato"/>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800" kern="1200" spc="-30">
                <a:solidFill>
                  <a:schemeClr val="tx1"/>
                </a:solidFill>
                <a:latin typeface="Lato"/>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400" kern="1200" spc="-30">
                <a:solidFill>
                  <a:schemeClr val="tx1"/>
                </a:solidFill>
                <a:latin typeface="Lato"/>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254267"/>
                </a:solidFill>
                <a:latin typeface="Arial" panose="020B0604020202020204" pitchFamily="34" charset="0"/>
                <a:cs typeface="Arial" panose="020B0604020202020204" pitchFamily="34" charset="0"/>
              </a:rPr>
              <a:t>Excellence  |  People-Centric  |  Integrity  |  Collaboration  |  Respect</a:t>
            </a:r>
          </a:p>
        </p:txBody>
      </p:sp>
      <p:sp>
        <p:nvSpPr>
          <p:cNvPr id="4" name="TextBox 3">
            <a:extLst>
              <a:ext uri="{FF2B5EF4-FFF2-40B4-BE49-F238E27FC236}">
                <a16:creationId xmlns:a16="http://schemas.microsoft.com/office/drawing/2014/main" id="{51FEA4F7-07B3-467F-18C4-411A790DED9D}"/>
              </a:ext>
            </a:extLst>
          </p:cNvPr>
          <p:cNvSpPr txBox="1"/>
          <p:nvPr userDrawn="1"/>
        </p:nvSpPr>
        <p:spPr>
          <a:xfrm>
            <a:off x="3672135" y="6623680"/>
            <a:ext cx="1921534" cy="246221"/>
          </a:xfrm>
          <a:prstGeom prst="rect">
            <a:avLst/>
          </a:prstGeom>
          <a:noFill/>
        </p:spPr>
        <p:txBody>
          <a:bodyPr wrap="square">
            <a:spAutoFit/>
          </a:bodyPr>
          <a:lstStyle/>
          <a:p>
            <a:pPr algn="ctr"/>
            <a:r>
              <a:rPr lang="en-US" sz="1000" dirty="0">
                <a:solidFill>
                  <a:srgbClr val="00B050"/>
                </a:solidFill>
                <a:latin typeface="Arial" panose="020B0604020202020204" pitchFamily="34" charset="0"/>
                <a:cs typeface="Arial" panose="020B0604020202020204" pitchFamily="34" charset="0"/>
              </a:rPr>
              <a:t>UNCLASSIFIED</a:t>
            </a:r>
          </a:p>
        </p:txBody>
      </p:sp>
      <p:sp>
        <p:nvSpPr>
          <p:cNvPr id="3" name="Rectangle 2">
            <a:extLst>
              <a:ext uri="{FF2B5EF4-FFF2-40B4-BE49-F238E27FC236}">
                <a16:creationId xmlns:a16="http://schemas.microsoft.com/office/drawing/2014/main" id="{2CFF7C8E-3CB0-D4A4-2774-CAF8A5317DB1}"/>
              </a:ext>
            </a:extLst>
          </p:cNvPr>
          <p:cNvSpPr/>
          <p:nvPr userDrawn="1"/>
        </p:nvSpPr>
        <p:spPr>
          <a:xfrm>
            <a:off x="4061888" y="51857"/>
            <a:ext cx="1184366" cy="2002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EB477C-8EE8-E58B-496E-9ECDD982E871}"/>
              </a:ext>
            </a:extLst>
          </p:cNvPr>
          <p:cNvSpPr/>
          <p:nvPr userDrawn="1"/>
        </p:nvSpPr>
        <p:spPr>
          <a:xfrm>
            <a:off x="3979817" y="6637561"/>
            <a:ext cx="1184366" cy="1570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428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5" r:id="rId3"/>
    <p:sldLayoutId id="2147483663" r:id="rId4"/>
    <p:sldLayoutId id="2147483667" r:id="rId5"/>
    <p:sldLayoutId id="2147483665" r:id="rId6"/>
    <p:sldLayoutId id="2147483666" r:id="rId7"/>
    <p:sldLayoutId id="2147483664" r:id="rId8"/>
    <p:sldLayoutId id="2147483684" r:id="rId9"/>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E7C2567A-E1DB-4B3E-B7A2-A978196BD847}"/>
              </a:ext>
            </a:extLst>
          </p:cNvPr>
          <p:cNvSpPr>
            <a:spLocks noGrp="1"/>
          </p:cNvSpPr>
          <p:nvPr>
            <p:ph type="sldNum" sz="quarter" idx="4"/>
          </p:nvPr>
        </p:nvSpPr>
        <p:spPr>
          <a:xfrm>
            <a:off x="7870371" y="6415240"/>
            <a:ext cx="1273629" cy="365125"/>
          </a:xfrm>
          <a:prstGeom prst="rect">
            <a:avLst/>
          </a:prstGeom>
        </p:spPr>
        <p:txBody>
          <a:bodyPr/>
          <a:lstStyle>
            <a:lvl1pPr algn="r">
              <a:defRPr sz="1200">
                <a:solidFill>
                  <a:srgbClr val="717171"/>
                </a:solidFill>
                <a:latin typeface="Lato"/>
              </a:defRPr>
            </a:lvl1pPr>
          </a:lstStyle>
          <a:p>
            <a:fld id="{013ABC06-DC28-4A3B-9742-53C76D274B4A}" type="slidenum">
              <a:rPr lang="en-US" smtClean="0"/>
              <a:pPr/>
              <a:t>‹#›</a:t>
            </a:fld>
            <a:endParaRPr lang="en-US" dirty="0"/>
          </a:p>
        </p:txBody>
      </p:sp>
      <p:sp>
        <p:nvSpPr>
          <p:cNvPr id="15" name="Footer Placeholder 4">
            <a:extLst>
              <a:ext uri="{FF2B5EF4-FFF2-40B4-BE49-F238E27FC236}">
                <a16:creationId xmlns:a16="http://schemas.microsoft.com/office/drawing/2014/main" id="{32E97376-D6D6-4F3D-B6E9-607BDE581374}"/>
              </a:ext>
            </a:extLst>
          </p:cNvPr>
          <p:cNvSpPr txBox="1">
            <a:spLocks/>
          </p:cNvSpPr>
          <p:nvPr userDrawn="1"/>
        </p:nvSpPr>
        <p:spPr>
          <a:xfrm>
            <a:off x="4019550" y="0"/>
            <a:ext cx="1104900" cy="16001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CUI</a:t>
            </a:r>
          </a:p>
        </p:txBody>
      </p:sp>
      <p:sp>
        <p:nvSpPr>
          <p:cNvPr id="16" name="Content Placeholder 2">
            <a:extLst>
              <a:ext uri="{FF2B5EF4-FFF2-40B4-BE49-F238E27FC236}">
                <a16:creationId xmlns:a16="http://schemas.microsoft.com/office/drawing/2014/main" id="{AA218034-559D-487E-A984-99C54121992B}"/>
              </a:ext>
            </a:extLst>
          </p:cNvPr>
          <p:cNvSpPr txBox="1">
            <a:spLocks/>
          </p:cNvSpPr>
          <p:nvPr userDrawn="1"/>
        </p:nvSpPr>
        <p:spPr>
          <a:xfrm>
            <a:off x="1839685" y="6458370"/>
            <a:ext cx="5486401" cy="36512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3200" kern="1200" spc="-30">
                <a:solidFill>
                  <a:schemeClr val="tx1"/>
                </a:solidFill>
                <a:latin typeface="Lato"/>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800" kern="1200" spc="-30">
                <a:solidFill>
                  <a:schemeClr val="tx1"/>
                </a:solidFill>
                <a:latin typeface="Lato"/>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400" kern="1200" spc="-30">
                <a:solidFill>
                  <a:schemeClr val="tx1"/>
                </a:solidFill>
                <a:latin typeface="Lato"/>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254267"/>
                </a:solidFill>
                <a:latin typeface="Arial" panose="020B0604020202020204" pitchFamily="34" charset="0"/>
                <a:cs typeface="Arial" panose="020B0604020202020204" pitchFamily="34" charset="0"/>
              </a:rPr>
              <a:t>Excellence  |  People-Centric  |  Integrity  |  Collaboration  |  Respect</a:t>
            </a:r>
          </a:p>
        </p:txBody>
      </p:sp>
      <p:sp>
        <p:nvSpPr>
          <p:cNvPr id="7" name="Footer Placeholder 4">
            <a:extLst>
              <a:ext uri="{FF2B5EF4-FFF2-40B4-BE49-F238E27FC236}">
                <a16:creationId xmlns:a16="http://schemas.microsoft.com/office/drawing/2014/main" id="{29CB233F-BFDA-4C27-A935-B60497901A1D}"/>
              </a:ext>
            </a:extLst>
          </p:cNvPr>
          <p:cNvSpPr txBox="1">
            <a:spLocks/>
          </p:cNvSpPr>
          <p:nvPr userDrawn="1"/>
        </p:nvSpPr>
        <p:spPr>
          <a:xfrm>
            <a:off x="4019550" y="6663477"/>
            <a:ext cx="1104900" cy="16001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CUI</a:t>
            </a:r>
          </a:p>
        </p:txBody>
      </p:sp>
    </p:spTree>
    <p:extLst>
      <p:ext uri="{BB962C8B-B14F-4D97-AF65-F5344CB8AC3E}">
        <p14:creationId xmlns:p14="http://schemas.microsoft.com/office/powerpoint/2010/main" val="172625173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E7C2567A-E1DB-4B3E-B7A2-A978196BD847}"/>
              </a:ext>
            </a:extLst>
          </p:cNvPr>
          <p:cNvSpPr>
            <a:spLocks noGrp="1"/>
          </p:cNvSpPr>
          <p:nvPr>
            <p:ph type="sldNum" sz="quarter" idx="4"/>
          </p:nvPr>
        </p:nvSpPr>
        <p:spPr>
          <a:xfrm>
            <a:off x="7870371" y="6415240"/>
            <a:ext cx="1273629" cy="365125"/>
          </a:xfrm>
          <a:prstGeom prst="rect">
            <a:avLst/>
          </a:prstGeom>
        </p:spPr>
        <p:txBody>
          <a:bodyPr/>
          <a:lstStyle>
            <a:lvl1pPr algn="r">
              <a:defRPr sz="1200">
                <a:solidFill>
                  <a:srgbClr val="717171"/>
                </a:solidFill>
                <a:latin typeface="Lato"/>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13ABC06-DC28-4A3B-9742-53C76D274B4A}" type="slidenum">
              <a:rPr kumimoji="0" lang="en-US" sz="1200" b="0" i="0" u="none" strike="noStrike" kern="1200" cap="none" spc="0" normalizeH="0" baseline="0" noProof="0" smtClean="0">
                <a:ln>
                  <a:noFill/>
                </a:ln>
                <a:solidFill>
                  <a:srgbClr val="717171"/>
                </a:solidFill>
                <a:effectLst/>
                <a:uLnTx/>
                <a:uFillTx/>
                <a:latin typeface="La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17171"/>
              </a:solidFill>
              <a:effectLst/>
              <a:uLnTx/>
              <a:uFillTx/>
              <a:latin typeface="Lato"/>
              <a:ea typeface="+mn-ea"/>
              <a:cs typeface="+mn-cs"/>
            </a:endParaRPr>
          </a:p>
        </p:txBody>
      </p:sp>
      <p:sp>
        <p:nvSpPr>
          <p:cNvPr id="15" name="Footer Placeholder 4">
            <a:extLst>
              <a:ext uri="{FF2B5EF4-FFF2-40B4-BE49-F238E27FC236}">
                <a16:creationId xmlns:a16="http://schemas.microsoft.com/office/drawing/2014/main" id="{32E97376-D6D6-4F3D-B6E9-607BDE581374}"/>
              </a:ext>
            </a:extLst>
          </p:cNvPr>
          <p:cNvSpPr txBox="1">
            <a:spLocks/>
          </p:cNvSpPr>
          <p:nvPr userDrawn="1"/>
        </p:nvSpPr>
        <p:spPr>
          <a:xfrm>
            <a:off x="2400864" y="19664"/>
            <a:ext cx="4609536" cy="13765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
        <p:nvSpPr>
          <p:cNvPr id="16" name="Content Placeholder 2">
            <a:extLst>
              <a:ext uri="{FF2B5EF4-FFF2-40B4-BE49-F238E27FC236}">
                <a16:creationId xmlns:a16="http://schemas.microsoft.com/office/drawing/2014/main" id="{AA218034-559D-487E-A984-99C54121992B}"/>
              </a:ext>
            </a:extLst>
          </p:cNvPr>
          <p:cNvSpPr txBox="1">
            <a:spLocks/>
          </p:cNvSpPr>
          <p:nvPr userDrawn="1"/>
        </p:nvSpPr>
        <p:spPr>
          <a:xfrm>
            <a:off x="1839685" y="6449744"/>
            <a:ext cx="5486401" cy="36512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3200" kern="1200" spc="-30">
                <a:solidFill>
                  <a:schemeClr val="tx1"/>
                </a:solidFill>
                <a:latin typeface="Lato"/>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800" kern="1200" spc="-30">
                <a:solidFill>
                  <a:schemeClr val="tx1"/>
                </a:solidFill>
                <a:latin typeface="Lato"/>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400" kern="1200" spc="-30">
                <a:solidFill>
                  <a:schemeClr val="tx1"/>
                </a:solidFill>
                <a:latin typeface="Lato"/>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EBEBEB"/>
              </a:buClr>
              <a:buSzPct val="75000"/>
              <a:buFont typeface="Arial" panose="020B0604020202020204" pitchFamily="34" charset="0"/>
              <a:buNone/>
              <a:tabLst/>
              <a:defRPr/>
            </a:pPr>
            <a:r>
              <a:rPr kumimoji="0" lang="en-US" sz="1200" b="0" i="0" u="none" strike="noStrike" kern="1200" cap="none" spc="-30" normalizeH="0" baseline="0" noProof="0" dirty="0">
                <a:ln>
                  <a:noFill/>
                </a:ln>
                <a:solidFill>
                  <a:srgbClr val="254267"/>
                </a:solidFill>
                <a:effectLst/>
                <a:uLnTx/>
                <a:uFillTx/>
                <a:latin typeface="Arial" panose="020B0604020202020204" pitchFamily="34" charset="0"/>
                <a:cs typeface="Arial" panose="020B0604020202020204" pitchFamily="34" charset="0"/>
              </a:rPr>
              <a:t>Excellence  |  People-Centric  |  Integrity  |  Collaboration  |  Respect</a:t>
            </a:r>
          </a:p>
        </p:txBody>
      </p:sp>
      <p:sp>
        <p:nvSpPr>
          <p:cNvPr id="9" name="Footer Placeholder 4">
            <a:extLst>
              <a:ext uri="{FF2B5EF4-FFF2-40B4-BE49-F238E27FC236}">
                <a16:creationId xmlns:a16="http://schemas.microsoft.com/office/drawing/2014/main" id="{4CF7369B-2631-4B4C-9B33-1909B744B5C5}"/>
              </a:ext>
            </a:extLst>
          </p:cNvPr>
          <p:cNvSpPr txBox="1">
            <a:spLocks/>
          </p:cNvSpPr>
          <p:nvPr userDrawn="1"/>
        </p:nvSpPr>
        <p:spPr>
          <a:xfrm>
            <a:off x="2411749" y="6694098"/>
            <a:ext cx="4598651" cy="86267"/>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Tree>
    <p:extLst>
      <p:ext uri="{BB962C8B-B14F-4D97-AF65-F5344CB8AC3E}">
        <p14:creationId xmlns:p14="http://schemas.microsoft.com/office/powerpoint/2010/main" val="2937808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ilitaryonesource.mil/" TargetMode="Externa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sv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4" descr="Design element/Icon - people huddled around a table; one person with a raised hand.">
            <a:extLst>
              <a:ext uri="{FF2B5EF4-FFF2-40B4-BE49-F238E27FC236}">
                <a16:creationId xmlns:a16="http://schemas.microsoft.com/office/drawing/2014/main" id="{FF6765AC-F083-152E-10E1-D87AAFC0401B}"/>
              </a:ext>
            </a:extLst>
          </p:cNvPr>
          <p:cNvPicPr/>
          <p:nvPr/>
        </p:nvPicPr>
        <p:blipFill>
          <a:blip r:embed="rId2" cstate="print"/>
          <a:stretch>
            <a:fillRect/>
          </a:stretch>
        </p:blipFill>
        <p:spPr>
          <a:xfrm>
            <a:off x="3611992" y="1690636"/>
            <a:ext cx="1920017" cy="1174224"/>
          </a:xfrm>
          <a:prstGeom prst="rect">
            <a:avLst/>
          </a:prstGeom>
        </p:spPr>
      </p:pic>
      <p:sp>
        <p:nvSpPr>
          <p:cNvPr id="12" name="Title 11">
            <a:extLst>
              <a:ext uri="{FF2B5EF4-FFF2-40B4-BE49-F238E27FC236}">
                <a16:creationId xmlns:a16="http://schemas.microsoft.com/office/drawing/2014/main" id="{57054CB2-3F31-E383-DC55-141F3FA886BA}"/>
              </a:ext>
            </a:extLst>
          </p:cNvPr>
          <p:cNvSpPr txBox="1">
            <a:spLocks noGrp="1"/>
          </p:cNvSpPr>
          <p:nvPr>
            <p:ph type="title" idx="4294967295"/>
          </p:nvPr>
        </p:nvSpPr>
        <p:spPr>
          <a:xfrm>
            <a:off x="636104" y="2817849"/>
            <a:ext cx="7871793" cy="15135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394F95"/>
                </a:solidFill>
                <a:effectLst/>
                <a:uLnTx/>
                <a:uFillTx/>
                <a:latin typeface="Times New Roman" panose="02020603050405020304" pitchFamily="18" charset="0"/>
                <a:ea typeface="+mn-ea"/>
                <a:cs typeface="Times New Roman" panose="02020603050405020304" pitchFamily="18" charset="0"/>
              </a:rPr>
              <a:t>Department of Defense (DoD)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394F95"/>
                </a:solidFill>
                <a:effectLst/>
                <a:uLnTx/>
                <a:uFillTx/>
                <a:latin typeface="Times New Roman" panose="02020603050405020304" pitchFamily="18" charset="0"/>
                <a:ea typeface="+mn-ea"/>
                <a:cs typeface="Times New Roman" panose="02020603050405020304" pitchFamily="18" charset="0"/>
              </a:rPr>
              <a:t>Military Family Readiness Council (MFRC)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 Federal Advisory Council – Providing Independent Advice to </a:t>
            </a:r>
            <a:r>
              <a:rPr kumimoji="0" lang="en-US" sz="1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SecDef</a:t>
            </a:r>
            <a:r>
              <a:rPr kumimoji="0" 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Sponsored by USD(P&amp;R) and Supported by ASD(M&amp;RA)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94F95"/>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394F95"/>
              </a:solidFill>
              <a:effectLst/>
              <a:uLnTx/>
              <a:uFillTx/>
              <a:latin typeface="Times New Roman" panose="02020603050405020304" pitchFamily="18" charset="0"/>
              <a:ea typeface="+mn-ea"/>
              <a:cs typeface="Times New Roman" panose="02020603050405020304" pitchFamily="18" charset="0"/>
            </a:endParaRPr>
          </a:p>
        </p:txBody>
      </p:sp>
      <p:sp>
        <p:nvSpPr>
          <p:cNvPr id="6" name="object 3">
            <a:extLst>
              <a:ext uri="{FF2B5EF4-FFF2-40B4-BE49-F238E27FC236}">
                <a16:creationId xmlns:a16="http://schemas.microsoft.com/office/drawing/2014/main" id="{7042024A-727E-6D3F-3966-822C5B020BC7}"/>
              </a:ext>
            </a:extLst>
          </p:cNvPr>
          <p:cNvSpPr txBox="1"/>
          <p:nvPr/>
        </p:nvSpPr>
        <p:spPr>
          <a:xfrm>
            <a:off x="2191205" y="4331430"/>
            <a:ext cx="4761591" cy="835934"/>
          </a:xfrm>
          <a:prstGeom prst="rect">
            <a:avLst/>
          </a:prstGeom>
        </p:spPr>
        <p:txBody>
          <a:bodyPr vert="horz" wrap="square" lIns="0" tIns="10478" rIns="0" bIns="0" rtlCol="0">
            <a:spAutoFit/>
          </a:bodyPr>
          <a:lstStyle/>
          <a:p>
            <a:pPr marL="10478" algn="ctr">
              <a:spcBef>
                <a:spcPts val="83"/>
              </a:spcBef>
            </a:pPr>
            <a:r>
              <a:rPr lang="en-US" sz="2640" b="1" dirty="0">
                <a:latin typeface="Times New Roman" panose="02020603050405020304" pitchFamily="18" charset="0"/>
                <a:cs typeface="Times New Roman" panose="02020603050405020304" pitchFamily="18" charset="0"/>
              </a:rPr>
              <a:t>June 17,</a:t>
            </a:r>
            <a:r>
              <a:rPr lang="en-US" sz="2640" b="1" spc="-17" dirty="0">
                <a:latin typeface="Times New Roman" panose="02020603050405020304" pitchFamily="18" charset="0"/>
                <a:cs typeface="Times New Roman" panose="02020603050405020304" pitchFamily="18" charset="0"/>
              </a:rPr>
              <a:t> 2024</a:t>
            </a:r>
          </a:p>
          <a:p>
            <a:pPr marL="10478" algn="ctr">
              <a:spcBef>
                <a:spcPts val="83"/>
              </a:spcBef>
            </a:pPr>
            <a:r>
              <a:rPr lang="en-US" sz="2640" b="1" spc="-17" dirty="0">
                <a:latin typeface="Times New Roman" panose="02020603050405020304" pitchFamily="18" charset="0"/>
                <a:cs typeface="Times New Roman" panose="02020603050405020304" pitchFamily="18" charset="0"/>
              </a:rPr>
              <a:t>Council Meeting</a:t>
            </a:r>
            <a:endParaRPr lang="en-US" sz="264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E7EEDA2-BC67-079D-E9B2-5E070BE7FA02}"/>
              </a:ext>
            </a:extLst>
          </p:cNvPr>
          <p:cNvSpPr txBox="1"/>
          <p:nvPr/>
        </p:nvSpPr>
        <p:spPr>
          <a:xfrm>
            <a:off x="1204088" y="5538805"/>
            <a:ext cx="6735824" cy="707886"/>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mn-cs"/>
              </a:rPr>
              <a:t>Please feel free to visit the MFRC webpage on Military OneSource </a:t>
            </a:r>
            <a:r>
              <a:rPr kumimoji="0" lang="en-US" sz="1200" b="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mn-cs"/>
              </a:rPr>
              <a:t>(</a:t>
            </a:r>
            <a:r>
              <a:rPr kumimoji="0" lang="en-US" sz="1200" b="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mn-cs"/>
                <a:hlinkClick r:id="rId3"/>
              </a:rPr>
              <a:t>https://</a:t>
            </a:r>
            <a:r>
              <a:rPr kumimoji="0" lang="en-US" sz="1200" b="0" i="0" u="sng"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mn-cs"/>
                <a:hlinkClick r:id="rId3"/>
              </a:rPr>
              <a:t>www.militaryonesource.mil</a:t>
            </a:r>
            <a:r>
              <a:rPr kumimoji="0" lang="en-US" sz="12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mn-cs"/>
              </a:rPr>
              <a:t>)</a:t>
            </a:r>
            <a:endParaRPr kumimoji="0" lang="en-US" sz="12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C5BEEB90-7830-4B99-DD75-0B27B62CE23C}"/>
              </a:ext>
            </a:extLst>
          </p:cNvPr>
          <p:cNvSpPr>
            <a:spLocks noGrp="1"/>
          </p:cNvSpPr>
          <p:nvPr>
            <p:ph type="dt" sz="half" idx="10"/>
          </p:nvPr>
        </p:nvSpPr>
        <p:spPr>
          <a:xfrm>
            <a:off x="133805" y="6356351"/>
            <a:ext cx="2057400" cy="365125"/>
          </a:xfrm>
        </p:spPr>
        <p:txBody>
          <a:bodyPr/>
          <a:lstStyle/>
          <a:p>
            <a:fld id="{B1155DB5-CDD8-480C-911A-5C482C555196}" type="datetime1">
              <a:rPr lang="en-US" smtClean="0"/>
              <a:t>7/22/2024</a:t>
            </a:fld>
            <a:endParaRPr lang="en-US" dirty="0"/>
          </a:p>
        </p:txBody>
      </p:sp>
      <p:sp>
        <p:nvSpPr>
          <p:cNvPr id="3" name="Slide Number Placeholder 2">
            <a:extLst>
              <a:ext uri="{FF2B5EF4-FFF2-40B4-BE49-F238E27FC236}">
                <a16:creationId xmlns:a16="http://schemas.microsoft.com/office/drawing/2014/main" id="{707C3493-9974-7886-80B0-A1AA41204162}"/>
              </a:ext>
            </a:extLst>
          </p:cNvPr>
          <p:cNvSpPr>
            <a:spLocks noGrp="1"/>
          </p:cNvSpPr>
          <p:nvPr>
            <p:ph type="sldNum" sz="quarter" idx="12"/>
          </p:nvPr>
        </p:nvSpPr>
        <p:spPr>
          <a:xfrm>
            <a:off x="6888774" y="6355864"/>
            <a:ext cx="2057400" cy="365125"/>
          </a:xfrm>
        </p:spPr>
        <p:txBody>
          <a:bodyPr/>
          <a:lstStyle/>
          <a:p>
            <a:fld id="{A85568FC-6781-43DA-A457-8F4B6E06217F}" type="slidenum">
              <a:rPr lang="en-US" smtClean="0"/>
              <a:t>1</a:t>
            </a:fld>
            <a:endParaRPr lang="en-US" dirty="0"/>
          </a:p>
        </p:txBody>
      </p:sp>
    </p:spTree>
    <p:extLst>
      <p:ext uri="{BB962C8B-B14F-4D97-AF65-F5344CB8AC3E}">
        <p14:creationId xmlns:p14="http://schemas.microsoft.com/office/powerpoint/2010/main" val="324620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B997E7AB-93A4-5230-BFC3-4C58D1101DE4}"/>
              </a:ext>
            </a:extLst>
          </p:cNvPr>
          <p:cNvSpPr txBox="1">
            <a:spLocks noGrp="1"/>
          </p:cNvSpPr>
          <p:nvPr>
            <p:ph type="title" idx="4294967295"/>
          </p:nvPr>
        </p:nvSpPr>
        <p:spPr>
          <a:xfrm>
            <a:off x="239258" y="66670"/>
            <a:ext cx="7631111" cy="594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j-lt"/>
                <a:ea typeface="+mn-ea"/>
                <a:cs typeface="+mn-cs"/>
              </a:rPr>
              <a:t>Timeline of Major Reforms</a:t>
            </a:r>
          </a:p>
        </p:txBody>
      </p:sp>
      <p:sp>
        <p:nvSpPr>
          <p:cNvPr id="11" name="Text Placeholder 4">
            <a:extLst>
              <a:ext uri="{FF2B5EF4-FFF2-40B4-BE49-F238E27FC236}">
                <a16:creationId xmlns:a16="http://schemas.microsoft.com/office/drawing/2014/main" id="{7752C413-A36C-D920-A9D3-BE2B4B9544DF}"/>
              </a:ext>
            </a:extLst>
          </p:cNvPr>
          <p:cNvSpPr txBox="1">
            <a:spLocks/>
          </p:cNvSpPr>
          <p:nvPr/>
        </p:nvSpPr>
        <p:spPr>
          <a:xfrm>
            <a:off x="239258" y="582613"/>
            <a:ext cx="7348992" cy="325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bg1"/>
                </a:solidFill>
              </a:rPr>
              <a:t>Twenty-five years of change in the MHS from 1998-2023</a:t>
            </a:r>
          </a:p>
        </p:txBody>
      </p:sp>
      <p:pic>
        <p:nvPicPr>
          <p:cNvPr id="32" name="Graphic 31" descr="Logo - TRICARE Management Activity">
            <a:extLst>
              <a:ext uri="{FF2B5EF4-FFF2-40B4-BE49-F238E27FC236}">
                <a16:creationId xmlns:a16="http://schemas.microsoft.com/office/drawing/2014/main" id="{7BC7352A-D674-EDDA-FCE7-CC968FF608B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491" y="1777485"/>
            <a:ext cx="827314" cy="414677"/>
          </a:xfrm>
          <a:prstGeom prst="rect">
            <a:avLst/>
          </a:prstGeom>
        </p:spPr>
      </p:pic>
      <p:sp>
        <p:nvSpPr>
          <p:cNvPr id="31" name="Rectangle 30">
            <a:extLst>
              <a:ext uri="{FF2B5EF4-FFF2-40B4-BE49-F238E27FC236}">
                <a16:creationId xmlns:a16="http://schemas.microsoft.com/office/drawing/2014/main" id="{71795979-6B12-27E2-7CC8-1054265C76B2}"/>
              </a:ext>
            </a:extLst>
          </p:cNvPr>
          <p:cNvSpPr/>
          <p:nvPr/>
        </p:nvSpPr>
        <p:spPr>
          <a:xfrm>
            <a:off x="0" y="2192162"/>
            <a:ext cx="1724297" cy="876632"/>
          </a:xfrm>
          <a:prstGeom prst="rect">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33333"/>
                </a:solidFill>
                <a:effectLst/>
                <a:uLnTx/>
                <a:uFillTx/>
                <a:latin typeface="Arial" panose="020B0604020202020204"/>
                <a:ea typeface="+mn-ea"/>
                <a:cs typeface="+mn-cs"/>
              </a:rPr>
              <a:t>TRICARE Management Activity established as a field activity (1998)</a:t>
            </a:r>
          </a:p>
        </p:txBody>
      </p:sp>
      <p:sp>
        <p:nvSpPr>
          <p:cNvPr id="34" name="Rectangle 33">
            <a:extLst>
              <a:ext uri="{FF2B5EF4-FFF2-40B4-BE49-F238E27FC236}">
                <a16:creationId xmlns:a16="http://schemas.microsoft.com/office/drawing/2014/main" id="{1AEFEB3C-DBCF-530A-9B3C-DC38ACA081AB}"/>
              </a:ext>
            </a:extLst>
          </p:cNvPr>
          <p:cNvSpPr/>
          <p:nvPr/>
        </p:nvSpPr>
        <p:spPr>
          <a:xfrm>
            <a:off x="720868" y="3746429"/>
            <a:ext cx="2352207" cy="876632"/>
          </a:xfrm>
          <a:prstGeom prst="rect">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33333"/>
                </a:solidFill>
                <a:effectLst/>
                <a:uLnTx/>
                <a:uFillTx/>
                <a:latin typeface="Arial" panose="020B0604020202020204"/>
                <a:ea typeface="+mn-ea"/>
                <a:cs typeface="+mn-cs"/>
              </a:rPr>
              <a:t>5</a:t>
            </a:r>
            <a:r>
              <a:rPr kumimoji="0" lang="en-US" sz="1100" b="0" i="0" u="none" strike="noStrike" kern="0" cap="none" spc="0" normalizeH="0" baseline="30000" noProof="0" dirty="0">
                <a:ln>
                  <a:noFill/>
                </a:ln>
                <a:solidFill>
                  <a:srgbClr val="333333"/>
                </a:solidFill>
                <a:effectLst/>
                <a:uLnTx/>
                <a:uFillTx/>
                <a:latin typeface="Arial" panose="020B0604020202020204"/>
                <a:ea typeface="+mn-ea"/>
                <a:cs typeface="+mn-cs"/>
              </a:rPr>
              <a:t>th</a:t>
            </a:r>
            <a:r>
              <a:rPr kumimoji="0" lang="en-US" sz="1100" b="0" i="0" u="none" strike="noStrike" kern="0" cap="none" spc="0" normalizeH="0" baseline="0" noProof="0" dirty="0">
                <a:ln>
                  <a:noFill/>
                </a:ln>
                <a:solidFill>
                  <a:srgbClr val="333333"/>
                </a:solidFill>
                <a:effectLst/>
                <a:uLnTx/>
                <a:uFillTx/>
                <a:latin typeface="Arial" panose="020B0604020202020204"/>
                <a:ea typeface="+mn-ea"/>
                <a:cs typeface="+mn-cs"/>
              </a:rPr>
              <a:t> Base Realignment and Closure (BRAC) consolidated Water Reed</a:t>
            </a:r>
            <a:r>
              <a:rPr kumimoji="0" lang="en-US" sz="1100" b="0" i="0" u="none" strike="noStrike" kern="0" cap="none" spc="0" normalizeH="0" baseline="0" noProof="0" dirty="0">
                <a:ln>
                  <a:noFill/>
                </a:ln>
                <a:solidFill>
                  <a:srgbClr val="FF0000"/>
                </a:solidFill>
                <a:effectLst/>
                <a:uLnTx/>
                <a:uFillTx/>
                <a:latin typeface="Arial" panose="020B0604020202020204"/>
                <a:ea typeface="+mn-ea"/>
                <a:cs typeface="+mn-cs"/>
              </a:rPr>
              <a:t> </a:t>
            </a:r>
            <a:r>
              <a:rPr kumimoji="0" lang="en-US" sz="1100" b="0" i="0" u="none" strike="noStrike" kern="0" cap="none" spc="0" normalizeH="0" baseline="0" noProof="0" dirty="0">
                <a:ln>
                  <a:noFill/>
                </a:ln>
                <a:solidFill>
                  <a:srgbClr val="333333"/>
                </a:solidFill>
                <a:effectLst/>
                <a:uLnTx/>
                <a:uFillTx/>
                <a:latin typeface="Arial" panose="020B0604020202020204"/>
                <a:ea typeface="+mn-ea"/>
                <a:cs typeface="+mn-cs"/>
              </a:rPr>
              <a:t>Army Medical Center and National Naval Medical Center Bethesda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33333"/>
                </a:solidFill>
                <a:effectLst/>
                <a:uLnTx/>
                <a:uFillTx/>
                <a:latin typeface="Arial" panose="020B0604020202020204"/>
                <a:ea typeface="+mn-ea"/>
                <a:cs typeface="+mn-cs"/>
              </a:rPr>
              <a:t>(2005)</a:t>
            </a:r>
          </a:p>
        </p:txBody>
      </p:sp>
      <p:pic>
        <p:nvPicPr>
          <p:cNvPr id="33" name="Picture 32" descr="Map graphic representing 5th Base Realignment and Closure (BRAC) consolidated Water Reed Army Medical Center and National Naval Medical Center Bethesda (2005)">
            <a:extLst>
              <a:ext uri="{FF2B5EF4-FFF2-40B4-BE49-F238E27FC236}">
                <a16:creationId xmlns:a16="http://schemas.microsoft.com/office/drawing/2014/main" id="{3B902025-7DEC-9DAF-9C5A-3E91398B20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0172" y="4834930"/>
            <a:ext cx="1013596" cy="517312"/>
          </a:xfrm>
          <a:prstGeom prst="rect">
            <a:avLst/>
          </a:prstGeom>
        </p:spPr>
      </p:pic>
      <p:pic>
        <p:nvPicPr>
          <p:cNvPr id="36" name="Picture 35" descr="Logo - Joint Task Force, National Capital Region">
            <a:extLst>
              <a:ext uri="{FF2B5EF4-FFF2-40B4-BE49-F238E27FC236}">
                <a16:creationId xmlns:a16="http://schemas.microsoft.com/office/drawing/2014/main" id="{82CEDF7F-F2F3-E26A-D296-83B2845C70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3075" y="1688323"/>
            <a:ext cx="593276" cy="593000"/>
          </a:xfrm>
          <a:prstGeom prst="rect">
            <a:avLst/>
          </a:prstGeom>
        </p:spPr>
      </p:pic>
      <p:sp>
        <p:nvSpPr>
          <p:cNvPr id="35" name="Rectangle 34">
            <a:extLst>
              <a:ext uri="{FF2B5EF4-FFF2-40B4-BE49-F238E27FC236}">
                <a16:creationId xmlns:a16="http://schemas.microsoft.com/office/drawing/2014/main" id="{4717F184-2A4D-769A-3BF4-9E8E25D9C88B}"/>
              </a:ext>
            </a:extLst>
          </p:cNvPr>
          <p:cNvSpPr/>
          <p:nvPr/>
        </p:nvSpPr>
        <p:spPr>
          <a:xfrm>
            <a:off x="2507564" y="2220590"/>
            <a:ext cx="1724297" cy="876632"/>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33333"/>
                </a:solidFill>
                <a:effectLst/>
                <a:uLnTx/>
                <a:uFillTx/>
                <a:latin typeface="Arial" panose="020B0604020202020204"/>
                <a:ea typeface="+mn-ea"/>
                <a:cs typeface="+mn-cs"/>
              </a:rPr>
              <a:t>Joint Task Force National Capital Region (2007)</a:t>
            </a:r>
          </a:p>
        </p:txBody>
      </p:sp>
      <p:sp>
        <p:nvSpPr>
          <p:cNvPr id="37" name="Rectangle 36">
            <a:extLst>
              <a:ext uri="{FF2B5EF4-FFF2-40B4-BE49-F238E27FC236}">
                <a16:creationId xmlns:a16="http://schemas.microsoft.com/office/drawing/2014/main" id="{6F618843-A179-6FDE-2578-6E5A7F9B41D7}"/>
              </a:ext>
            </a:extLst>
          </p:cNvPr>
          <p:cNvSpPr/>
          <p:nvPr/>
        </p:nvSpPr>
        <p:spPr>
          <a:xfrm>
            <a:off x="3337295" y="3746429"/>
            <a:ext cx="2192864" cy="876632"/>
          </a:xfrm>
          <a:prstGeom prst="rect">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33333"/>
                </a:solidFill>
                <a:effectLst/>
                <a:uLnTx/>
                <a:uFillTx/>
                <a:latin typeface="Arial" panose="020B0604020202020204"/>
                <a:ea typeface="+mn-ea"/>
                <a:cs typeface="+mn-cs"/>
              </a:rPr>
              <a:t>DHA replaces TRICARE Management Activity and Joint Task Force Capital Medicine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33333"/>
                </a:solidFill>
                <a:effectLst/>
                <a:uLnTx/>
                <a:uFillTx/>
                <a:latin typeface="Arial" panose="020B0604020202020204"/>
                <a:ea typeface="+mn-ea"/>
                <a:cs typeface="+mn-cs"/>
              </a:rPr>
              <a:t>(2011-2013)</a:t>
            </a:r>
          </a:p>
        </p:txBody>
      </p:sp>
      <p:pic>
        <p:nvPicPr>
          <p:cNvPr id="38" name="Picture 37" descr="Logo - Department of Defense, Defense Health Agency">
            <a:extLst>
              <a:ext uri="{FF2B5EF4-FFF2-40B4-BE49-F238E27FC236}">
                <a16:creationId xmlns:a16="http://schemas.microsoft.com/office/drawing/2014/main" id="{5D1C274B-09C5-5E5D-036A-F509F81ED0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6065" y="4726933"/>
            <a:ext cx="733307" cy="733307"/>
          </a:xfrm>
          <a:prstGeom prst="rect">
            <a:avLst/>
          </a:prstGeom>
        </p:spPr>
      </p:pic>
      <p:pic>
        <p:nvPicPr>
          <p:cNvPr id="40" name="Picture 39" descr="Report cover page for Military Health System Review">
            <a:extLst>
              <a:ext uri="{FF2B5EF4-FFF2-40B4-BE49-F238E27FC236}">
                <a16:creationId xmlns:a16="http://schemas.microsoft.com/office/drawing/2014/main" id="{DA6A0530-6A00-F04C-0B47-DF951D0843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6897" y="1534151"/>
            <a:ext cx="585246" cy="757377"/>
          </a:xfrm>
          <a:prstGeom prst="rect">
            <a:avLst/>
          </a:prstGeom>
        </p:spPr>
      </p:pic>
      <p:sp>
        <p:nvSpPr>
          <p:cNvPr id="39" name="Rectangle 38">
            <a:extLst>
              <a:ext uri="{FF2B5EF4-FFF2-40B4-BE49-F238E27FC236}">
                <a16:creationId xmlns:a16="http://schemas.microsoft.com/office/drawing/2014/main" id="{06C4ABCA-C403-E443-DAE6-2EB260F066A5}"/>
              </a:ext>
            </a:extLst>
          </p:cNvPr>
          <p:cNvSpPr/>
          <p:nvPr/>
        </p:nvSpPr>
        <p:spPr>
          <a:xfrm>
            <a:off x="4797372" y="2267458"/>
            <a:ext cx="1724297" cy="876632"/>
          </a:xfrm>
          <a:prstGeom prst="rect">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33333"/>
                </a:solidFill>
                <a:effectLst/>
                <a:uLnTx/>
                <a:uFillTx/>
                <a:latin typeface="Arial" panose="020B0604020202020204"/>
                <a:ea typeface="+mn-ea"/>
                <a:cs typeface="+mn-cs"/>
              </a:rPr>
              <a:t>Secretary of Defense directs the MHS Review (2014)</a:t>
            </a:r>
          </a:p>
        </p:txBody>
      </p:sp>
      <p:sp>
        <p:nvSpPr>
          <p:cNvPr id="42" name="Rectangle 41">
            <a:extLst>
              <a:ext uri="{FF2B5EF4-FFF2-40B4-BE49-F238E27FC236}">
                <a16:creationId xmlns:a16="http://schemas.microsoft.com/office/drawing/2014/main" id="{F73480E5-3788-1A5B-0873-DFD5A285D79B}"/>
              </a:ext>
            </a:extLst>
          </p:cNvPr>
          <p:cNvSpPr/>
          <p:nvPr/>
        </p:nvSpPr>
        <p:spPr>
          <a:xfrm>
            <a:off x="5818328" y="3746429"/>
            <a:ext cx="2753562" cy="876632"/>
          </a:xfrm>
          <a:prstGeom prst="rect">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33333"/>
                </a:solidFill>
                <a:effectLst/>
                <a:uLnTx/>
                <a:uFillTx/>
                <a:latin typeface="Arial" panose="020B0604020202020204"/>
                <a:ea typeface="+mn-ea"/>
                <a:cs typeface="+mn-cs"/>
              </a:rPr>
              <a:t>DHA authorities expand to manage MTFs and DTFs, research and development, public health, and education and training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33333"/>
                </a:solidFill>
                <a:effectLst/>
                <a:uLnTx/>
                <a:uFillTx/>
                <a:latin typeface="Arial" panose="020B0604020202020204"/>
                <a:ea typeface="+mn-ea"/>
                <a:cs typeface="+mn-cs"/>
              </a:rPr>
              <a:t>(2017-Present)</a:t>
            </a:r>
          </a:p>
        </p:txBody>
      </p:sp>
      <p:pic>
        <p:nvPicPr>
          <p:cNvPr id="41" name="Picture 40" descr="Diagram showing the MHS Market Structure">
            <a:extLst>
              <a:ext uri="{FF2B5EF4-FFF2-40B4-BE49-F238E27FC236}">
                <a16:creationId xmlns:a16="http://schemas.microsoft.com/office/drawing/2014/main" id="{83C1D619-D35E-AB46-4D76-CD4283B23A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1669" y="4782158"/>
            <a:ext cx="1207192" cy="678082"/>
          </a:xfrm>
          <a:prstGeom prst="rect">
            <a:avLst/>
          </a:prstGeom>
        </p:spPr>
      </p:pic>
      <p:pic>
        <p:nvPicPr>
          <p:cNvPr id="44" name="Picture 43" descr="Logo - Department of Defense, MHS Genesis, Military Health System">
            <a:extLst>
              <a:ext uri="{FF2B5EF4-FFF2-40B4-BE49-F238E27FC236}">
                <a16:creationId xmlns:a16="http://schemas.microsoft.com/office/drawing/2014/main" id="{A60B48FB-DDF4-B3E1-3E65-2294B94F35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91137" y="1744794"/>
            <a:ext cx="1019132" cy="534333"/>
          </a:xfrm>
          <a:prstGeom prst="rect">
            <a:avLst/>
          </a:prstGeom>
        </p:spPr>
      </p:pic>
      <p:sp>
        <p:nvSpPr>
          <p:cNvPr id="43" name="Rectangle 42">
            <a:extLst>
              <a:ext uri="{FF2B5EF4-FFF2-40B4-BE49-F238E27FC236}">
                <a16:creationId xmlns:a16="http://schemas.microsoft.com/office/drawing/2014/main" id="{8E4DA85E-7FF3-1587-A03A-C955F981E5EE}"/>
              </a:ext>
            </a:extLst>
          </p:cNvPr>
          <p:cNvSpPr/>
          <p:nvPr/>
        </p:nvSpPr>
        <p:spPr>
          <a:xfrm>
            <a:off x="6881948" y="2272712"/>
            <a:ext cx="1976846" cy="876632"/>
          </a:xfrm>
          <a:prstGeom prst="rect">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33333"/>
                </a:solidFill>
                <a:effectLst/>
                <a:uLnTx/>
                <a:uFillTx/>
                <a:latin typeface="Arial" panose="020B0604020202020204"/>
                <a:ea typeface="+mn-ea"/>
                <a:cs typeface="+mn-cs"/>
              </a:rPr>
              <a:t>DoD begins deploying a new electronic health record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33333"/>
                </a:solidFill>
                <a:effectLst/>
                <a:uLnTx/>
                <a:uFillTx/>
                <a:latin typeface="Arial" panose="020B0604020202020204"/>
                <a:ea typeface="+mn-ea"/>
                <a:cs typeface="+mn-cs"/>
              </a:rPr>
              <a:t>(2018)</a:t>
            </a:r>
          </a:p>
        </p:txBody>
      </p:sp>
      <p:grpSp>
        <p:nvGrpSpPr>
          <p:cNvPr id="45" name="Group 44" descr="Arrow from left to right indicating timeline from 1998 through 2023.">
            <a:extLst>
              <a:ext uri="{FF2B5EF4-FFF2-40B4-BE49-F238E27FC236}">
                <a16:creationId xmlns:a16="http://schemas.microsoft.com/office/drawing/2014/main" id="{14123AEB-53E7-8491-6BC3-BE3F98DC65DC}"/>
              </a:ext>
            </a:extLst>
          </p:cNvPr>
          <p:cNvGrpSpPr/>
          <p:nvPr/>
        </p:nvGrpSpPr>
        <p:grpSpPr>
          <a:xfrm>
            <a:off x="100148" y="3068794"/>
            <a:ext cx="8943703" cy="581296"/>
            <a:chOff x="95794" y="2847704"/>
            <a:chExt cx="8943703" cy="581296"/>
          </a:xfrm>
        </p:grpSpPr>
        <p:sp>
          <p:nvSpPr>
            <p:cNvPr id="46" name="Arrow: Right 45">
              <a:extLst>
                <a:ext uri="{FF2B5EF4-FFF2-40B4-BE49-F238E27FC236}">
                  <a16:creationId xmlns:a16="http://schemas.microsoft.com/office/drawing/2014/main" id="{4D017F86-D2D5-1B82-B443-EF35CA92E6B1}"/>
                </a:ext>
              </a:extLst>
            </p:cNvPr>
            <p:cNvSpPr/>
            <p:nvPr/>
          </p:nvSpPr>
          <p:spPr>
            <a:xfrm>
              <a:off x="95794" y="2847704"/>
              <a:ext cx="8943703" cy="581296"/>
            </a:xfrm>
            <a:prstGeom prst="rightArrow">
              <a:avLst/>
            </a:prstGeom>
            <a:solidFill>
              <a:srgbClr val="254267"/>
            </a:solidFill>
            <a:ln w="12700" cap="flat" cmpd="sng" algn="ctr">
              <a:solidFill>
                <a:srgbClr val="254267">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C844E081-A9D0-472C-E4D9-0C1731B74BB5}"/>
                </a:ext>
              </a:extLst>
            </p:cNvPr>
            <p:cNvSpPr txBox="1"/>
            <p:nvPr/>
          </p:nvSpPr>
          <p:spPr>
            <a:xfrm>
              <a:off x="95794" y="3017413"/>
              <a:ext cx="505098"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rPr>
                <a:t>1998</a:t>
              </a:r>
            </a:p>
          </p:txBody>
        </p:sp>
        <p:sp>
          <p:nvSpPr>
            <p:cNvPr id="48" name="TextBox 47">
              <a:extLst>
                <a:ext uri="{FF2B5EF4-FFF2-40B4-BE49-F238E27FC236}">
                  <a16:creationId xmlns:a16="http://schemas.microsoft.com/office/drawing/2014/main" id="{9FF487DC-A0CA-790A-463F-846E2EFF80F5}"/>
                </a:ext>
              </a:extLst>
            </p:cNvPr>
            <p:cNvSpPr txBox="1"/>
            <p:nvPr/>
          </p:nvSpPr>
          <p:spPr>
            <a:xfrm>
              <a:off x="8473440" y="3017413"/>
              <a:ext cx="505098" cy="246221"/>
            </a:xfrm>
            <a:prstGeom prst="rect">
              <a:avLst/>
            </a:prstGeom>
            <a:noFill/>
          </p:spPr>
          <p:txBody>
            <a:bodyPr wrap="squar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rPr>
                <a:t>2023</a:t>
              </a:r>
            </a:p>
          </p:txBody>
        </p:sp>
      </p:grpSp>
      <p:sp>
        <p:nvSpPr>
          <p:cNvPr id="2" name="Slide Number Placeholder 1">
            <a:extLst>
              <a:ext uri="{FF2B5EF4-FFF2-40B4-BE49-F238E27FC236}">
                <a16:creationId xmlns:a16="http://schemas.microsoft.com/office/drawing/2014/main" id="{A151F4BD-8C5D-6C62-0407-FE196F5F9E8E}"/>
              </a:ext>
            </a:extLst>
          </p:cNvPr>
          <p:cNvSpPr>
            <a:spLocks noGrp="1"/>
          </p:cNvSpPr>
          <p:nvPr>
            <p:ph type="sldNum" sz="quarter" idx="4"/>
          </p:nvPr>
        </p:nvSpPr>
        <p:spPr>
          <a:xfrm>
            <a:off x="7870371" y="6449744"/>
            <a:ext cx="1273629" cy="365125"/>
          </a:xfrm>
        </p:spPr>
        <p:txBody>
          <a:bodyPr/>
          <a:lstStyle/>
          <a:p>
            <a:fld id="{97B7737E-97AF-4E16-A8AF-4F0F3C9784BD}" type="slidenum">
              <a:rPr lang="en-US" smtClean="0"/>
              <a:pPr/>
              <a:t>10</a:t>
            </a:fld>
            <a:endParaRPr lang="en-US" dirty="0"/>
          </a:p>
        </p:txBody>
      </p:sp>
    </p:spTree>
    <p:extLst>
      <p:ext uri="{BB962C8B-B14F-4D97-AF65-F5344CB8AC3E}">
        <p14:creationId xmlns:p14="http://schemas.microsoft.com/office/powerpoint/2010/main" val="1966270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F0D48CAA-D996-2CCD-EFD4-81C11E38C954}"/>
              </a:ext>
            </a:extLst>
          </p:cNvPr>
          <p:cNvSpPr txBox="1">
            <a:spLocks noGrp="1"/>
          </p:cNvSpPr>
          <p:nvPr>
            <p:ph type="title" idx="4294967295"/>
          </p:nvPr>
        </p:nvSpPr>
        <p:spPr>
          <a:xfrm>
            <a:off x="239258" y="66670"/>
            <a:ext cx="7631111" cy="594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j-lt"/>
                <a:ea typeface="+mn-ea"/>
                <a:cs typeface="+mn-cs"/>
              </a:rPr>
              <a:t>Directives for 2024</a:t>
            </a:r>
          </a:p>
        </p:txBody>
      </p:sp>
      <p:sp>
        <p:nvSpPr>
          <p:cNvPr id="11" name="Text Placeholder 4">
            <a:extLst>
              <a:ext uri="{FF2B5EF4-FFF2-40B4-BE49-F238E27FC236}">
                <a16:creationId xmlns:a16="http://schemas.microsoft.com/office/drawing/2014/main" id="{A89F9B83-0200-D78C-2F98-A193DA533620}"/>
              </a:ext>
            </a:extLst>
          </p:cNvPr>
          <p:cNvSpPr txBox="1">
            <a:spLocks/>
          </p:cNvSpPr>
          <p:nvPr/>
        </p:nvSpPr>
        <p:spPr>
          <a:xfrm>
            <a:off x="239258" y="582613"/>
            <a:ext cx="7348992" cy="325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bg1"/>
                </a:solidFill>
              </a:rPr>
              <a:t>From the Deputy Secretary memo “Stabilizing and Improving the Military Health System”</a:t>
            </a:r>
          </a:p>
        </p:txBody>
      </p:sp>
      <p:sp>
        <p:nvSpPr>
          <p:cNvPr id="3" name="Content Placeholder 2">
            <a:extLst>
              <a:ext uri="{FF2B5EF4-FFF2-40B4-BE49-F238E27FC236}">
                <a16:creationId xmlns:a16="http://schemas.microsoft.com/office/drawing/2014/main" id="{686F0E61-ECB7-8E84-CF87-20E947F176ED}"/>
              </a:ext>
            </a:extLst>
          </p:cNvPr>
          <p:cNvSpPr>
            <a:spLocks noGrp="1"/>
          </p:cNvSpPr>
          <p:nvPr>
            <p:ph sz="half" idx="1"/>
          </p:nvPr>
        </p:nvSpPr>
        <p:spPr>
          <a:xfrm>
            <a:off x="239487" y="964339"/>
            <a:ext cx="8675914" cy="5384209"/>
          </a:xfrm>
        </p:spPr>
        <p:txBody>
          <a:bodyPr/>
          <a:lstStyle/>
          <a:p>
            <a:pPr marL="0" indent="0">
              <a:buNone/>
            </a:pPr>
            <a:r>
              <a:rPr lang="en-US" sz="1600" i="1" dirty="0"/>
              <a:t>Requirements Determination (i.e., mission analysis)</a:t>
            </a:r>
          </a:p>
          <a:p>
            <a:r>
              <a:rPr lang="en-US" sz="1600" dirty="0"/>
              <a:t>Comprehensive review of </a:t>
            </a:r>
            <a:r>
              <a:rPr lang="en-US" sz="1600" b="1" u="sng" dirty="0"/>
              <a:t>all medical manpower</a:t>
            </a:r>
            <a:r>
              <a:rPr lang="en-US" sz="1600" dirty="0"/>
              <a:t> and staffing.</a:t>
            </a:r>
          </a:p>
          <a:p>
            <a:r>
              <a:rPr lang="en-US" sz="1600" dirty="0"/>
              <a:t>Add medical force generation to the Defense Readiness Reporting System (</a:t>
            </a:r>
            <a:r>
              <a:rPr lang="en-US" sz="1600" b="1" u="sng" dirty="0"/>
              <a:t>DRRS</a:t>
            </a:r>
            <a:r>
              <a:rPr lang="en-US" sz="1600" dirty="0"/>
              <a:t>).</a:t>
            </a:r>
          </a:p>
          <a:p>
            <a:r>
              <a:rPr lang="en-US" sz="1600" dirty="0"/>
              <a:t>Update DoD policy to reflect these directives.</a:t>
            </a:r>
            <a:endParaRPr lang="en-US" sz="1600" i="1" dirty="0"/>
          </a:p>
          <a:p>
            <a:pPr marL="0" indent="0">
              <a:spcBef>
                <a:spcPts val="1600"/>
              </a:spcBef>
              <a:buNone/>
            </a:pPr>
            <a:r>
              <a:rPr lang="en-US" sz="1600" i="1" dirty="0"/>
              <a:t>Military Manpower</a:t>
            </a:r>
          </a:p>
          <a:p>
            <a:r>
              <a:rPr lang="en-US" sz="1600" dirty="0"/>
              <a:t>Primarily prioritize </a:t>
            </a:r>
            <a:r>
              <a:rPr lang="en-US" sz="1600" b="1" u="sng" dirty="0"/>
              <a:t>assignment</a:t>
            </a:r>
            <a:r>
              <a:rPr lang="en-US" sz="1600" dirty="0"/>
              <a:t> of uniformed medical and dental personnel to MTF/DTFs.</a:t>
            </a:r>
          </a:p>
          <a:p>
            <a:r>
              <a:rPr lang="en-US" sz="1600" dirty="0"/>
              <a:t>Business rules to more </a:t>
            </a:r>
            <a:r>
              <a:rPr lang="en-US" sz="1600" b="1" u="sng" dirty="0"/>
              <a:t>holistically adjudicate risk</a:t>
            </a:r>
            <a:r>
              <a:rPr lang="en-US" sz="1600" dirty="0"/>
              <a:t> to MTFs, DTFs, and operational medical readiness.</a:t>
            </a:r>
          </a:p>
          <a:p>
            <a:r>
              <a:rPr lang="en-US" sz="1600" dirty="0"/>
              <a:t>MTFs and DTFs become the </a:t>
            </a:r>
            <a:r>
              <a:rPr lang="en-US" sz="1600" b="1" u="sng" dirty="0"/>
              <a:t>primary choice of assignment</a:t>
            </a:r>
            <a:r>
              <a:rPr lang="en-US" sz="1600" dirty="0"/>
              <a:t> absent specific, validated operational and training requirements identified by the Service Secretary of exigent circumstance.</a:t>
            </a:r>
            <a:endParaRPr lang="en-US" sz="1600" i="1" dirty="0"/>
          </a:p>
          <a:p>
            <a:pPr marL="0" indent="0">
              <a:spcBef>
                <a:spcPts val="1600"/>
              </a:spcBef>
              <a:buNone/>
            </a:pPr>
            <a:r>
              <a:rPr lang="en-US" sz="1600" i="1" dirty="0"/>
              <a:t>Civilian Manpower</a:t>
            </a:r>
          </a:p>
          <a:p>
            <a:r>
              <a:rPr lang="en-US" sz="1600" dirty="0"/>
              <a:t>Prioritize implementation of </a:t>
            </a:r>
            <a:r>
              <a:rPr lang="en-US" sz="1600" b="1" u="sng" dirty="0"/>
              <a:t>chapter 74 of title 38</a:t>
            </a:r>
            <a:r>
              <a:rPr lang="en-US" sz="1600" dirty="0"/>
              <a:t>, U.S. Code, authorities to improve recruitment and retention of health care personnel.</a:t>
            </a:r>
          </a:p>
        </p:txBody>
      </p:sp>
      <p:sp>
        <p:nvSpPr>
          <p:cNvPr id="2" name="Slide Number Placeholder 1">
            <a:extLst>
              <a:ext uri="{FF2B5EF4-FFF2-40B4-BE49-F238E27FC236}">
                <a16:creationId xmlns:a16="http://schemas.microsoft.com/office/drawing/2014/main" id="{93FD27F2-2053-9B38-3F0B-5F64202BF580}"/>
              </a:ext>
            </a:extLst>
          </p:cNvPr>
          <p:cNvSpPr>
            <a:spLocks noGrp="1"/>
          </p:cNvSpPr>
          <p:nvPr>
            <p:ph type="sldNum" sz="quarter" idx="4"/>
          </p:nvPr>
        </p:nvSpPr>
        <p:spPr>
          <a:xfrm>
            <a:off x="7870371" y="6449744"/>
            <a:ext cx="1273629" cy="365125"/>
          </a:xfrm>
        </p:spPr>
        <p:txBody>
          <a:bodyPr/>
          <a:lstStyle/>
          <a:p>
            <a:fld id="{97B7737E-97AF-4E16-A8AF-4F0F3C9784BD}" type="slidenum">
              <a:rPr lang="en-US" smtClean="0"/>
              <a:pPr/>
              <a:t>11</a:t>
            </a:fld>
            <a:endParaRPr lang="en-US" dirty="0"/>
          </a:p>
        </p:txBody>
      </p:sp>
    </p:spTree>
    <p:extLst>
      <p:ext uri="{BB962C8B-B14F-4D97-AF65-F5344CB8AC3E}">
        <p14:creationId xmlns:p14="http://schemas.microsoft.com/office/powerpoint/2010/main" val="136313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litary Health System badge, with tagline STRONG TO SAVE">
            <a:extLst>
              <a:ext uri="{FF2B5EF4-FFF2-40B4-BE49-F238E27FC236}">
                <a16:creationId xmlns:a16="http://schemas.microsoft.com/office/drawing/2014/main" id="{C57581A7-0B66-25D1-8BB0-AE520A2FB9F4}"/>
              </a:ext>
            </a:extLst>
          </p:cNvPr>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2034988" y="891988"/>
            <a:ext cx="5074024" cy="5074024"/>
          </a:xfrm>
          <a:prstGeom prst="rect">
            <a:avLst/>
          </a:prstGeom>
          <a:noFill/>
        </p:spPr>
      </p:pic>
      <p:sp>
        <p:nvSpPr>
          <p:cNvPr id="3" name="Content Placeholder 2">
            <a:extLst>
              <a:ext uri="{FF2B5EF4-FFF2-40B4-BE49-F238E27FC236}">
                <a16:creationId xmlns:a16="http://schemas.microsoft.com/office/drawing/2014/main" id="{E039F819-5902-7554-0B1F-61111691B3BD}"/>
              </a:ext>
            </a:extLst>
          </p:cNvPr>
          <p:cNvSpPr>
            <a:spLocks noGrp="1"/>
          </p:cNvSpPr>
          <p:nvPr>
            <p:ph type="title" idx="4294967295"/>
          </p:nvPr>
        </p:nvSpPr>
        <p:spPr>
          <a:xfrm>
            <a:off x="234043" y="3089356"/>
            <a:ext cx="8675914" cy="679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Specific Mitigation</a:t>
            </a:r>
          </a:p>
        </p:txBody>
      </p:sp>
      <p:sp>
        <p:nvSpPr>
          <p:cNvPr id="2" name="Slide Number Placeholder 1">
            <a:extLst>
              <a:ext uri="{FF2B5EF4-FFF2-40B4-BE49-F238E27FC236}">
                <a16:creationId xmlns:a16="http://schemas.microsoft.com/office/drawing/2014/main" id="{86CF40B8-0E52-5109-3F50-BDD7E64E56FB}"/>
              </a:ext>
            </a:extLst>
          </p:cNvPr>
          <p:cNvSpPr>
            <a:spLocks noGrp="1"/>
          </p:cNvSpPr>
          <p:nvPr>
            <p:ph type="sldNum" sz="quarter" idx="4"/>
          </p:nvPr>
        </p:nvSpPr>
        <p:spPr/>
        <p:txBody>
          <a:bodyPr/>
          <a:lstStyle/>
          <a:p>
            <a:fld id="{97B7737E-97AF-4E16-A8AF-4F0F3C9784BD}" type="slidenum">
              <a:rPr lang="en-US" smtClean="0"/>
              <a:pPr/>
              <a:t>12</a:t>
            </a:fld>
            <a:endParaRPr lang="en-US" dirty="0"/>
          </a:p>
        </p:txBody>
      </p:sp>
    </p:spTree>
    <p:extLst>
      <p:ext uri="{BB962C8B-B14F-4D97-AF65-F5344CB8AC3E}">
        <p14:creationId xmlns:p14="http://schemas.microsoft.com/office/powerpoint/2010/main" val="189195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a:extLst>
              <a:ext uri="{FF2B5EF4-FFF2-40B4-BE49-F238E27FC236}">
                <a16:creationId xmlns:a16="http://schemas.microsoft.com/office/drawing/2014/main" id="{EF78ED0B-BB51-25F9-91C6-073FCD9DCD00}"/>
              </a:ext>
            </a:extLst>
          </p:cNvPr>
          <p:cNvSpPr txBox="1">
            <a:spLocks noGrp="1"/>
          </p:cNvSpPr>
          <p:nvPr>
            <p:ph type="title" idx="4294967295"/>
          </p:nvPr>
        </p:nvSpPr>
        <p:spPr>
          <a:xfrm>
            <a:off x="228599" y="131649"/>
            <a:ext cx="7886700" cy="6303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Network Provider Shortages</a:t>
            </a:r>
          </a:p>
        </p:txBody>
      </p:sp>
      <p:sp>
        <p:nvSpPr>
          <p:cNvPr id="3" name="Content Placeholder 2">
            <a:extLst>
              <a:ext uri="{FF2B5EF4-FFF2-40B4-BE49-F238E27FC236}">
                <a16:creationId xmlns:a16="http://schemas.microsoft.com/office/drawing/2014/main" id="{5F3CB561-98E4-62F9-E53F-699DBFF25075}"/>
              </a:ext>
            </a:extLst>
          </p:cNvPr>
          <p:cNvSpPr>
            <a:spLocks noGrp="1"/>
          </p:cNvSpPr>
          <p:nvPr>
            <p:ph sz="half" idx="1"/>
          </p:nvPr>
        </p:nvSpPr>
        <p:spPr/>
        <p:txBody>
          <a:bodyPr/>
          <a:lstStyle/>
          <a:p>
            <a:r>
              <a:rPr lang="en-US" sz="2000" dirty="0">
                <a:latin typeface="+mn-lt"/>
                <a:ea typeface="Calibri" panose="020F0502020204030204" pitchFamily="34" charset="0"/>
              </a:rPr>
              <a:t>TRICARE, like Medicare and other health plans, is opt-in for providers and health care organizations.</a:t>
            </a:r>
          </a:p>
          <a:p>
            <a:r>
              <a:rPr lang="en-US" sz="2000" dirty="0">
                <a:latin typeface="+mn-lt"/>
                <a:ea typeface="Times New Roman" panose="02020603050405020304" pitchFamily="18" charset="0"/>
              </a:rPr>
              <a:t>The current Managed Care Support Contractors are meeting all contractual requirements for network adequacy</a:t>
            </a:r>
          </a:p>
          <a:p>
            <a:r>
              <a:rPr lang="en-US" sz="2000" dirty="0">
                <a:latin typeface="+mn-lt"/>
                <a:ea typeface="Times New Roman" panose="02020603050405020304" pitchFamily="18" charset="0"/>
              </a:rPr>
              <a:t>Medical provider shortages in the local communities have been linked to high medical liability insurance, driving them to practice in neighboring states (e.g., TX, CO, and AZ).</a:t>
            </a:r>
          </a:p>
          <a:p>
            <a:r>
              <a:rPr lang="en-US" sz="2000" dirty="0">
                <a:latin typeface="+mn-lt"/>
                <a:ea typeface="Calibri" panose="020F0502020204030204" pitchFamily="34" charset="0"/>
              </a:rPr>
              <a:t>In the next TRICARE Managed Care Support Contract (T-5), enrolled beneficiaries will have broader access to telehealth to mitigate local shortages.</a:t>
            </a:r>
          </a:p>
          <a:p>
            <a:r>
              <a:rPr lang="en-US" sz="2000" dirty="0">
                <a:latin typeface="+mn-lt"/>
                <a:ea typeface="Calibri" panose="020F0502020204030204" pitchFamily="34" charset="0"/>
              </a:rPr>
              <a:t>Improving reimbursement rates and opening the aperture on value-based care arrangements will also increase access to care in the longer term.</a:t>
            </a:r>
          </a:p>
        </p:txBody>
      </p:sp>
      <p:sp>
        <p:nvSpPr>
          <p:cNvPr id="2" name="Slide Number Placeholder 1">
            <a:extLst>
              <a:ext uri="{FF2B5EF4-FFF2-40B4-BE49-F238E27FC236}">
                <a16:creationId xmlns:a16="http://schemas.microsoft.com/office/drawing/2014/main" id="{6B3A0DD5-BBFB-886B-3F3A-15BC9B9C612B}"/>
              </a:ext>
            </a:extLst>
          </p:cNvPr>
          <p:cNvSpPr>
            <a:spLocks noGrp="1"/>
          </p:cNvSpPr>
          <p:nvPr>
            <p:ph type="sldNum" sz="quarter" idx="4"/>
          </p:nvPr>
        </p:nvSpPr>
        <p:spPr/>
        <p:txBody>
          <a:bodyPr/>
          <a:lstStyle/>
          <a:p>
            <a:fld id="{97B7737E-97AF-4E16-A8AF-4F0F3C9784BD}" type="slidenum">
              <a:rPr lang="en-US" smtClean="0"/>
              <a:pPr/>
              <a:t>13</a:t>
            </a:fld>
            <a:endParaRPr lang="en-US" dirty="0"/>
          </a:p>
        </p:txBody>
      </p:sp>
    </p:spTree>
    <p:extLst>
      <p:ext uri="{BB962C8B-B14F-4D97-AF65-F5344CB8AC3E}">
        <p14:creationId xmlns:p14="http://schemas.microsoft.com/office/powerpoint/2010/main" val="4204330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4">
            <a:extLst>
              <a:ext uri="{FF2B5EF4-FFF2-40B4-BE49-F238E27FC236}">
                <a16:creationId xmlns:a16="http://schemas.microsoft.com/office/drawing/2014/main" id="{8AEE21EB-47EF-2A5D-D60D-A0BD53ACBE91}"/>
              </a:ext>
            </a:extLst>
          </p:cNvPr>
          <p:cNvSpPr txBox="1">
            <a:spLocks noGrp="1"/>
          </p:cNvSpPr>
          <p:nvPr>
            <p:ph type="title" idx="4294967295"/>
          </p:nvPr>
        </p:nvSpPr>
        <p:spPr>
          <a:xfrm>
            <a:off x="228599" y="131649"/>
            <a:ext cx="7886700" cy="6303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Increasing Reimbursement</a:t>
            </a:r>
          </a:p>
        </p:txBody>
      </p:sp>
      <p:sp>
        <p:nvSpPr>
          <p:cNvPr id="3" name="Content Placeholder 2">
            <a:extLst>
              <a:ext uri="{FF2B5EF4-FFF2-40B4-BE49-F238E27FC236}">
                <a16:creationId xmlns:a16="http://schemas.microsoft.com/office/drawing/2014/main" id="{09ED412D-2094-85A3-EFE6-E1C4944C6DA4}"/>
              </a:ext>
            </a:extLst>
          </p:cNvPr>
          <p:cNvSpPr>
            <a:spLocks noGrp="1"/>
          </p:cNvSpPr>
          <p:nvPr>
            <p:ph sz="half" idx="1"/>
          </p:nvPr>
        </p:nvSpPr>
        <p:spPr/>
        <p:txBody>
          <a:bodyPr/>
          <a:lstStyle/>
          <a:p>
            <a:pPr lvl="0"/>
            <a:r>
              <a:rPr lang="en-US" sz="2000" dirty="0">
                <a:cs typeface="Times New Roman" panose="02020603050405020304" pitchFamily="18" charset="0"/>
              </a:rPr>
              <a:t>The next generation TRICARE Managed Care Support Contacts (T-5) changes to cap on reimbursements to incentivize providers and health delivery systems to stay in or even join the TRICARE network.</a:t>
            </a:r>
          </a:p>
          <a:p>
            <a:pPr lvl="0"/>
            <a:r>
              <a:rPr lang="en-US" sz="2000" dirty="0">
                <a:cs typeface="Times New Roman" panose="02020603050405020304" pitchFamily="18" charset="0"/>
              </a:rPr>
              <a:t>T-5 introduces Alternate Payment Models (APMs), which reward health care providers for delivering high quality and coordinated care.  APMs can apply at the population level or by specific health condition</a:t>
            </a:r>
          </a:p>
          <a:p>
            <a:pPr marL="976312" lvl="1" indent="-285750">
              <a:buFont typeface="Courier New" panose="02070309020205020404" pitchFamily="49" charset="0"/>
              <a:buChar char="o"/>
            </a:pPr>
            <a:r>
              <a:rPr lang="en-US" sz="1800" dirty="0">
                <a:cs typeface="Times New Roman" panose="02020603050405020304" pitchFamily="18" charset="0"/>
              </a:rPr>
              <a:t>Pay for Reporting</a:t>
            </a:r>
          </a:p>
          <a:p>
            <a:pPr marL="976312" lvl="1" indent="-285750">
              <a:buFont typeface="Courier New" panose="02070309020205020404" pitchFamily="49" charset="0"/>
              <a:buChar char="o"/>
            </a:pPr>
            <a:r>
              <a:rPr lang="en-US" sz="1800" dirty="0">
                <a:cs typeface="Times New Roman" panose="02020603050405020304" pitchFamily="18" charset="0"/>
              </a:rPr>
              <a:t>Pay-for-Performance</a:t>
            </a:r>
          </a:p>
          <a:p>
            <a:pPr marL="976312" lvl="1" indent="-285750">
              <a:buFont typeface="Courier New" panose="02070309020205020404" pitchFamily="49" charset="0"/>
              <a:buChar char="o"/>
            </a:pPr>
            <a:r>
              <a:rPr lang="en-US" sz="1800" dirty="0">
                <a:cs typeface="Times New Roman" panose="02020603050405020304" pitchFamily="18" charset="0"/>
              </a:rPr>
              <a:t>Supplement fee-for-service (FFS) payments with shared savings and/or downside risk </a:t>
            </a:r>
          </a:p>
          <a:p>
            <a:pPr marL="976312" lvl="1" indent="-285750">
              <a:buFont typeface="Courier New" panose="02070309020205020404" pitchFamily="49" charset="0"/>
              <a:buChar char="o"/>
            </a:pPr>
            <a:r>
              <a:rPr lang="en-US" sz="1800" dirty="0">
                <a:cs typeface="Times New Roman" panose="02020603050405020304" pitchFamily="18" charset="0"/>
              </a:rPr>
              <a:t>Replace some or all FFS payments with capitation or a similar population-based, two-sided risk arrangement</a:t>
            </a:r>
          </a:p>
          <a:p>
            <a:r>
              <a:rPr lang="en-US" sz="2000" dirty="0">
                <a:cs typeface="Times New Roman" panose="02020603050405020304" pitchFamily="18" charset="0"/>
              </a:rPr>
              <a:t>Locality–Based Waivers carry-over from T-2017</a:t>
            </a:r>
          </a:p>
          <a:p>
            <a:pPr marL="976312" lvl="1" indent="-285750">
              <a:buFont typeface="Courier New" panose="02070309020205020404" pitchFamily="49" charset="0"/>
              <a:buChar char="o"/>
            </a:pPr>
            <a:r>
              <a:rPr lang="en-US" sz="1800" dirty="0">
                <a:cs typeface="Times New Roman" panose="02020603050405020304" pitchFamily="18" charset="0"/>
              </a:rPr>
              <a:t>If it is determined that access to specific health care services is severely impaired, higher payment rates could be applied to all similar services performed in a locality</a:t>
            </a:r>
          </a:p>
        </p:txBody>
      </p:sp>
      <p:sp>
        <p:nvSpPr>
          <p:cNvPr id="2" name="Slide Number Placeholder 1">
            <a:extLst>
              <a:ext uri="{FF2B5EF4-FFF2-40B4-BE49-F238E27FC236}">
                <a16:creationId xmlns:a16="http://schemas.microsoft.com/office/drawing/2014/main" id="{A2F0F629-52C4-E9BE-9DB6-96E5D0FCD47C}"/>
              </a:ext>
            </a:extLst>
          </p:cNvPr>
          <p:cNvSpPr>
            <a:spLocks noGrp="1"/>
          </p:cNvSpPr>
          <p:nvPr>
            <p:ph type="sldNum" sz="quarter" idx="4"/>
          </p:nvPr>
        </p:nvSpPr>
        <p:spPr/>
        <p:txBody>
          <a:bodyPr/>
          <a:lstStyle/>
          <a:p>
            <a:fld id="{97B7737E-97AF-4E16-A8AF-4F0F3C9784BD}" type="slidenum">
              <a:rPr lang="en-US" smtClean="0"/>
              <a:pPr/>
              <a:t>14</a:t>
            </a:fld>
            <a:endParaRPr lang="en-US" dirty="0"/>
          </a:p>
        </p:txBody>
      </p:sp>
    </p:spTree>
    <p:extLst>
      <p:ext uri="{BB962C8B-B14F-4D97-AF65-F5344CB8AC3E}">
        <p14:creationId xmlns:p14="http://schemas.microsoft.com/office/powerpoint/2010/main" val="1010496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65B8343D-6851-A816-09ED-E542728C5D64}"/>
              </a:ext>
            </a:extLst>
          </p:cNvPr>
          <p:cNvSpPr txBox="1">
            <a:spLocks noGrp="1"/>
          </p:cNvSpPr>
          <p:nvPr>
            <p:ph type="title" idx="4294967295"/>
          </p:nvPr>
        </p:nvSpPr>
        <p:spPr>
          <a:xfrm>
            <a:off x="239258" y="66670"/>
            <a:ext cx="7631111" cy="594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j-lt"/>
                <a:ea typeface="+mn-ea"/>
                <a:cs typeface="+mn-cs"/>
              </a:rPr>
              <a:t>Rotator Model</a:t>
            </a:r>
          </a:p>
        </p:txBody>
      </p:sp>
      <p:sp>
        <p:nvSpPr>
          <p:cNvPr id="4" name="Text Placeholder 4">
            <a:extLst>
              <a:ext uri="{FF2B5EF4-FFF2-40B4-BE49-F238E27FC236}">
                <a16:creationId xmlns:a16="http://schemas.microsoft.com/office/drawing/2014/main" id="{310BE09A-64F1-A39C-B9AA-1563A2882A0C}"/>
              </a:ext>
            </a:extLst>
          </p:cNvPr>
          <p:cNvSpPr txBox="1">
            <a:spLocks/>
          </p:cNvSpPr>
          <p:nvPr/>
        </p:nvSpPr>
        <p:spPr>
          <a:xfrm>
            <a:off x="239258" y="582613"/>
            <a:ext cx="7348992" cy="325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bg1"/>
                </a:solidFill>
              </a:rPr>
              <a:t>A circuit rider for manning assists</a:t>
            </a:r>
          </a:p>
        </p:txBody>
      </p:sp>
      <p:sp>
        <p:nvSpPr>
          <p:cNvPr id="7" name="TextBox 6">
            <a:extLst>
              <a:ext uri="{FF2B5EF4-FFF2-40B4-BE49-F238E27FC236}">
                <a16:creationId xmlns:a16="http://schemas.microsoft.com/office/drawing/2014/main" id="{25028A0E-E069-47FE-32D8-AA7F8F442023}"/>
              </a:ext>
            </a:extLst>
          </p:cNvPr>
          <p:cNvSpPr txBox="1"/>
          <p:nvPr/>
        </p:nvSpPr>
        <p:spPr>
          <a:xfrm>
            <a:off x="0" y="977153"/>
            <a:ext cx="9144000" cy="1451679"/>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000" dirty="0"/>
              <a:t>The Defense Health Agency is leveraging its reorganization into Defense Health Networks to prioritize rotator/circuit rider opportunities to maximize available capacity across the military medical treatment facilities (MTFs).</a:t>
            </a:r>
          </a:p>
          <a:p>
            <a:pPr marL="285750" indent="-285750">
              <a:spcAft>
                <a:spcPts val="1000"/>
              </a:spcAft>
              <a:buFont typeface="Arial" panose="020B0604020202020204" pitchFamily="34" charset="0"/>
              <a:buChar char="•"/>
            </a:pPr>
            <a:r>
              <a:rPr lang="en-US" sz="2000" dirty="0"/>
              <a:t>Impending OSD-level policy will streamline rotator/circuit rider requests. </a:t>
            </a:r>
          </a:p>
        </p:txBody>
      </p:sp>
      <p:sp>
        <p:nvSpPr>
          <p:cNvPr id="13" name="Rectangle 12">
            <a:extLst>
              <a:ext uri="{FF2B5EF4-FFF2-40B4-BE49-F238E27FC236}">
                <a16:creationId xmlns:a16="http://schemas.microsoft.com/office/drawing/2014/main" id="{396A9348-0C92-6AE5-A985-BF1817110447}"/>
              </a:ext>
            </a:extLst>
          </p:cNvPr>
          <p:cNvSpPr/>
          <p:nvPr/>
        </p:nvSpPr>
        <p:spPr>
          <a:xfrm>
            <a:off x="282617" y="3021106"/>
            <a:ext cx="2088776" cy="28062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t>Requests Assistance</a:t>
            </a:r>
          </a:p>
        </p:txBody>
      </p:sp>
      <p:sp>
        <p:nvSpPr>
          <p:cNvPr id="29" name="TextBox 28">
            <a:extLst>
              <a:ext uri="{FF2B5EF4-FFF2-40B4-BE49-F238E27FC236}">
                <a16:creationId xmlns:a16="http://schemas.microsoft.com/office/drawing/2014/main" id="{CB023366-5D96-50D8-32E0-764DF23C8215}"/>
              </a:ext>
            </a:extLst>
          </p:cNvPr>
          <p:cNvSpPr txBox="1"/>
          <p:nvPr/>
        </p:nvSpPr>
        <p:spPr>
          <a:xfrm>
            <a:off x="2330938" y="4202623"/>
            <a:ext cx="1237130" cy="400110"/>
          </a:xfrm>
          <a:prstGeom prst="rect">
            <a:avLst/>
          </a:prstGeom>
          <a:noFill/>
        </p:spPr>
        <p:txBody>
          <a:bodyPr wrap="square" rtlCol="0">
            <a:spAutoFit/>
          </a:bodyPr>
          <a:lstStyle/>
          <a:p>
            <a:pPr algn="ctr"/>
            <a:r>
              <a:rPr lang="en-US" sz="1000" dirty="0"/>
              <a:t>Directs resources within its network</a:t>
            </a:r>
          </a:p>
        </p:txBody>
      </p:sp>
      <p:sp>
        <p:nvSpPr>
          <p:cNvPr id="14" name="Rectangle 13">
            <a:extLst>
              <a:ext uri="{FF2B5EF4-FFF2-40B4-BE49-F238E27FC236}">
                <a16:creationId xmlns:a16="http://schemas.microsoft.com/office/drawing/2014/main" id="{61540CF6-8EFA-C97A-5C8A-7B273F6EB68F}"/>
              </a:ext>
            </a:extLst>
          </p:cNvPr>
          <p:cNvSpPr/>
          <p:nvPr/>
        </p:nvSpPr>
        <p:spPr>
          <a:xfrm>
            <a:off x="3527612" y="3021105"/>
            <a:ext cx="2088776" cy="28062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t>Manages Request</a:t>
            </a:r>
          </a:p>
        </p:txBody>
      </p:sp>
      <p:sp>
        <p:nvSpPr>
          <p:cNvPr id="16" name="Oval 15">
            <a:extLst>
              <a:ext uri="{FF2B5EF4-FFF2-40B4-BE49-F238E27FC236}">
                <a16:creationId xmlns:a16="http://schemas.microsoft.com/office/drawing/2014/main" id="{00448ADE-E7E5-6EA7-E168-6B03BE94D657}"/>
              </a:ext>
            </a:extLst>
          </p:cNvPr>
          <p:cNvSpPr/>
          <p:nvPr/>
        </p:nvSpPr>
        <p:spPr>
          <a:xfrm>
            <a:off x="3527612" y="3544383"/>
            <a:ext cx="2088776" cy="69924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Defense Health Network A</a:t>
            </a:r>
          </a:p>
        </p:txBody>
      </p:sp>
      <p:sp>
        <p:nvSpPr>
          <p:cNvPr id="17" name="Oval 16">
            <a:extLst>
              <a:ext uri="{FF2B5EF4-FFF2-40B4-BE49-F238E27FC236}">
                <a16:creationId xmlns:a16="http://schemas.microsoft.com/office/drawing/2014/main" id="{2088B438-BE58-3878-A5DD-D65A91F1DD23}"/>
              </a:ext>
            </a:extLst>
          </p:cNvPr>
          <p:cNvSpPr/>
          <p:nvPr/>
        </p:nvSpPr>
        <p:spPr>
          <a:xfrm>
            <a:off x="3527612" y="4578241"/>
            <a:ext cx="2088776" cy="69924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Defense Health Network B</a:t>
            </a:r>
          </a:p>
        </p:txBody>
      </p:sp>
      <p:sp>
        <p:nvSpPr>
          <p:cNvPr id="36" name="TextBox 35">
            <a:extLst>
              <a:ext uri="{FF2B5EF4-FFF2-40B4-BE49-F238E27FC236}">
                <a16:creationId xmlns:a16="http://schemas.microsoft.com/office/drawing/2014/main" id="{ACA0C6B1-AF36-49D1-3B0C-80E16CB032A6}"/>
              </a:ext>
            </a:extLst>
          </p:cNvPr>
          <p:cNvSpPr txBox="1"/>
          <p:nvPr/>
        </p:nvSpPr>
        <p:spPr>
          <a:xfrm>
            <a:off x="5963283" y="4343400"/>
            <a:ext cx="1237130" cy="400110"/>
          </a:xfrm>
          <a:prstGeom prst="rect">
            <a:avLst/>
          </a:prstGeom>
          <a:noFill/>
        </p:spPr>
        <p:txBody>
          <a:bodyPr wrap="square" rtlCol="0">
            <a:spAutoFit/>
          </a:bodyPr>
          <a:lstStyle/>
          <a:p>
            <a:pPr algn="ctr"/>
            <a:r>
              <a:rPr lang="en-US" sz="1000" dirty="0"/>
              <a:t>Coordinates across networks</a:t>
            </a:r>
          </a:p>
        </p:txBody>
      </p:sp>
      <p:sp>
        <p:nvSpPr>
          <p:cNvPr id="15" name="Rectangle 14">
            <a:extLst>
              <a:ext uri="{FF2B5EF4-FFF2-40B4-BE49-F238E27FC236}">
                <a16:creationId xmlns:a16="http://schemas.microsoft.com/office/drawing/2014/main" id="{B5F17EF8-058A-3084-BF3B-A19F6B759F3D}"/>
              </a:ext>
            </a:extLst>
          </p:cNvPr>
          <p:cNvSpPr/>
          <p:nvPr/>
        </p:nvSpPr>
        <p:spPr>
          <a:xfrm>
            <a:off x="6825983" y="3021104"/>
            <a:ext cx="2088776" cy="28062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t>Backstops Request</a:t>
            </a:r>
          </a:p>
        </p:txBody>
      </p:sp>
      <p:grpSp>
        <p:nvGrpSpPr>
          <p:cNvPr id="22" name="Group 21" descr="Building Icons as part of a diagram">
            <a:extLst>
              <a:ext uri="{FF2B5EF4-FFF2-40B4-BE49-F238E27FC236}">
                <a16:creationId xmlns:a16="http://schemas.microsoft.com/office/drawing/2014/main" id="{64DB8A0C-B78F-8A34-D8EB-7F38B329D171}"/>
              </a:ext>
            </a:extLst>
          </p:cNvPr>
          <p:cNvGrpSpPr/>
          <p:nvPr/>
        </p:nvGrpSpPr>
        <p:grpSpPr>
          <a:xfrm>
            <a:off x="282617" y="3429000"/>
            <a:ext cx="2088776" cy="1956065"/>
            <a:chOff x="282617" y="3429000"/>
            <a:chExt cx="2088776" cy="1956065"/>
          </a:xfrm>
        </p:grpSpPr>
        <p:pic>
          <p:nvPicPr>
            <p:cNvPr id="11" name="Graphic 10" descr="Hospital outline">
              <a:extLst>
                <a:ext uri="{FF2B5EF4-FFF2-40B4-BE49-F238E27FC236}">
                  <a16:creationId xmlns:a16="http://schemas.microsoft.com/office/drawing/2014/main" id="{71319A98-B66E-26E3-2B45-60071B2D92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617" y="4470665"/>
              <a:ext cx="914400" cy="914400"/>
            </a:xfrm>
            <a:prstGeom prst="rect">
              <a:avLst/>
            </a:prstGeom>
          </p:spPr>
        </p:pic>
        <p:pic>
          <p:nvPicPr>
            <p:cNvPr id="12" name="Graphic 11" descr="Hospital outline">
              <a:extLst>
                <a:ext uri="{FF2B5EF4-FFF2-40B4-BE49-F238E27FC236}">
                  <a16:creationId xmlns:a16="http://schemas.microsoft.com/office/drawing/2014/main" id="{22168DC4-B0F5-A95D-4784-4CCC726CD9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6993" y="4470665"/>
              <a:ext cx="914400" cy="914400"/>
            </a:xfrm>
            <a:prstGeom prst="rect">
              <a:avLst/>
            </a:prstGeom>
          </p:spPr>
        </p:pic>
        <p:pic>
          <p:nvPicPr>
            <p:cNvPr id="10" name="Graphic 9" descr="Hospital outline">
              <a:extLst>
                <a:ext uri="{FF2B5EF4-FFF2-40B4-BE49-F238E27FC236}">
                  <a16:creationId xmlns:a16="http://schemas.microsoft.com/office/drawing/2014/main" id="{DE815907-079A-B747-E9EB-5C0F76CB28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6993" y="3429000"/>
              <a:ext cx="914400" cy="914400"/>
            </a:xfrm>
            <a:prstGeom prst="rect">
              <a:avLst/>
            </a:prstGeom>
          </p:spPr>
        </p:pic>
        <p:pic>
          <p:nvPicPr>
            <p:cNvPr id="9" name="Graphic 8" descr="Hospital outline">
              <a:extLst>
                <a:ext uri="{FF2B5EF4-FFF2-40B4-BE49-F238E27FC236}">
                  <a16:creationId xmlns:a16="http://schemas.microsoft.com/office/drawing/2014/main" id="{4F3F55D9-735F-ED7C-64C7-F6D6CE0B13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617" y="3429000"/>
              <a:ext cx="914400" cy="914400"/>
            </a:xfrm>
            <a:prstGeom prst="rect">
              <a:avLst/>
            </a:prstGeom>
          </p:spPr>
        </p:pic>
      </p:grpSp>
      <p:grpSp>
        <p:nvGrpSpPr>
          <p:cNvPr id="23" name="Group 22" descr="Arrow connectors to show flow of diagram">
            <a:extLst>
              <a:ext uri="{FF2B5EF4-FFF2-40B4-BE49-F238E27FC236}">
                <a16:creationId xmlns:a16="http://schemas.microsoft.com/office/drawing/2014/main" id="{9C15F295-B426-A366-7502-ADE7EA1F560F}"/>
              </a:ext>
            </a:extLst>
          </p:cNvPr>
          <p:cNvGrpSpPr/>
          <p:nvPr/>
        </p:nvGrpSpPr>
        <p:grpSpPr>
          <a:xfrm>
            <a:off x="1197017" y="3886200"/>
            <a:ext cx="6003396" cy="1241612"/>
            <a:chOff x="1197017" y="3886200"/>
            <a:chExt cx="6003396" cy="1241612"/>
          </a:xfrm>
        </p:grpSpPr>
        <p:cxnSp>
          <p:nvCxnSpPr>
            <p:cNvPr id="28" name="Straight Arrow Connector 27" descr="Arrow pointing from left to right">
              <a:extLst>
                <a:ext uri="{FF2B5EF4-FFF2-40B4-BE49-F238E27FC236}">
                  <a16:creationId xmlns:a16="http://schemas.microsoft.com/office/drawing/2014/main" id="{824C547B-5EAD-050C-FF6A-E9EF9B10264F}"/>
                </a:ext>
              </a:extLst>
            </p:cNvPr>
            <p:cNvCxnSpPr>
              <a:stCxn id="11" idx="3"/>
              <a:endCxn id="12" idx="1"/>
            </p:cNvCxnSpPr>
            <p:nvPr/>
          </p:nvCxnSpPr>
          <p:spPr>
            <a:xfrm>
              <a:off x="1197017" y="4927865"/>
              <a:ext cx="2599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descr="Arrow pointing from right to left">
              <a:extLst>
                <a:ext uri="{FF2B5EF4-FFF2-40B4-BE49-F238E27FC236}">
                  <a16:creationId xmlns:a16="http://schemas.microsoft.com/office/drawing/2014/main" id="{4BCCEBB6-66F8-AD04-C5C8-7C5D6E45E515}"/>
                </a:ext>
              </a:extLst>
            </p:cNvPr>
            <p:cNvCxnSpPr/>
            <p:nvPr/>
          </p:nvCxnSpPr>
          <p:spPr>
            <a:xfrm flipH="1">
              <a:off x="1197017" y="5127812"/>
              <a:ext cx="2599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descr="Arrow pointing from left to right">
              <a:extLst>
                <a:ext uri="{FF2B5EF4-FFF2-40B4-BE49-F238E27FC236}">
                  <a16:creationId xmlns:a16="http://schemas.microsoft.com/office/drawing/2014/main" id="{2D68F567-AC8F-E03F-3CFA-DD1AEEB818A8}"/>
                </a:ext>
              </a:extLst>
            </p:cNvPr>
            <p:cNvCxnSpPr>
              <a:stCxn id="12" idx="3"/>
              <a:endCxn id="17" idx="2"/>
            </p:cNvCxnSpPr>
            <p:nvPr/>
          </p:nvCxnSpPr>
          <p:spPr>
            <a:xfrm>
              <a:off x="2371393" y="4927865"/>
              <a:ext cx="11562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or: Elbow 32" descr="Elbow arrow pointing from bottom to top, right to left. Defense Health Network B circles back to Defense Health Network A.">
              <a:extLst>
                <a:ext uri="{FF2B5EF4-FFF2-40B4-BE49-F238E27FC236}">
                  <a16:creationId xmlns:a16="http://schemas.microsoft.com/office/drawing/2014/main" id="{027DF91F-74BD-64E6-8D86-4021FDC5CB96}"/>
                </a:ext>
              </a:extLst>
            </p:cNvPr>
            <p:cNvCxnSpPr>
              <a:stCxn id="17" idx="6"/>
              <a:endCxn id="16" idx="6"/>
            </p:cNvCxnSpPr>
            <p:nvPr/>
          </p:nvCxnSpPr>
          <p:spPr>
            <a:xfrm flipV="1">
              <a:off x="5616388" y="3894007"/>
              <a:ext cx="12700" cy="1033858"/>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descr="Arrow pointing from right to left">
              <a:extLst>
                <a:ext uri="{FF2B5EF4-FFF2-40B4-BE49-F238E27FC236}">
                  <a16:creationId xmlns:a16="http://schemas.microsoft.com/office/drawing/2014/main" id="{79B8A992-C84C-B01B-3009-98183F3EC0E9}"/>
                </a:ext>
              </a:extLst>
            </p:cNvPr>
            <p:cNvCxnSpPr>
              <a:stCxn id="16" idx="2"/>
              <a:endCxn id="10" idx="3"/>
            </p:cNvCxnSpPr>
            <p:nvPr/>
          </p:nvCxnSpPr>
          <p:spPr>
            <a:xfrm flipH="1" flipV="1">
              <a:off x="2371393" y="3886200"/>
              <a:ext cx="1156219" cy="78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descr="Arrow pointing from right to left">
              <a:extLst>
                <a:ext uri="{FF2B5EF4-FFF2-40B4-BE49-F238E27FC236}">
                  <a16:creationId xmlns:a16="http://schemas.microsoft.com/office/drawing/2014/main" id="{A313D0E6-8452-81CB-B6A9-5CA3E6CC3F15}"/>
                </a:ext>
              </a:extLst>
            </p:cNvPr>
            <p:cNvCxnSpPr>
              <a:stCxn id="10" idx="1"/>
              <a:endCxn id="9" idx="3"/>
            </p:cNvCxnSpPr>
            <p:nvPr/>
          </p:nvCxnSpPr>
          <p:spPr>
            <a:xfrm flipH="1">
              <a:off x="1197017" y="3886200"/>
              <a:ext cx="2599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descr="Arrow pointing from right to left">
              <a:extLst>
                <a:ext uri="{FF2B5EF4-FFF2-40B4-BE49-F238E27FC236}">
                  <a16:creationId xmlns:a16="http://schemas.microsoft.com/office/drawing/2014/main" id="{5AE6E953-8F2A-6F59-0534-93CF170BF70B}"/>
                </a:ext>
              </a:extLst>
            </p:cNvPr>
            <p:cNvCxnSpPr>
              <a:cxnSpLocks/>
              <a:stCxn id="40" idx="1"/>
            </p:cNvCxnSpPr>
            <p:nvPr/>
          </p:nvCxnSpPr>
          <p:spPr>
            <a:xfrm flipH="1">
              <a:off x="5871882" y="4295108"/>
              <a:ext cx="13285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40" name="Graphic 39" descr="Logo - Defense Health Agency (DHA)">
            <a:extLst>
              <a:ext uri="{FF2B5EF4-FFF2-40B4-BE49-F238E27FC236}">
                <a16:creationId xmlns:a16="http://schemas.microsoft.com/office/drawing/2014/main" id="{20379F62-5CD9-4D93-3053-C978C195A0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00413" y="4004793"/>
            <a:ext cx="1339916" cy="580630"/>
          </a:xfrm>
          <a:prstGeom prst="rect">
            <a:avLst/>
          </a:prstGeom>
        </p:spPr>
      </p:pic>
      <p:sp>
        <p:nvSpPr>
          <p:cNvPr id="2" name="Slide Number Placeholder 1">
            <a:extLst>
              <a:ext uri="{FF2B5EF4-FFF2-40B4-BE49-F238E27FC236}">
                <a16:creationId xmlns:a16="http://schemas.microsoft.com/office/drawing/2014/main" id="{3AB12851-52C6-3B5F-DBB6-438FA00F2A64}"/>
              </a:ext>
            </a:extLst>
          </p:cNvPr>
          <p:cNvSpPr>
            <a:spLocks noGrp="1"/>
          </p:cNvSpPr>
          <p:nvPr>
            <p:ph type="sldNum" sz="quarter" idx="4"/>
          </p:nvPr>
        </p:nvSpPr>
        <p:spPr>
          <a:xfrm>
            <a:off x="7870371" y="6449744"/>
            <a:ext cx="1273629" cy="365125"/>
          </a:xfrm>
        </p:spPr>
        <p:txBody>
          <a:bodyPr/>
          <a:lstStyle/>
          <a:p>
            <a:fld id="{97B7737E-97AF-4E16-A8AF-4F0F3C9784BD}" type="slidenum">
              <a:rPr lang="en-US" smtClean="0"/>
              <a:pPr/>
              <a:t>15</a:t>
            </a:fld>
            <a:endParaRPr lang="en-US" dirty="0"/>
          </a:p>
        </p:txBody>
      </p:sp>
    </p:spTree>
    <p:extLst>
      <p:ext uri="{BB962C8B-B14F-4D97-AF65-F5344CB8AC3E}">
        <p14:creationId xmlns:p14="http://schemas.microsoft.com/office/powerpoint/2010/main" val="3753922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litary Health System badge, with tagline STRONG TO SAVE">
            <a:extLst>
              <a:ext uri="{FF2B5EF4-FFF2-40B4-BE49-F238E27FC236}">
                <a16:creationId xmlns:a16="http://schemas.microsoft.com/office/drawing/2014/main" id="{C57581A7-0B66-25D1-8BB0-AE520A2FB9F4}"/>
              </a:ext>
            </a:extLst>
          </p:cNvPr>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2034988" y="891988"/>
            <a:ext cx="5074024" cy="5074024"/>
          </a:xfrm>
          <a:prstGeom prst="rect">
            <a:avLst/>
          </a:prstGeom>
          <a:noFill/>
        </p:spPr>
      </p:pic>
      <p:sp>
        <p:nvSpPr>
          <p:cNvPr id="3" name="Content Placeholder 2">
            <a:extLst>
              <a:ext uri="{FF2B5EF4-FFF2-40B4-BE49-F238E27FC236}">
                <a16:creationId xmlns:a16="http://schemas.microsoft.com/office/drawing/2014/main" id="{E039F819-5902-7554-0B1F-61111691B3BD}"/>
              </a:ext>
            </a:extLst>
          </p:cNvPr>
          <p:cNvSpPr>
            <a:spLocks noGrp="1"/>
          </p:cNvSpPr>
          <p:nvPr>
            <p:ph type="title" idx="4294967295"/>
          </p:nvPr>
        </p:nvSpPr>
        <p:spPr>
          <a:xfrm>
            <a:off x="234043" y="3089356"/>
            <a:ext cx="8675914" cy="679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Discussion</a:t>
            </a:r>
          </a:p>
        </p:txBody>
      </p:sp>
      <p:sp>
        <p:nvSpPr>
          <p:cNvPr id="2" name="Slide Number Placeholder 1">
            <a:extLst>
              <a:ext uri="{FF2B5EF4-FFF2-40B4-BE49-F238E27FC236}">
                <a16:creationId xmlns:a16="http://schemas.microsoft.com/office/drawing/2014/main" id="{86CF40B8-0E52-5109-3F50-BDD7E64E56FB}"/>
              </a:ext>
            </a:extLst>
          </p:cNvPr>
          <p:cNvSpPr>
            <a:spLocks noGrp="1"/>
          </p:cNvSpPr>
          <p:nvPr>
            <p:ph type="sldNum" sz="quarter" idx="4"/>
          </p:nvPr>
        </p:nvSpPr>
        <p:spPr/>
        <p:txBody>
          <a:bodyPr/>
          <a:lstStyle/>
          <a:p>
            <a:fld id="{97B7737E-97AF-4E16-A8AF-4F0F3C9784BD}" type="slidenum">
              <a:rPr lang="en-US" smtClean="0"/>
              <a:pPr/>
              <a:t>16</a:t>
            </a:fld>
            <a:endParaRPr lang="en-US" dirty="0"/>
          </a:p>
        </p:txBody>
      </p:sp>
    </p:spTree>
    <p:extLst>
      <p:ext uri="{BB962C8B-B14F-4D97-AF65-F5344CB8AC3E}">
        <p14:creationId xmlns:p14="http://schemas.microsoft.com/office/powerpoint/2010/main" val="2252407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a:extLst>
              <a:ext uri="{FF2B5EF4-FFF2-40B4-BE49-F238E27FC236}">
                <a16:creationId xmlns:a16="http://schemas.microsoft.com/office/drawing/2014/main" id="{A2BFDF3B-2079-497E-8688-DB8C8B15A97F}"/>
              </a:ext>
            </a:extLst>
          </p:cNvPr>
          <p:cNvSpPr txBox="1">
            <a:spLocks noGrp="1"/>
          </p:cNvSpPr>
          <p:nvPr>
            <p:ph type="title" idx="4294967295"/>
          </p:nvPr>
        </p:nvSpPr>
        <p:spPr>
          <a:xfrm>
            <a:off x="228599" y="131649"/>
            <a:ext cx="7886700" cy="6303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Discussion</a:t>
            </a:r>
            <a:r>
              <a:rPr lang="en-US" sz="3600" dirty="0">
                <a:solidFill>
                  <a:schemeClr val="bg1"/>
                </a:solidFill>
              </a:rPr>
              <a:t> Items</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Content Placeholder 2">
            <a:extLst>
              <a:ext uri="{FF2B5EF4-FFF2-40B4-BE49-F238E27FC236}">
                <a16:creationId xmlns:a16="http://schemas.microsoft.com/office/drawing/2014/main" id="{A94BE73A-2F92-8682-EDE3-CE5633C18C8B}"/>
              </a:ext>
            </a:extLst>
          </p:cNvPr>
          <p:cNvSpPr>
            <a:spLocks noGrp="1"/>
          </p:cNvSpPr>
          <p:nvPr>
            <p:ph sz="half" idx="1"/>
          </p:nvPr>
        </p:nvSpPr>
        <p:spPr/>
        <p:txBody>
          <a:bodyPr/>
          <a:lstStyle/>
          <a:p>
            <a:pPr marL="0" indent="0">
              <a:spcBef>
                <a:spcPts val="1800"/>
              </a:spcBef>
              <a:buNone/>
            </a:pPr>
            <a:r>
              <a:rPr lang="en-US" sz="2000" u="sng" dirty="0"/>
              <a:t>Discussants</a:t>
            </a:r>
          </a:p>
          <a:p>
            <a:pPr>
              <a:spcBef>
                <a:spcPts val="1200"/>
              </a:spcBef>
            </a:pPr>
            <a:r>
              <a:rPr lang="en-US" sz="2000" dirty="0"/>
              <a:t>Principal Deputy Assistant Secretary of Defense for Health Affairs</a:t>
            </a:r>
          </a:p>
          <a:p>
            <a:pPr>
              <a:spcBef>
                <a:spcPts val="1200"/>
              </a:spcBef>
            </a:pPr>
            <a:r>
              <a:rPr lang="en-US" sz="2000" dirty="0"/>
              <a:t>Chief of Staff, Office of the Assistant Secretary of Defense for Health Affairs</a:t>
            </a:r>
          </a:p>
          <a:p>
            <a:pPr marL="0" indent="0">
              <a:spcBef>
                <a:spcPts val="1800"/>
              </a:spcBef>
              <a:buNone/>
            </a:pPr>
            <a:r>
              <a:rPr lang="en-US" sz="2000" u="sng" dirty="0"/>
              <a:t>Topics for Consideration</a:t>
            </a:r>
          </a:p>
          <a:p>
            <a:pPr>
              <a:spcBef>
                <a:spcPts val="1200"/>
              </a:spcBef>
            </a:pPr>
            <a:r>
              <a:rPr lang="en-US" sz="2000" dirty="0"/>
              <a:t>Relationship between military family readiness and routine health service delivery</a:t>
            </a:r>
          </a:p>
          <a:p>
            <a:pPr>
              <a:spcBef>
                <a:spcPts val="1200"/>
              </a:spcBef>
            </a:pPr>
            <a:r>
              <a:rPr lang="en-US" sz="2000" dirty="0"/>
              <a:t>Tradeoff and integration between operational medical readiness and health service delivery</a:t>
            </a:r>
          </a:p>
          <a:p>
            <a:pPr>
              <a:spcBef>
                <a:spcPts val="1200"/>
              </a:spcBef>
            </a:pPr>
            <a:r>
              <a:rPr lang="en-US" sz="2000" dirty="0"/>
              <a:t>Impact of national health care personnel shortages on military family readiness</a:t>
            </a:r>
          </a:p>
        </p:txBody>
      </p:sp>
      <p:sp>
        <p:nvSpPr>
          <p:cNvPr id="2" name="Slide Number Placeholder 1">
            <a:extLst>
              <a:ext uri="{FF2B5EF4-FFF2-40B4-BE49-F238E27FC236}">
                <a16:creationId xmlns:a16="http://schemas.microsoft.com/office/drawing/2014/main" id="{1EE5B8A1-3E81-916B-68F4-4824F08CD852}"/>
              </a:ext>
            </a:extLst>
          </p:cNvPr>
          <p:cNvSpPr>
            <a:spLocks noGrp="1"/>
          </p:cNvSpPr>
          <p:nvPr>
            <p:ph type="sldNum" sz="quarter" idx="4"/>
          </p:nvPr>
        </p:nvSpPr>
        <p:spPr/>
        <p:txBody>
          <a:bodyPr/>
          <a:lstStyle/>
          <a:p>
            <a:fld id="{97B7737E-97AF-4E16-A8AF-4F0F3C9784BD}" type="slidenum">
              <a:rPr lang="en-US" smtClean="0"/>
              <a:pPr/>
              <a:t>17</a:t>
            </a:fld>
            <a:endParaRPr lang="en-US" dirty="0"/>
          </a:p>
        </p:txBody>
      </p:sp>
    </p:spTree>
    <p:extLst>
      <p:ext uri="{BB962C8B-B14F-4D97-AF65-F5344CB8AC3E}">
        <p14:creationId xmlns:p14="http://schemas.microsoft.com/office/powerpoint/2010/main" val="1405969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1A26AC-D686-D0E9-CF3E-E7DFA180A537}"/>
              </a:ext>
            </a:extLst>
          </p:cNvPr>
          <p:cNvSpPr txBox="1">
            <a:spLocks noGrp="1"/>
          </p:cNvSpPr>
          <p:nvPr>
            <p:ph type="title" idx="4294967295"/>
          </p:nvPr>
        </p:nvSpPr>
        <p:spPr>
          <a:xfrm>
            <a:off x="1258810" y="1331717"/>
            <a:ext cx="6626381"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Agenda</a:t>
            </a:r>
            <a:endPar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3" name="object 4" descr="Design element/Icon - people huddled around a table; one person with a raised hand.">
            <a:extLst>
              <a:ext uri="{FF2B5EF4-FFF2-40B4-BE49-F238E27FC236}">
                <a16:creationId xmlns:a16="http://schemas.microsoft.com/office/drawing/2014/main" id="{48C951CE-90A6-7B60-98C5-57D7A55404B0}"/>
              </a:ext>
            </a:extLst>
          </p:cNvPr>
          <p:cNvPicPr/>
          <p:nvPr/>
        </p:nvPicPr>
        <p:blipFill>
          <a:blip r:embed="rId3" cstate="print"/>
          <a:stretch>
            <a:fillRect/>
          </a:stretch>
        </p:blipFill>
        <p:spPr>
          <a:xfrm>
            <a:off x="4091995" y="45949"/>
            <a:ext cx="960010" cy="587113"/>
          </a:xfrm>
          <a:prstGeom prst="rect">
            <a:avLst/>
          </a:prstGeom>
        </p:spPr>
      </p:pic>
      <p:sp>
        <p:nvSpPr>
          <p:cNvPr id="7" name="TextBox 6">
            <a:extLst>
              <a:ext uri="{FF2B5EF4-FFF2-40B4-BE49-F238E27FC236}">
                <a16:creationId xmlns:a16="http://schemas.microsoft.com/office/drawing/2014/main" id="{ABBC5829-E6A1-D696-1D75-AEC8CB61A106}"/>
              </a:ext>
            </a:extLst>
          </p:cNvPr>
          <p:cNvSpPr txBox="1"/>
          <p:nvPr/>
        </p:nvSpPr>
        <p:spPr>
          <a:xfrm>
            <a:off x="2240981" y="583764"/>
            <a:ext cx="4662039" cy="802740"/>
          </a:xfrm>
          <a:prstGeom prst="rect">
            <a:avLst/>
          </a:prstGeom>
          <a:noFill/>
        </p:spPr>
        <p:txBody>
          <a:bodyPr wrap="square" rtlCol="0">
            <a:noAutofit/>
          </a:bodyPr>
          <a:lstStyle/>
          <a:p>
            <a:pPr algn="ctr"/>
            <a:r>
              <a:rPr lang="en-US" sz="1600" b="1" dirty="0">
                <a:solidFill>
                  <a:srgbClr val="394F95"/>
                </a:solidFill>
                <a:latin typeface="Times New Roman" panose="02020603050405020304" pitchFamily="18" charset="0"/>
                <a:cs typeface="Times New Roman" panose="02020603050405020304" pitchFamily="18" charset="0"/>
              </a:rPr>
              <a:t>Department of Defense (DoD)</a:t>
            </a:r>
          </a:p>
          <a:p>
            <a:pPr algn="ctr"/>
            <a:r>
              <a:rPr lang="en-US" sz="1600" b="1" dirty="0">
                <a:solidFill>
                  <a:srgbClr val="394F95"/>
                </a:solidFill>
                <a:latin typeface="Times New Roman" panose="02020603050405020304" pitchFamily="18" charset="0"/>
                <a:cs typeface="Times New Roman" panose="02020603050405020304" pitchFamily="18" charset="0"/>
              </a:rPr>
              <a:t>Military Family Readiness Council (MFRC)</a:t>
            </a:r>
          </a:p>
          <a:p>
            <a:pPr algn="ctr"/>
            <a:r>
              <a:rPr lang="en-US" sz="800" dirty="0">
                <a:latin typeface="Times New Roman" panose="02020603050405020304" pitchFamily="18" charset="0"/>
                <a:cs typeface="Times New Roman" panose="02020603050405020304" pitchFamily="18" charset="0"/>
              </a:rPr>
              <a:t>A Federal Advisory Council – Providing Independent Advice to </a:t>
            </a:r>
            <a:r>
              <a:rPr lang="en-US" sz="800" dirty="0" err="1">
                <a:latin typeface="Times New Roman" panose="02020603050405020304" pitchFamily="18" charset="0"/>
                <a:cs typeface="Times New Roman" panose="02020603050405020304" pitchFamily="18" charset="0"/>
              </a:rPr>
              <a:t>SecDef</a:t>
            </a:r>
            <a:r>
              <a:rPr lang="en-US" sz="800" dirty="0">
                <a:latin typeface="Times New Roman" panose="02020603050405020304" pitchFamily="18" charset="0"/>
                <a:cs typeface="Times New Roman" panose="02020603050405020304" pitchFamily="18" charset="0"/>
              </a:rPr>
              <a:t> </a:t>
            </a:r>
          </a:p>
          <a:p>
            <a:pPr algn="ctr"/>
            <a:r>
              <a:rPr lang="en-US" sz="800" dirty="0">
                <a:latin typeface="Times New Roman" panose="02020603050405020304" pitchFamily="18" charset="0"/>
                <a:cs typeface="Times New Roman" panose="02020603050405020304" pitchFamily="18" charset="0"/>
              </a:rPr>
              <a:t>Sponsored by USD(P&amp;R) and Supported by ASD(M&amp;RA)</a:t>
            </a:r>
          </a:p>
        </p:txBody>
      </p:sp>
      <p:sp>
        <p:nvSpPr>
          <p:cNvPr id="10" name="TextBox 9">
            <a:extLst>
              <a:ext uri="{FF2B5EF4-FFF2-40B4-BE49-F238E27FC236}">
                <a16:creationId xmlns:a16="http://schemas.microsoft.com/office/drawing/2014/main" id="{48CFCE00-EAA7-708B-6F50-9C9BBEA02685}"/>
              </a:ext>
            </a:extLst>
          </p:cNvPr>
          <p:cNvSpPr txBox="1"/>
          <p:nvPr/>
        </p:nvSpPr>
        <p:spPr>
          <a:xfrm>
            <a:off x="2240981" y="1806508"/>
            <a:ext cx="4662039" cy="802740"/>
          </a:xfrm>
          <a:prstGeom prst="rect">
            <a:avLst/>
          </a:prstGeom>
          <a:noFill/>
        </p:spPr>
        <p:txBody>
          <a:bodyPr wrap="square" rtlCol="0">
            <a:noAutofit/>
          </a:bodyPr>
          <a:lstStyle/>
          <a:p>
            <a:pPr algn="ctr"/>
            <a:r>
              <a:rPr lang="en-US" sz="1600" b="1" dirty="0">
                <a:solidFill>
                  <a:srgbClr val="394F95"/>
                </a:solidFill>
                <a:latin typeface="Times New Roman" panose="02020603050405020304" pitchFamily="18" charset="0"/>
                <a:cs typeface="Times New Roman" panose="02020603050405020304" pitchFamily="18" charset="0"/>
              </a:rPr>
              <a:t>Military Family Readiness Council Meeting</a:t>
            </a:r>
          </a:p>
          <a:p>
            <a:pPr algn="ctr"/>
            <a:r>
              <a:rPr lang="en-US" sz="1600" b="1" dirty="0">
                <a:solidFill>
                  <a:srgbClr val="394F95"/>
                </a:solidFill>
                <a:latin typeface="Times New Roman" panose="02020603050405020304" pitchFamily="18" charset="0"/>
                <a:cs typeface="Times New Roman" panose="02020603050405020304" pitchFamily="18" charset="0"/>
              </a:rPr>
              <a:t>June 17, 2024 (1300-1530 Eastern Time Zone)</a:t>
            </a:r>
          </a:p>
        </p:txBody>
      </p:sp>
      <p:graphicFrame>
        <p:nvGraphicFramePr>
          <p:cNvPr id="5" name="Table 7">
            <a:extLst>
              <a:ext uri="{FF2B5EF4-FFF2-40B4-BE49-F238E27FC236}">
                <a16:creationId xmlns:a16="http://schemas.microsoft.com/office/drawing/2014/main" id="{14E47C04-F18A-C1EC-9C9B-4318CC998702}"/>
              </a:ext>
            </a:extLst>
          </p:cNvPr>
          <p:cNvGraphicFramePr>
            <a:graphicFrameLocks noGrp="1"/>
          </p:cNvGraphicFramePr>
          <p:nvPr>
            <p:extLst>
              <p:ext uri="{D42A27DB-BD31-4B8C-83A1-F6EECF244321}">
                <p14:modId xmlns:p14="http://schemas.microsoft.com/office/powerpoint/2010/main" val="1942580507"/>
              </p:ext>
            </p:extLst>
          </p:nvPr>
        </p:nvGraphicFramePr>
        <p:xfrm>
          <a:off x="1" y="2395252"/>
          <a:ext cx="9143999" cy="3877494"/>
        </p:xfrm>
        <a:graphic>
          <a:graphicData uri="http://schemas.openxmlformats.org/drawingml/2006/table">
            <a:tbl>
              <a:tblPr firstRow="1" bandRow="1"/>
              <a:tblGrid>
                <a:gridCol w="1089933">
                  <a:extLst>
                    <a:ext uri="{9D8B030D-6E8A-4147-A177-3AD203B41FA5}">
                      <a16:colId xmlns:a16="http://schemas.microsoft.com/office/drawing/2014/main" val="2952268422"/>
                    </a:ext>
                  </a:extLst>
                </a:gridCol>
                <a:gridCol w="8054066">
                  <a:extLst>
                    <a:ext uri="{9D8B030D-6E8A-4147-A177-3AD203B41FA5}">
                      <a16:colId xmlns:a16="http://schemas.microsoft.com/office/drawing/2014/main" val="3850188788"/>
                    </a:ext>
                  </a:extLst>
                </a:gridCol>
              </a:tblGrid>
              <a:tr h="282440">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algn="ctr"/>
                      <a:r>
                        <a:rPr lang="en-US" sz="1600" b="1" dirty="0">
                          <a:latin typeface="Times New Roman" panose="02020603050405020304" pitchFamily="18" charset="0"/>
                          <a:cs typeface="Times New Roman" panose="02020603050405020304" pitchFamily="18" charset="0"/>
                        </a:rPr>
                        <a:t>1300</a:t>
                      </a:r>
                    </a:p>
                  </a:txBody>
                  <a:tcPr marL="68580" marR="68580" marT="25763" marB="25763">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Opening Remarks </a:t>
                      </a:r>
                    </a:p>
                  </a:txBody>
                  <a:tcPr marL="68580" marR="68580" marT="25763" marB="2576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241796796"/>
                  </a:ext>
                </a:extLst>
              </a:tr>
              <a:tr h="282440">
                <a:tc>
                  <a:txBody>
                    <a:bodyPr/>
                    <a:lstStyle/>
                    <a:p>
                      <a:pPr algn="ctr"/>
                      <a:endParaRPr lang="en-US" sz="1600" b="1" dirty="0">
                        <a:latin typeface="Times New Roman" panose="02020603050405020304" pitchFamily="18" charset="0"/>
                        <a:cs typeface="Times New Roman" panose="02020603050405020304" pitchFamily="18" charset="0"/>
                      </a:endParaRPr>
                    </a:p>
                  </a:txBody>
                  <a:tcPr marL="68580" marR="68580" marT="25763" marB="25763">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Times New Roman" panose="02020603050405020304" pitchFamily="18" charset="0"/>
                        <a:cs typeface="Times New Roman" panose="02020603050405020304" pitchFamily="18" charset="0"/>
                      </a:endParaRPr>
                    </a:p>
                  </a:txBody>
                  <a:tcPr marL="68580" marR="68580" marT="25763" marB="2576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34663624"/>
                  </a:ext>
                </a:extLst>
              </a:tr>
              <a:tr h="282440">
                <a:tc>
                  <a:txBody>
                    <a:bodyPr/>
                    <a:lstStyle/>
                    <a:p>
                      <a:pPr algn="ctr"/>
                      <a:r>
                        <a:rPr lang="en-US" sz="1600" b="1" dirty="0">
                          <a:latin typeface="Times New Roman" panose="02020603050405020304" pitchFamily="18" charset="0"/>
                          <a:cs typeface="Times New Roman" panose="02020603050405020304" pitchFamily="18" charset="0"/>
                        </a:rPr>
                        <a:t>1315</a:t>
                      </a:r>
                    </a:p>
                  </a:txBody>
                  <a:tcPr marL="68580" marR="68580" marT="25763" marB="25763">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The Military Health System</a:t>
                      </a:r>
                    </a:p>
                  </a:txBody>
                  <a:tcPr marL="68580" marR="68580" marT="25763" marB="2576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17623512"/>
                  </a:ext>
                </a:extLst>
              </a:tr>
              <a:tr h="1448284">
                <a:tc>
                  <a:txBody>
                    <a:bodyPr/>
                    <a:lstStyle/>
                    <a:p>
                      <a:pPr algn="ctr"/>
                      <a:endParaRPr lang="en-US" sz="1600" b="1" dirty="0">
                        <a:latin typeface="Times New Roman" panose="02020603050405020304" pitchFamily="18" charset="0"/>
                        <a:cs typeface="Times New Roman" panose="02020603050405020304" pitchFamily="18" charset="0"/>
                      </a:endParaRPr>
                    </a:p>
                  </a:txBody>
                  <a:tcPr marL="68580" marR="68580" marT="25763" marB="25763">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0" u="none" strike="noStrike" kern="1200" cap="none" baseline="0" dirty="0">
                          <a:solidFill>
                            <a:schemeClr val="tx1"/>
                          </a:solidFill>
                          <a:latin typeface="Times New Roman" panose="02020603050405020304" pitchFamily="18" charset="0"/>
                          <a:ea typeface="+mn-ea"/>
                          <a:cs typeface="Times New Roman" panose="02020603050405020304" pitchFamily="18" charset="0"/>
                          <a:sym typeface="Arial"/>
                        </a:rPr>
                        <a:t>Stabilizing and Improving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0" u="none" strike="noStrike" kern="1200" cap="none" baseline="0" dirty="0">
                          <a:solidFill>
                            <a:schemeClr val="tx1"/>
                          </a:solidFill>
                          <a:latin typeface="Times New Roman" panose="02020603050405020304" pitchFamily="18" charset="0"/>
                          <a:ea typeface="+mn-ea"/>
                          <a:cs typeface="Times New Roman" panose="02020603050405020304" pitchFamily="18" charset="0"/>
                          <a:sym typeface="Arial"/>
                        </a:rPr>
                        <a:t>Specific Mitigation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0" u="none" strike="noStrike" kern="1200" cap="none" baseline="0" dirty="0">
                          <a:solidFill>
                            <a:schemeClr val="tx1"/>
                          </a:solidFill>
                          <a:latin typeface="Times New Roman" panose="02020603050405020304" pitchFamily="18" charset="0"/>
                          <a:ea typeface="+mn-ea"/>
                          <a:cs typeface="Times New Roman" panose="02020603050405020304" pitchFamily="18" charset="0"/>
                          <a:sym typeface="Arial"/>
                        </a:rPr>
                        <a:t>Network Provider Shortages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0" u="none" strike="noStrike" kern="1200" cap="none" baseline="0" dirty="0">
                          <a:solidFill>
                            <a:schemeClr val="tx1"/>
                          </a:solidFill>
                          <a:latin typeface="Times New Roman" panose="02020603050405020304" pitchFamily="18" charset="0"/>
                          <a:ea typeface="+mn-ea"/>
                          <a:cs typeface="Times New Roman" panose="02020603050405020304" pitchFamily="18" charset="0"/>
                          <a:sym typeface="Arial"/>
                        </a:rPr>
                        <a:t>Increasing Reimbursement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0" u="none" strike="noStrike" kern="1200" cap="none" baseline="0" dirty="0">
                          <a:solidFill>
                            <a:schemeClr val="tx1"/>
                          </a:solidFill>
                          <a:latin typeface="Times New Roman" panose="02020603050405020304" pitchFamily="18" charset="0"/>
                          <a:ea typeface="+mn-ea"/>
                          <a:cs typeface="Times New Roman" panose="02020603050405020304" pitchFamily="18" charset="0"/>
                          <a:sym typeface="Arial"/>
                        </a:rPr>
                        <a:t>Rotator Model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0" u="none" strike="noStrike" kern="1200" cap="none" baseline="0" dirty="0">
                          <a:solidFill>
                            <a:schemeClr val="tx1"/>
                          </a:solidFill>
                          <a:latin typeface="Times New Roman" panose="02020603050405020304" pitchFamily="18" charset="0"/>
                          <a:ea typeface="+mn-ea"/>
                          <a:cs typeface="Times New Roman" panose="02020603050405020304" pitchFamily="18" charset="0"/>
                          <a:sym typeface="Arial"/>
                        </a:rPr>
                        <a:t>Discussion</a:t>
                      </a:r>
                    </a:p>
                  </a:txBody>
                  <a:tcPr marL="68580" marR="68580" marT="25763" marB="2576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57843704"/>
                  </a:ext>
                </a:extLst>
              </a:tr>
              <a:tr h="282440">
                <a:tc>
                  <a:txBody>
                    <a:bodyPr/>
                    <a:lstStyle/>
                    <a:p>
                      <a:pPr algn="ctr"/>
                      <a:r>
                        <a:rPr lang="en-US" sz="1600" b="1" dirty="0">
                          <a:latin typeface="Times New Roman" panose="02020603050405020304" pitchFamily="18" charset="0"/>
                          <a:cs typeface="Times New Roman" panose="02020603050405020304" pitchFamily="18" charset="0"/>
                        </a:rPr>
                        <a:t>1400</a:t>
                      </a:r>
                    </a:p>
                  </a:txBody>
                  <a:tcPr marL="68580" marR="68580" marT="25763" marB="25763">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Break</a:t>
                      </a:r>
                    </a:p>
                  </a:txBody>
                  <a:tcPr marL="68580" marR="68580" marT="25763" marB="2576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524383978"/>
                  </a:ext>
                </a:extLst>
              </a:tr>
              <a:tr h="282440">
                <a:tc>
                  <a:txBody>
                    <a:bodyPr/>
                    <a:lstStyle/>
                    <a:p>
                      <a:pPr algn="ctr"/>
                      <a:endParaRPr lang="en-US" sz="1600" b="1" dirty="0">
                        <a:latin typeface="Times New Roman" panose="02020603050405020304" pitchFamily="18" charset="0"/>
                        <a:cs typeface="Times New Roman" panose="02020603050405020304" pitchFamily="18" charset="0"/>
                      </a:endParaRPr>
                    </a:p>
                  </a:txBody>
                  <a:tcPr marL="68580" marR="68580" marT="25763" marB="25763">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rgbClr val="FF0000"/>
                        </a:solidFill>
                        <a:latin typeface="Times New Roman" panose="02020603050405020304" pitchFamily="18" charset="0"/>
                        <a:cs typeface="Times New Roman" panose="02020603050405020304" pitchFamily="18" charset="0"/>
                      </a:endParaRPr>
                    </a:p>
                  </a:txBody>
                  <a:tcPr marL="68580" marR="68580" marT="25763" marB="2576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81561538"/>
                  </a:ext>
                </a:extLst>
              </a:tr>
              <a:tr h="282440">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algn="ctr"/>
                      <a:r>
                        <a:rPr lang="en-US" sz="1600" b="1" dirty="0">
                          <a:latin typeface="Times New Roman" panose="02020603050405020304" pitchFamily="18" charset="0"/>
                          <a:cs typeface="Times New Roman" panose="02020603050405020304" pitchFamily="18" charset="0"/>
                        </a:rPr>
                        <a:t>1515</a:t>
                      </a:r>
                    </a:p>
                  </a:txBody>
                  <a:tcPr marL="68580" marR="68580" marT="25763" marB="25763">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Closing Remarks – Chair/DFO</a:t>
                      </a:r>
                      <a:endParaRPr lang="en-US" sz="1600" b="1" dirty="0">
                        <a:solidFill>
                          <a:srgbClr val="FF0000"/>
                        </a:solidFill>
                        <a:latin typeface="Times New Roman" panose="02020603050405020304" pitchFamily="18" charset="0"/>
                        <a:cs typeface="Times New Roman" panose="02020603050405020304" pitchFamily="18" charset="0"/>
                      </a:endParaRPr>
                    </a:p>
                  </a:txBody>
                  <a:tcPr marL="68580" marR="68580" marT="25763" marB="2576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665307948"/>
                  </a:ext>
                </a:extLst>
              </a:tr>
              <a:tr h="282440">
                <a:tc>
                  <a:txBody>
                    <a:bodyPr/>
                    <a:lstStyle/>
                    <a:p>
                      <a:pPr algn="ctr"/>
                      <a:endParaRPr lang="en-US" sz="1600" b="1" dirty="0">
                        <a:latin typeface="Times New Roman" panose="02020603050405020304" pitchFamily="18" charset="0"/>
                        <a:cs typeface="Times New Roman" panose="02020603050405020304" pitchFamily="18" charset="0"/>
                      </a:endParaRPr>
                    </a:p>
                  </a:txBody>
                  <a:tcPr marL="68580" marR="68580" marT="25763" marB="25763">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rgbClr val="FF0000"/>
                        </a:solidFill>
                        <a:latin typeface="Times New Roman" panose="02020603050405020304" pitchFamily="18" charset="0"/>
                        <a:cs typeface="Times New Roman" panose="02020603050405020304" pitchFamily="18" charset="0"/>
                      </a:endParaRPr>
                    </a:p>
                  </a:txBody>
                  <a:tcPr marL="68580" marR="68580" marT="25763" marB="2576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91424854"/>
                  </a:ext>
                </a:extLst>
              </a:tr>
              <a:tr h="282440">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algn="ctr"/>
                      <a:r>
                        <a:rPr lang="en-US" sz="1600" b="1" dirty="0">
                          <a:latin typeface="Times New Roman" panose="02020603050405020304" pitchFamily="18" charset="0"/>
                          <a:cs typeface="Times New Roman" panose="02020603050405020304" pitchFamily="18" charset="0"/>
                        </a:rPr>
                        <a:t>1530</a:t>
                      </a:r>
                    </a:p>
                  </a:txBody>
                  <a:tcPr marL="68580" marR="68580" marT="25763" marB="25763">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Times New Roman" panose="02020603050405020304" pitchFamily="18" charset="0"/>
                          <a:cs typeface="Times New Roman" panose="02020603050405020304" pitchFamily="18" charset="0"/>
                        </a:rPr>
                        <a:t>Public Meeting is Officially Closed</a:t>
                      </a:r>
                    </a:p>
                  </a:txBody>
                  <a:tcPr marL="68580" marR="68580" marT="25763" marB="2576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14192668"/>
                  </a:ext>
                </a:extLst>
              </a:tr>
            </a:tbl>
          </a:graphicData>
        </a:graphic>
      </p:graphicFrame>
      <p:sp>
        <p:nvSpPr>
          <p:cNvPr id="2" name="Date Placeholder 1">
            <a:extLst>
              <a:ext uri="{FF2B5EF4-FFF2-40B4-BE49-F238E27FC236}">
                <a16:creationId xmlns:a16="http://schemas.microsoft.com/office/drawing/2014/main" id="{C9E20A09-1AAB-E63E-B0F2-D3037769D2FB}"/>
              </a:ext>
            </a:extLst>
          </p:cNvPr>
          <p:cNvSpPr>
            <a:spLocks noGrp="1"/>
          </p:cNvSpPr>
          <p:nvPr>
            <p:ph type="dt" sz="half" idx="10"/>
          </p:nvPr>
        </p:nvSpPr>
        <p:spPr/>
        <p:txBody>
          <a:bodyPr/>
          <a:lstStyle/>
          <a:p>
            <a:fld id="{E109BF5B-E4FA-4AFB-B9AC-63CA93D7393C}" type="datetime1">
              <a:rPr lang="en-US" smtClean="0"/>
              <a:t>7/22/2024</a:t>
            </a:fld>
            <a:endParaRPr lang="en-US"/>
          </a:p>
        </p:txBody>
      </p:sp>
      <p:sp>
        <p:nvSpPr>
          <p:cNvPr id="6" name="Slide Number Placeholder 5">
            <a:extLst>
              <a:ext uri="{FF2B5EF4-FFF2-40B4-BE49-F238E27FC236}">
                <a16:creationId xmlns:a16="http://schemas.microsoft.com/office/drawing/2014/main" id="{6C56EF77-D2BF-994D-080C-920F00260099}"/>
              </a:ext>
            </a:extLst>
          </p:cNvPr>
          <p:cNvSpPr>
            <a:spLocks noGrp="1"/>
          </p:cNvSpPr>
          <p:nvPr>
            <p:ph type="sldNum" sz="quarter" idx="12"/>
          </p:nvPr>
        </p:nvSpPr>
        <p:spPr/>
        <p:txBody>
          <a:bodyPr/>
          <a:lstStyle/>
          <a:p>
            <a:fld id="{A85568FC-6781-43DA-A457-8F4B6E06217F}" type="slidenum">
              <a:rPr lang="en-US" smtClean="0"/>
              <a:t>2</a:t>
            </a:fld>
            <a:endParaRPr lang="en-US"/>
          </a:p>
        </p:txBody>
      </p:sp>
    </p:spTree>
    <p:extLst>
      <p:ext uri="{BB962C8B-B14F-4D97-AF65-F5344CB8AC3E}">
        <p14:creationId xmlns:p14="http://schemas.microsoft.com/office/powerpoint/2010/main" val="3102679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A365-F7F2-41CA-BC3A-96D767E3FADF}"/>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Military Family Readiness Council: Focus on Medical</a:t>
            </a:r>
          </a:p>
        </p:txBody>
      </p:sp>
      <p:sp>
        <p:nvSpPr>
          <p:cNvPr id="3" name="Subtitle 2">
            <a:extLst>
              <a:ext uri="{FF2B5EF4-FFF2-40B4-BE49-F238E27FC236}">
                <a16:creationId xmlns:a16="http://schemas.microsoft.com/office/drawing/2014/main" id="{E17268FC-3071-47E8-87B9-2FF4D5D02744}"/>
              </a:ext>
            </a:extLst>
          </p:cNvPr>
          <p:cNvSpPr>
            <a:spLocks noGrp="1"/>
          </p:cNvSpPr>
          <p:nvPr>
            <p:ph type="subTitle" idx="1"/>
          </p:nvPr>
        </p:nvSpPr>
        <p:spPr>
          <a:xfrm>
            <a:off x="3914454" y="3398236"/>
            <a:ext cx="5229546" cy="1379994"/>
          </a:xfrm>
        </p:spPr>
        <p:txBody>
          <a:bodyPr/>
          <a:lstStyle/>
          <a:p>
            <a:r>
              <a:rPr lang="en-US" sz="3200" dirty="0">
                <a:latin typeface="Arial" panose="020B0604020202020204" pitchFamily="34" charset="0"/>
                <a:cs typeface="Arial" panose="020B0604020202020204" pitchFamily="34" charset="0"/>
              </a:rPr>
              <a:t>Office of the Assistant Secretary of Defense for Health Affairs</a:t>
            </a:r>
          </a:p>
        </p:txBody>
      </p:sp>
    </p:spTree>
    <p:extLst>
      <p:ext uri="{BB962C8B-B14F-4D97-AF65-F5344CB8AC3E}">
        <p14:creationId xmlns:p14="http://schemas.microsoft.com/office/powerpoint/2010/main" val="515037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6A4495-F7EF-CDED-3020-42FAF1F83767}"/>
              </a:ext>
            </a:extLst>
          </p:cNvPr>
          <p:cNvSpPr>
            <a:spLocks noGrp="1"/>
          </p:cNvSpPr>
          <p:nvPr>
            <p:ph type="title" idx="4294967295"/>
          </p:nvPr>
        </p:nvSpPr>
        <p:spPr>
          <a:xfrm>
            <a:off x="228599" y="131649"/>
            <a:ext cx="7886700" cy="630352"/>
          </a:xfrm>
          <a:prstGeom prst="rect">
            <a:avLst/>
          </a:prstGeom>
        </p:spPr>
        <p:txBody>
          <a:bodyPr/>
          <a:lstStyle/>
          <a:p>
            <a:r>
              <a:rPr lang="en-US" sz="3600" dirty="0">
                <a:solidFill>
                  <a:schemeClr val="bg1"/>
                </a:solidFill>
              </a:rPr>
              <a:t>Framing Today’s Discussion</a:t>
            </a:r>
          </a:p>
        </p:txBody>
      </p:sp>
      <p:sp>
        <p:nvSpPr>
          <p:cNvPr id="3" name="Content Placeholder 2">
            <a:extLst>
              <a:ext uri="{FF2B5EF4-FFF2-40B4-BE49-F238E27FC236}">
                <a16:creationId xmlns:a16="http://schemas.microsoft.com/office/drawing/2014/main" id="{40526FFB-A0DC-56AA-2728-07B178E9B54A}"/>
              </a:ext>
            </a:extLst>
          </p:cNvPr>
          <p:cNvSpPr>
            <a:spLocks noGrp="1"/>
          </p:cNvSpPr>
          <p:nvPr>
            <p:ph sz="half" idx="1"/>
          </p:nvPr>
        </p:nvSpPr>
        <p:spPr/>
        <p:txBody>
          <a:bodyPr/>
          <a:lstStyle/>
          <a:p>
            <a:r>
              <a:rPr lang="en-US" dirty="0"/>
              <a:t>Review the organizational construct and key data points of the Military Health System</a:t>
            </a:r>
          </a:p>
          <a:p>
            <a:r>
              <a:rPr lang="en-US" dirty="0"/>
              <a:t>Summarize recent and on-going reforms to the Military Health System</a:t>
            </a:r>
          </a:p>
          <a:p>
            <a:r>
              <a:rPr lang="en-US" dirty="0"/>
              <a:t>Explain short term mitigation to constrained access to care for military families</a:t>
            </a:r>
          </a:p>
        </p:txBody>
      </p:sp>
      <p:sp>
        <p:nvSpPr>
          <p:cNvPr id="2" name="Slide Number Placeholder 1">
            <a:extLst>
              <a:ext uri="{FF2B5EF4-FFF2-40B4-BE49-F238E27FC236}">
                <a16:creationId xmlns:a16="http://schemas.microsoft.com/office/drawing/2014/main" id="{C6B8523E-2317-5E47-9364-87F0C380FDF4}"/>
              </a:ext>
            </a:extLst>
          </p:cNvPr>
          <p:cNvSpPr>
            <a:spLocks noGrp="1"/>
          </p:cNvSpPr>
          <p:nvPr>
            <p:ph type="sldNum" sz="quarter" idx="4"/>
          </p:nvPr>
        </p:nvSpPr>
        <p:spPr/>
        <p:txBody>
          <a:bodyPr/>
          <a:lstStyle/>
          <a:p>
            <a:fld id="{97B7737E-97AF-4E16-A8AF-4F0F3C9784BD}" type="slidenum">
              <a:rPr lang="en-US" smtClean="0"/>
              <a:pPr/>
              <a:t>4</a:t>
            </a:fld>
            <a:endParaRPr lang="en-US" dirty="0"/>
          </a:p>
        </p:txBody>
      </p:sp>
    </p:spTree>
    <p:extLst>
      <p:ext uri="{BB962C8B-B14F-4D97-AF65-F5344CB8AC3E}">
        <p14:creationId xmlns:p14="http://schemas.microsoft.com/office/powerpoint/2010/main" val="168236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litary Health System badge, with tagline STRONG TO SAVE">
            <a:extLst>
              <a:ext uri="{FF2B5EF4-FFF2-40B4-BE49-F238E27FC236}">
                <a16:creationId xmlns:a16="http://schemas.microsoft.com/office/drawing/2014/main" id="{C57581A7-0B66-25D1-8BB0-AE520A2FB9F4}"/>
              </a:ext>
            </a:extLst>
          </p:cNvPr>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2034988" y="891988"/>
            <a:ext cx="5074024" cy="5074024"/>
          </a:xfrm>
          <a:prstGeom prst="rect">
            <a:avLst/>
          </a:prstGeom>
          <a:noFill/>
        </p:spPr>
      </p:pic>
      <p:sp>
        <p:nvSpPr>
          <p:cNvPr id="3" name="Content Placeholder 2">
            <a:extLst>
              <a:ext uri="{FF2B5EF4-FFF2-40B4-BE49-F238E27FC236}">
                <a16:creationId xmlns:a16="http://schemas.microsoft.com/office/drawing/2014/main" id="{E039F819-5902-7554-0B1F-61111691B3BD}"/>
              </a:ext>
            </a:extLst>
          </p:cNvPr>
          <p:cNvSpPr>
            <a:spLocks noGrp="1"/>
          </p:cNvSpPr>
          <p:nvPr>
            <p:ph type="title" idx="4294967295"/>
          </p:nvPr>
        </p:nvSpPr>
        <p:spPr>
          <a:xfrm>
            <a:off x="228599" y="3104276"/>
            <a:ext cx="8675914" cy="6568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The Military Health System</a:t>
            </a:r>
          </a:p>
        </p:txBody>
      </p:sp>
      <p:sp>
        <p:nvSpPr>
          <p:cNvPr id="2" name="Slide Number Placeholder 1">
            <a:extLst>
              <a:ext uri="{FF2B5EF4-FFF2-40B4-BE49-F238E27FC236}">
                <a16:creationId xmlns:a16="http://schemas.microsoft.com/office/drawing/2014/main" id="{86CF40B8-0E52-5109-3F50-BDD7E64E56FB}"/>
              </a:ext>
            </a:extLst>
          </p:cNvPr>
          <p:cNvSpPr>
            <a:spLocks noGrp="1"/>
          </p:cNvSpPr>
          <p:nvPr>
            <p:ph type="sldNum" sz="quarter" idx="4"/>
          </p:nvPr>
        </p:nvSpPr>
        <p:spPr/>
        <p:txBody>
          <a:bodyPr/>
          <a:lstStyle/>
          <a:p>
            <a:fld id="{97B7737E-97AF-4E16-A8AF-4F0F3C9784BD}" type="slidenum">
              <a:rPr lang="en-US" smtClean="0"/>
              <a:pPr/>
              <a:t>5</a:t>
            </a:fld>
            <a:endParaRPr lang="en-US" dirty="0"/>
          </a:p>
        </p:txBody>
      </p:sp>
    </p:spTree>
    <p:extLst>
      <p:ext uri="{BB962C8B-B14F-4D97-AF65-F5344CB8AC3E}">
        <p14:creationId xmlns:p14="http://schemas.microsoft.com/office/powerpoint/2010/main" val="245165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6687E5-3A8A-CD09-DCA0-F4E09BF2E69A}"/>
              </a:ext>
            </a:extLst>
          </p:cNvPr>
          <p:cNvSpPr>
            <a:spLocks noGrp="1"/>
          </p:cNvSpPr>
          <p:nvPr>
            <p:ph type="title" idx="4294967295"/>
          </p:nvPr>
        </p:nvSpPr>
        <p:spPr>
          <a:xfrm>
            <a:off x="239258" y="66670"/>
            <a:ext cx="7631111" cy="594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j-lt"/>
                <a:ea typeface="+mn-ea"/>
                <a:cs typeface="+mn-cs"/>
              </a:rPr>
              <a:t>What is the Military Health System?</a:t>
            </a:r>
          </a:p>
        </p:txBody>
      </p:sp>
      <p:sp>
        <p:nvSpPr>
          <p:cNvPr id="5" name="Text Placeholder 4">
            <a:extLst>
              <a:ext uri="{FF2B5EF4-FFF2-40B4-BE49-F238E27FC236}">
                <a16:creationId xmlns:a16="http://schemas.microsoft.com/office/drawing/2014/main" id="{6AA02E7D-077F-CFA4-A22D-65C4466D6E06}"/>
              </a:ext>
            </a:extLst>
          </p:cNvPr>
          <p:cNvSpPr>
            <a:spLocks noGrp="1"/>
          </p:cNvSpPr>
          <p:nvPr>
            <p:ph type="body" sz="quarter" idx="4294967295"/>
          </p:nvPr>
        </p:nvSpPr>
        <p:spPr>
          <a:xfrm>
            <a:off x="239258" y="582613"/>
            <a:ext cx="7348992" cy="325437"/>
          </a:xfrm>
          <a:prstGeom prst="rect">
            <a:avLst/>
          </a:prstGeom>
        </p:spPr>
        <p:txBody>
          <a:bodyPr/>
          <a:lstStyle/>
          <a:p>
            <a:pPr marL="0" indent="0">
              <a:buNone/>
            </a:pPr>
            <a:r>
              <a:rPr lang="en-US" sz="1400" dirty="0">
                <a:solidFill>
                  <a:schemeClr val="bg1"/>
                </a:solidFill>
              </a:rPr>
              <a:t>As summarized by the Congressional Research Service</a:t>
            </a:r>
          </a:p>
        </p:txBody>
      </p:sp>
      <p:sp>
        <p:nvSpPr>
          <p:cNvPr id="3" name="Content Placeholder 2">
            <a:extLst>
              <a:ext uri="{FF2B5EF4-FFF2-40B4-BE49-F238E27FC236}">
                <a16:creationId xmlns:a16="http://schemas.microsoft.com/office/drawing/2014/main" id="{23F85E30-7A44-A5D5-C337-23B7C5B417F5}"/>
              </a:ext>
            </a:extLst>
          </p:cNvPr>
          <p:cNvSpPr>
            <a:spLocks noGrp="1"/>
          </p:cNvSpPr>
          <p:nvPr>
            <p:ph sz="half" idx="1"/>
          </p:nvPr>
        </p:nvSpPr>
        <p:spPr>
          <a:xfrm>
            <a:off x="239487" y="964339"/>
            <a:ext cx="8675914" cy="5384209"/>
          </a:xfrm>
        </p:spPr>
        <p:txBody>
          <a:bodyPr/>
          <a:lstStyle/>
          <a:p>
            <a:r>
              <a:rPr lang="en-US" sz="2800" dirty="0"/>
              <a:t>DOD administers a statutory health entitlement through the Military Health System (MHS).</a:t>
            </a:r>
          </a:p>
          <a:p>
            <a:r>
              <a:rPr lang="en-US" sz="2800" dirty="0"/>
              <a:t>The MHS offers health care benefits and services through its TRICARE program to approximately 9.5 million beneficiaries composed of servicemembers, military retirees, and family members.</a:t>
            </a:r>
          </a:p>
          <a:p>
            <a:r>
              <a:rPr lang="en-US" sz="2800" dirty="0"/>
              <a:t>Health care services are available through DOD-operated hospitals and clinics, referred to collectively as military medical treatment facilities (MTFs), or through civilian health care providers participating in the TRICARE program.</a:t>
            </a:r>
          </a:p>
        </p:txBody>
      </p:sp>
      <p:sp>
        <p:nvSpPr>
          <p:cNvPr id="2" name="Slide Number Placeholder 1">
            <a:extLst>
              <a:ext uri="{FF2B5EF4-FFF2-40B4-BE49-F238E27FC236}">
                <a16:creationId xmlns:a16="http://schemas.microsoft.com/office/drawing/2014/main" id="{FDACF6CB-5FCF-8100-B98C-45D0BC07C2A3}"/>
              </a:ext>
            </a:extLst>
          </p:cNvPr>
          <p:cNvSpPr>
            <a:spLocks noGrp="1"/>
          </p:cNvSpPr>
          <p:nvPr>
            <p:ph type="sldNum" sz="quarter" idx="4"/>
          </p:nvPr>
        </p:nvSpPr>
        <p:spPr>
          <a:xfrm>
            <a:off x="7870371" y="6449744"/>
            <a:ext cx="1273629" cy="365125"/>
          </a:xfrm>
        </p:spPr>
        <p:txBody>
          <a:bodyPr/>
          <a:lstStyle/>
          <a:p>
            <a:fld id="{97B7737E-97AF-4E16-A8AF-4F0F3C9784BD}" type="slidenum">
              <a:rPr lang="en-US" smtClean="0"/>
              <a:pPr/>
              <a:t>6</a:t>
            </a:fld>
            <a:endParaRPr lang="en-US" dirty="0"/>
          </a:p>
        </p:txBody>
      </p:sp>
    </p:spTree>
    <p:extLst>
      <p:ext uri="{BB962C8B-B14F-4D97-AF65-F5344CB8AC3E}">
        <p14:creationId xmlns:p14="http://schemas.microsoft.com/office/powerpoint/2010/main" val="663495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3">
            <a:extLst>
              <a:ext uri="{FF2B5EF4-FFF2-40B4-BE49-F238E27FC236}">
                <a16:creationId xmlns:a16="http://schemas.microsoft.com/office/drawing/2014/main" id="{FB26A4EF-9761-DA38-573F-66C77E8BCF25}"/>
              </a:ext>
            </a:extLst>
          </p:cNvPr>
          <p:cNvSpPr txBox="1">
            <a:spLocks noGrp="1"/>
          </p:cNvSpPr>
          <p:nvPr>
            <p:ph type="title" idx="4294967295"/>
          </p:nvPr>
        </p:nvSpPr>
        <p:spPr>
          <a:xfrm>
            <a:off x="239258" y="66670"/>
            <a:ext cx="7631111" cy="594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j-lt"/>
                <a:ea typeface="+mn-ea"/>
                <a:cs typeface="+mn-cs"/>
              </a:rPr>
              <a:t>Key Data Points</a:t>
            </a:r>
          </a:p>
        </p:txBody>
      </p:sp>
      <p:sp>
        <p:nvSpPr>
          <p:cNvPr id="25" name="Text Placeholder 4">
            <a:extLst>
              <a:ext uri="{FF2B5EF4-FFF2-40B4-BE49-F238E27FC236}">
                <a16:creationId xmlns:a16="http://schemas.microsoft.com/office/drawing/2014/main" id="{DEB80F95-5AF4-1048-ADEA-C392835CC6A8}"/>
              </a:ext>
            </a:extLst>
          </p:cNvPr>
          <p:cNvSpPr txBox="1">
            <a:spLocks/>
          </p:cNvSpPr>
          <p:nvPr/>
        </p:nvSpPr>
        <p:spPr>
          <a:xfrm>
            <a:off x="239258" y="582613"/>
            <a:ext cx="7348992" cy="325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bg1"/>
                </a:solidFill>
              </a:rPr>
              <a:t>Summarized from the Fiscal Year 2023 TRICARE Annual Evaluation</a:t>
            </a:r>
          </a:p>
        </p:txBody>
      </p:sp>
      <p:graphicFrame>
        <p:nvGraphicFramePr>
          <p:cNvPr id="12" name="Table 11">
            <a:extLst>
              <a:ext uri="{FF2B5EF4-FFF2-40B4-BE49-F238E27FC236}">
                <a16:creationId xmlns:a16="http://schemas.microsoft.com/office/drawing/2014/main" id="{331E3019-5A8A-BE73-B0B0-3C0070EC6F21}"/>
              </a:ext>
            </a:extLst>
          </p:cNvPr>
          <p:cNvGraphicFramePr>
            <a:graphicFrameLocks noGrp="1"/>
          </p:cNvGraphicFramePr>
          <p:nvPr/>
        </p:nvGraphicFramePr>
        <p:xfrm>
          <a:off x="301752" y="1020546"/>
          <a:ext cx="4002743" cy="5212080"/>
        </p:xfrm>
        <a:graphic>
          <a:graphicData uri="http://schemas.openxmlformats.org/drawingml/2006/table">
            <a:tbl>
              <a:tblPr firstRow="1" bandRow="1">
                <a:tableStyleId>{2D5ABB26-0587-4C30-8999-92F81FD0307C}</a:tableStyleId>
              </a:tblPr>
              <a:tblGrid>
                <a:gridCol w="2712540">
                  <a:extLst>
                    <a:ext uri="{9D8B030D-6E8A-4147-A177-3AD203B41FA5}">
                      <a16:colId xmlns:a16="http://schemas.microsoft.com/office/drawing/2014/main" val="1595294268"/>
                    </a:ext>
                  </a:extLst>
                </a:gridCol>
                <a:gridCol w="1290203">
                  <a:extLst>
                    <a:ext uri="{9D8B030D-6E8A-4147-A177-3AD203B41FA5}">
                      <a16:colId xmlns:a16="http://schemas.microsoft.com/office/drawing/2014/main" val="3699754482"/>
                    </a:ext>
                  </a:extLst>
                </a:gridCol>
              </a:tblGrid>
              <a:tr h="182880">
                <a:tc>
                  <a:txBody>
                    <a:bodyPr/>
                    <a:lstStyle/>
                    <a:p>
                      <a:r>
                        <a:rPr lang="en-US" sz="800" b="0" i="0" dirty="0">
                          <a:latin typeface="Arial Narrow" panose="020B0604020202020204" pitchFamily="34" charset="0"/>
                          <a:cs typeface="Arial Narrow" panose="020B0604020202020204" pitchFamily="34" charset="0"/>
                        </a:rPr>
                        <a:t>Total Beneficiaries</a:t>
                      </a:r>
                    </a:p>
                  </a:txBody>
                  <a:tcPr anchor="ctr">
                    <a:lnR w="6350" cap="flat" cmpd="sng" algn="ctr">
                      <a:solidFill>
                        <a:schemeClr val="bg1"/>
                      </a:solidFill>
                      <a:prstDash val="solid"/>
                      <a:round/>
                      <a:headEnd type="none" w="med" len="med"/>
                      <a:tailEnd type="none" w="med" len="med"/>
                    </a:lnR>
                  </a:tcPr>
                </a:tc>
                <a:tc>
                  <a:txBody>
                    <a:bodyPr/>
                    <a:lstStyle/>
                    <a:p>
                      <a:pPr algn="ctr"/>
                      <a:r>
                        <a:rPr lang="en-US" sz="1000" b="1" i="0" dirty="0">
                          <a:latin typeface="Arial Narrow" panose="020B0604020202020204" pitchFamily="34" charset="0"/>
                          <a:cs typeface="Arial Narrow" panose="020B0604020202020204" pitchFamily="34" charset="0"/>
                        </a:rPr>
                        <a:t>9.5 million </a:t>
                      </a:r>
                      <a:r>
                        <a:rPr lang="en-US" sz="1000" b="1" i="0" dirty="0" err="1">
                          <a:latin typeface="Arial Narrow" panose="020B0604020202020204" pitchFamily="34" charset="0"/>
                          <a:cs typeface="Arial Narrow" panose="020B0604020202020204" pitchFamily="34" charset="0"/>
                        </a:rPr>
                        <a:t>worldwide</a:t>
                      </a:r>
                      <a:r>
                        <a:rPr lang="en-US" sz="1000" b="1" i="0" baseline="30000" dirty="0" err="1">
                          <a:latin typeface="Arial Narrow" panose="020B0604020202020204" pitchFamily="34" charset="0"/>
                          <a:cs typeface="Arial Narrow" panose="020B0604020202020204" pitchFamily="34" charset="0"/>
                        </a:rPr>
                        <a:t>b</a:t>
                      </a:r>
                      <a:endParaRPr lang="en-US" sz="1000" b="1" i="0" baseline="30000" dirty="0">
                        <a:latin typeface="Arial Narrow" panose="020B0604020202020204" pitchFamily="34" charset="0"/>
                        <a:cs typeface="Arial Narrow" panose="020B0604020202020204" pitchFamily="34" charset="0"/>
                      </a:endParaRPr>
                    </a:p>
                  </a:txBody>
                  <a:tcPr anchor="ct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98295846"/>
                  </a:ext>
                </a:extLst>
              </a:tr>
              <a:tr h="182880">
                <a:tc>
                  <a:txBody>
                    <a:bodyPr/>
                    <a:lstStyle/>
                    <a:p>
                      <a:r>
                        <a:rPr lang="en-US" sz="800" b="1" i="0" dirty="0">
                          <a:latin typeface="Arial Narrow" panose="020B0604020202020204" pitchFamily="34" charset="0"/>
                          <a:cs typeface="Arial Narrow" panose="020B0604020202020204" pitchFamily="34" charset="0"/>
                        </a:rPr>
                        <a:t>MILITARY FACILITIES––DIRECT CARE </a:t>
                      </a:r>
                      <a:r>
                        <a:rPr lang="en-US" sz="800" b="1" i="0" dirty="0" err="1">
                          <a:latin typeface="Arial Narrow" panose="020B0604020202020204" pitchFamily="34" charset="0"/>
                          <a:cs typeface="Arial Narrow" panose="020B0604020202020204" pitchFamily="34" charset="0"/>
                        </a:rPr>
                        <a:t>SYSTEM</a:t>
                      </a:r>
                      <a:r>
                        <a:rPr lang="en-US" sz="800" b="1" i="0" baseline="30000" dirty="0" err="1">
                          <a:latin typeface="Arial Narrow" panose="020B0604020202020204" pitchFamily="34" charset="0"/>
                          <a:cs typeface="Arial Narrow" panose="020B0604020202020204" pitchFamily="34" charset="0"/>
                        </a:rPr>
                        <a:t>c</a:t>
                      </a:r>
                      <a:endParaRPr lang="en-US" sz="800" b="1" i="0" baseline="30000" dirty="0">
                        <a:latin typeface="Arial Narrow" panose="020B0604020202020204" pitchFamily="34" charset="0"/>
                        <a:cs typeface="Arial Narrow" panose="020B0604020202020204" pitchFamily="34" charset="0"/>
                      </a:endParaRPr>
                    </a:p>
                  </a:txBody>
                  <a:tcPr anchor="ctr">
                    <a:lnR w="6350" cap="flat" cmpd="sng" algn="ctr">
                      <a:solidFill>
                        <a:schemeClr val="accent6">
                          <a:lumMod val="20000"/>
                          <a:lumOff val="80000"/>
                        </a:schemeClr>
                      </a:solidFill>
                      <a:prstDash val="solid"/>
                      <a:round/>
                      <a:headEnd type="none" w="med" len="med"/>
                      <a:tailEnd type="none" w="med" len="med"/>
                    </a:lnR>
                    <a:solidFill>
                      <a:schemeClr val="accent6">
                        <a:lumMod val="20000"/>
                        <a:lumOff val="80000"/>
                      </a:schemeClr>
                    </a:solidFill>
                  </a:tcPr>
                </a:tc>
                <a:tc>
                  <a:txBody>
                    <a:bodyPr/>
                    <a:lstStyle/>
                    <a:p>
                      <a:pPr algn="ctr"/>
                      <a:endParaRPr lang="en-US" sz="800" b="1" i="0" dirty="0">
                        <a:latin typeface="Arial Narrow" panose="020B0604020202020204" pitchFamily="34" charset="0"/>
                        <a:cs typeface="Arial Narrow" panose="020B0604020202020204" pitchFamily="34" charset="0"/>
                      </a:endParaRPr>
                    </a:p>
                  </a:txBody>
                  <a:tcPr anchor="ctr">
                    <a:lnL w="6350" cap="flat" cmpd="sng" algn="ctr">
                      <a:solidFill>
                        <a:schemeClr val="accent6">
                          <a:lumMod val="20000"/>
                          <a:lumOff val="80000"/>
                        </a:schemeClr>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2414493596"/>
                  </a:ext>
                </a:extLst>
              </a:tr>
              <a:tr h="182880">
                <a:tc>
                  <a:txBody>
                    <a:bodyPr/>
                    <a:lstStyle/>
                    <a:p>
                      <a:r>
                        <a:rPr lang="en-US" sz="800" b="0" i="0" dirty="0">
                          <a:latin typeface="Arial Narrow" panose="020B0604020202020204" pitchFamily="34" charset="0"/>
                          <a:cs typeface="Arial Narrow" panose="020B0604020202020204" pitchFamily="34" charset="0"/>
                        </a:rPr>
                        <a:t>Inpatient Hospitals and Medical Centers</a:t>
                      </a:r>
                    </a:p>
                  </a:txBody>
                  <a:tcPr anchor="ctr">
                    <a:lnR w="6350" cap="flat" cmpd="sng" algn="ctr">
                      <a:solidFill>
                        <a:schemeClr val="bg1"/>
                      </a:solidFill>
                      <a:prstDash val="solid"/>
                      <a:round/>
                      <a:headEnd type="none" w="med" len="med"/>
                      <a:tailEnd type="none" w="med" len="med"/>
                    </a:lnR>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800" b="1" i="0" dirty="0">
                          <a:latin typeface="Arial Narrow" panose="020B0604020202020204" pitchFamily="34" charset="0"/>
                          <a:cs typeface="Arial Narrow" panose="020B0604020202020204" pitchFamily="34" charset="0"/>
                        </a:rPr>
                        <a:t>45 (31 in U.S.)</a:t>
                      </a:r>
                    </a:p>
                  </a:txBody>
                  <a:tcPr anchor="ctr">
                    <a:lnL w="6350" cap="flat" cmpd="sng" algn="ctr">
                      <a:solidFill>
                        <a:schemeClr val="bg1"/>
                      </a:solidFill>
                      <a:prstDash val="solid"/>
                      <a:round/>
                      <a:headEnd type="none" w="med" len="med"/>
                      <a:tailEnd type="none" w="med" len="med"/>
                    </a:lnL>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3213834939"/>
                  </a:ext>
                </a:extLst>
              </a:tr>
              <a:tr h="182880">
                <a:tc>
                  <a:txBody>
                    <a:bodyPr/>
                    <a:lstStyle/>
                    <a:p>
                      <a:r>
                        <a:rPr lang="en-US" sz="800" b="0" i="0" dirty="0">
                          <a:latin typeface="Arial Narrow" panose="020B0604020202020204" pitchFamily="34" charset="0"/>
                          <a:cs typeface="Arial Narrow" panose="020B0604020202020204" pitchFamily="34" charset="0"/>
                        </a:rPr>
                        <a:t>Ambulatory Care and Occupational Health </a:t>
                      </a:r>
                      <a:r>
                        <a:rPr lang="en-US" sz="800" b="0" i="0" dirty="0" err="1">
                          <a:latin typeface="Arial Narrow" panose="020B0604020202020204" pitchFamily="34" charset="0"/>
                          <a:cs typeface="Arial Narrow" panose="020B0604020202020204" pitchFamily="34" charset="0"/>
                        </a:rPr>
                        <a:t>Clinics</a:t>
                      </a:r>
                      <a:r>
                        <a:rPr lang="en-US" sz="800" b="0" i="0" baseline="30000" dirty="0" err="1">
                          <a:latin typeface="Arial Narrow" panose="020B0604020202020204" pitchFamily="34" charset="0"/>
                          <a:cs typeface="Arial Narrow" panose="020B0604020202020204" pitchFamily="34" charset="0"/>
                        </a:rPr>
                        <a:t>d</a:t>
                      </a:r>
                      <a:endParaRPr lang="en-US" sz="800" b="0" i="0" baseline="30000" dirty="0">
                        <a:latin typeface="Arial Narrow" panose="020B0604020202020204" pitchFamily="34" charset="0"/>
                        <a:cs typeface="Arial Narrow"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800" b="1" i="0" dirty="0">
                          <a:latin typeface="Arial Narrow" panose="020B0604020202020204" pitchFamily="34" charset="0"/>
                          <a:cs typeface="Arial Narrow" panose="020B0604020202020204" pitchFamily="34" charset="0"/>
                        </a:rPr>
                        <a:t>566 (466 in U.S.)</a:t>
                      </a:r>
                    </a:p>
                  </a:txBody>
                  <a:tcPr anchor="ctr">
                    <a:lnL w="6350" cap="flat" cmpd="sng" algn="ctr">
                      <a:solidFill>
                        <a:schemeClr val="bg1"/>
                      </a:solidFill>
                      <a:prstDash val="solid"/>
                      <a:round/>
                      <a:headEnd type="none" w="med" len="med"/>
                      <a:tailEnd type="none" w="med" len="med"/>
                    </a:lnL>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476724229"/>
                  </a:ext>
                </a:extLst>
              </a:tr>
              <a:tr h="182880">
                <a:tc>
                  <a:txBody>
                    <a:bodyPr/>
                    <a:lstStyle/>
                    <a:p>
                      <a:r>
                        <a:rPr lang="en-US" sz="800" b="0" i="0" dirty="0">
                          <a:latin typeface="Arial Narrow" panose="020B0604020202020204" pitchFamily="34" charset="0"/>
                          <a:cs typeface="Arial Narrow" panose="020B0604020202020204" pitchFamily="34" charset="0"/>
                        </a:rPr>
                        <a:t>Dental Clinics</a:t>
                      </a:r>
                    </a:p>
                  </a:txBody>
                  <a:tcPr anchor="ctr">
                    <a:lnR w="6350" cap="flat" cmpd="sng" algn="ctr">
                      <a:solidFill>
                        <a:schemeClr val="bg1"/>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800" b="1" i="0" dirty="0">
                          <a:latin typeface="Arial Narrow" panose="020B0604020202020204" pitchFamily="34" charset="0"/>
                          <a:cs typeface="Arial Narrow" panose="020B0604020202020204" pitchFamily="34" charset="0"/>
                        </a:rPr>
                        <a:t>117 (94 in U.S.)</a:t>
                      </a:r>
                    </a:p>
                  </a:txBody>
                  <a:tcPr anchor="ctr">
                    <a:lnL w="6350" cap="flat" cmpd="sng" algn="ctr">
                      <a:solidFill>
                        <a:schemeClr val="bg1"/>
                      </a:solidFill>
                      <a:prstDash val="solid"/>
                      <a:round/>
                      <a:headEnd type="none" w="med" len="med"/>
                      <a:tailEnd type="none" w="med" len="med"/>
                    </a:lnL>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437280274"/>
                  </a:ext>
                </a:extLst>
              </a:tr>
              <a:tr h="182880">
                <a:tc>
                  <a:txBody>
                    <a:bodyPr/>
                    <a:lstStyle/>
                    <a:p>
                      <a:r>
                        <a:rPr lang="en-US" sz="800" b="0" i="0" dirty="0">
                          <a:latin typeface="Arial Narrow" panose="020B0604020202020204" pitchFamily="34" charset="0"/>
                          <a:cs typeface="Arial Narrow" panose="020B0604020202020204" pitchFamily="34" charset="0"/>
                        </a:rPr>
                        <a:t>Military Health System (MHS) Defense Health Program Personnel</a:t>
                      </a:r>
                    </a:p>
                  </a:txBody>
                  <a:tcPr anchor="ctr">
                    <a:lnR w="6350" cap="flat" cmpd="sng" algn="ctr">
                      <a:solidFill>
                        <a:schemeClr val="bg1"/>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800" b="1" i="0" dirty="0">
                          <a:latin typeface="Arial Narrow" panose="020B0604020202020204" pitchFamily="34" charset="0"/>
                          <a:cs typeface="Arial Narrow" panose="020B0604020202020204" pitchFamily="34" charset="0"/>
                        </a:rPr>
                        <a:t>127,511</a:t>
                      </a:r>
                    </a:p>
                  </a:txBody>
                  <a:tcPr anchor="ctr">
                    <a:lnL w="6350" cap="flat" cmpd="sng" algn="ctr">
                      <a:solidFill>
                        <a:schemeClr val="bg1"/>
                      </a:solidFill>
                      <a:prstDash val="solid"/>
                      <a:round/>
                      <a:headEnd type="none" w="med" len="med"/>
                      <a:tailEnd type="none" w="med" len="med"/>
                    </a:lnL>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081289754"/>
                  </a:ext>
                </a:extLst>
              </a:tr>
              <a:tr h="182880">
                <a:tc>
                  <a:txBody>
                    <a:bodyPr/>
                    <a:lstStyle/>
                    <a:p>
                      <a:r>
                        <a:rPr lang="en-US" sz="800" b="0" i="0" dirty="0">
                          <a:latin typeface="Arial Narrow" panose="020B0604020202020204" pitchFamily="34" charset="0"/>
                          <a:cs typeface="Arial Narrow" panose="020B0604020202020204" pitchFamily="34" charset="0"/>
                        </a:rPr>
                        <a:t>   Military</a:t>
                      </a:r>
                    </a:p>
                    <a:p>
                      <a:endParaRPr lang="en-US" sz="800" b="0" i="0" dirty="0">
                        <a:latin typeface="Arial Narrow" panose="020B0604020202020204" pitchFamily="34" charset="0"/>
                        <a:cs typeface="Arial Narrow" panose="020B0604020202020204" pitchFamily="34" charset="0"/>
                      </a:endParaRPr>
                    </a:p>
                    <a:p>
                      <a:endParaRPr lang="en-US" sz="800" b="0" i="0" dirty="0">
                        <a:latin typeface="Arial Narrow" panose="020B0604020202020204" pitchFamily="34" charset="0"/>
                        <a:cs typeface="Arial Narrow" panose="020B0604020202020204" pitchFamily="34" charset="0"/>
                      </a:endParaRPr>
                    </a:p>
                    <a:p>
                      <a:r>
                        <a:rPr lang="en-US" sz="800" b="0" i="0" dirty="0">
                          <a:latin typeface="Arial Narrow" panose="020B0604020202020204" pitchFamily="34" charset="0"/>
                          <a:cs typeface="Arial Narrow" panose="020B0604020202020204" pitchFamily="34" charset="0"/>
                        </a:rPr>
                        <a:t>   Civilian (including Foreign National)</a:t>
                      </a:r>
                    </a:p>
                  </a:txBody>
                  <a:tcPr anchor="ctr">
                    <a:lnR w="6350" cap="flat" cmpd="sng" algn="ctr">
                      <a:solidFill>
                        <a:schemeClr val="bg1"/>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tcPr>
                </a:tc>
                <a:tc>
                  <a:txBody>
                    <a:bodyPr/>
                    <a:lstStyle/>
                    <a:p>
                      <a:pPr algn="ctr"/>
                      <a:r>
                        <a:rPr lang="en-US" sz="800" b="1" i="0" dirty="0">
                          <a:latin typeface="Arial Narrow" panose="020B0604020202020204" pitchFamily="34" charset="0"/>
                          <a:cs typeface="Arial Narrow" panose="020B0604020202020204" pitchFamily="34" charset="0"/>
                        </a:rPr>
                        <a:t>70,116</a:t>
                      </a:r>
                    </a:p>
                    <a:p>
                      <a:pPr algn="ctr"/>
                      <a:r>
                        <a:rPr lang="en-US" sz="800" b="1" i="0" dirty="0">
                          <a:latin typeface="Arial Narrow" panose="020B0604020202020204" pitchFamily="34" charset="0"/>
                          <a:cs typeface="Arial Narrow" panose="020B0604020202020204" pitchFamily="34" charset="0"/>
                        </a:rPr>
                        <a:t>26,404 Officers</a:t>
                      </a:r>
                    </a:p>
                    <a:p>
                      <a:pPr algn="ctr"/>
                      <a:r>
                        <a:rPr lang="en-US" sz="800" b="1" i="0" dirty="0">
                          <a:latin typeface="Arial Narrow" panose="020B0604020202020204" pitchFamily="34" charset="0"/>
                          <a:cs typeface="Arial Narrow" panose="020B0604020202020204" pitchFamily="34" charset="0"/>
                        </a:rPr>
                        <a:t>44,914 Enlisted</a:t>
                      </a:r>
                    </a:p>
                    <a:p>
                      <a:pPr algn="ctr"/>
                      <a:r>
                        <a:rPr lang="en-US" sz="800" b="1" i="0" dirty="0">
                          <a:latin typeface="Arial Narrow" panose="020B0604020202020204" pitchFamily="34" charset="0"/>
                          <a:cs typeface="Arial Narrow" panose="020B0604020202020204" pitchFamily="34" charset="0"/>
                        </a:rPr>
                        <a:t>57,395</a:t>
                      </a:r>
                    </a:p>
                  </a:txBody>
                  <a:tcPr anchor="ctr">
                    <a:lnL w="6350" cap="flat" cmpd="sng" algn="ctr">
                      <a:solidFill>
                        <a:schemeClr val="bg1"/>
                      </a:solidFill>
                      <a:prstDash val="solid"/>
                      <a:round/>
                      <a:headEnd type="none" w="med" len="med"/>
                      <a:tailEnd type="none" w="med" len="med"/>
                    </a:lnL>
                    <a:lnT w="6350" cap="flat" cmpd="sng" algn="ctr">
                      <a:solidFill>
                        <a:schemeClr val="accent6">
                          <a:lumMod val="40000"/>
                          <a:lumOff val="60000"/>
                        </a:schemeClr>
                      </a:solidFill>
                      <a:prstDash val="solid"/>
                      <a:round/>
                      <a:headEnd type="none" w="med" len="med"/>
                      <a:tailEnd type="none" w="med" len="med"/>
                    </a:lnT>
                  </a:tcPr>
                </a:tc>
                <a:extLst>
                  <a:ext uri="{0D108BD9-81ED-4DB2-BD59-A6C34878D82A}">
                    <a16:rowId xmlns:a16="http://schemas.microsoft.com/office/drawing/2014/main" val="1050448058"/>
                  </a:ext>
                </a:extLst>
              </a:tr>
              <a:tr h="182880">
                <a:tc>
                  <a:txBody>
                    <a:bodyPr/>
                    <a:lstStyle/>
                    <a:p>
                      <a:r>
                        <a:rPr lang="en-US" sz="800" b="1" i="0" dirty="0">
                          <a:latin typeface="Arial Narrow" panose="020B0604020202020204" pitchFamily="34" charset="0"/>
                          <a:cs typeface="Arial Narrow" panose="020B0604020202020204" pitchFamily="34" charset="0"/>
                        </a:rPr>
                        <a:t>CIVILIAN RESOURCES––PRIVATE SECTOR CARE </a:t>
                      </a:r>
                      <a:r>
                        <a:rPr lang="en-US" sz="800" b="1" i="0" dirty="0" err="1">
                          <a:latin typeface="Arial Narrow" panose="020B0604020202020204" pitchFamily="34" charset="0"/>
                          <a:cs typeface="Arial Narrow" panose="020B0604020202020204" pitchFamily="34" charset="0"/>
                        </a:rPr>
                        <a:t>SYSTEM</a:t>
                      </a:r>
                      <a:r>
                        <a:rPr lang="en-US" sz="800" b="1" i="0" baseline="30000" dirty="0" err="1">
                          <a:latin typeface="Arial Narrow" panose="020B0604020202020204" pitchFamily="34" charset="0"/>
                          <a:cs typeface="Arial Narrow" panose="020B0604020202020204" pitchFamily="34" charset="0"/>
                        </a:rPr>
                        <a:t>e</a:t>
                      </a:r>
                      <a:endParaRPr lang="en-US" sz="800" b="1" i="0" baseline="30000" dirty="0">
                        <a:latin typeface="Arial Narrow" panose="020B0604020202020204" pitchFamily="34" charset="0"/>
                        <a:cs typeface="Arial Narrow" panose="020B0604020202020204" pitchFamily="34" charset="0"/>
                      </a:endParaRPr>
                    </a:p>
                  </a:txBody>
                  <a:tcPr anchor="ctr">
                    <a:lnR w="6350" cap="flat" cmpd="sng" algn="ctr">
                      <a:solidFill>
                        <a:schemeClr val="accent6">
                          <a:lumMod val="20000"/>
                          <a:lumOff val="80000"/>
                        </a:schemeClr>
                      </a:solidFill>
                      <a:prstDash val="solid"/>
                      <a:round/>
                      <a:headEnd type="none" w="med" len="med"/>
                      <a:tailEnd type="none" w="med" len="med"/>
                    </a:lnR>
                    <a:solidFill>
                      <a:schemeClr val="accent6">
                        <a:lumMod val="20000"/>
                        <a:lumOff val="80000"/>
                      </a:schemeClr>
                    </a:solidFill>
                  </a:tcPr>
                </a:tc>
                <a:tc>
                  <a:txBody>
                    <a:bodyPr/>
                    <a:lstStyle/>
                    <a:p>
                      <a:pPr algn="ctr"/>
                      <a:endParaRPr lang="en-US" sz="800" b="1" i="0" dirty="0">
                        <a:latin typeface="Arial Narrow" panose="020B0604020202020204" pitchFamily="34" charset="0"/>
                        <a:cs typeface="Arial Narrow" panose="020B0604020202020204" pitchFamily="34" charset="0"/>
                      </a:endParaRPr>
                    </a:p>
                  </a:txBody>
                  <a:tcPr anchor="ctr">
                    <a:lnL w="6350" cap="flat" cmpd="sng" algn="ctr">
                      <a:solidFill>
                        <a:schemeClr val="accent6">
                          <a:lumMod val="20000"/>
                          <a:lumOff val="80000"/>
                        </a:schemeClr>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3637602781"/>
                  </a:ext>
                </a:extLst>
              </a:tr>
              <a:tr h="182880">
                <a:tc>
                  <a:txBody>
                    <a:bodyPr/>
                    <a:lstStyle/>
                    <a:p>
                      <a:r>
                        <a:rPr lang="en-US" sz="800" b="0" i="0" dirty="0">
                          <a:latin typeface="Arial Narrow" panose="020B0604020202020204" pitchFamily="34" charset="0"/>
                          <a:cs typeface="Arial Narrow" panose="020B0604020202020204" pitchFamily="34" charset="0"/>
                        </a:rPr>
                        <a:t>Network Primary Care, Behavioral Health (BH), and Specialty Care Providers (i.e., individual, not institutional, providers)</a:t>
                      </a:r>
                    </a:p>
                  </a:txBody>
                  <a:tcPr anchor="ctr">
                    <a:lnR w="6350" cap="flat" cmpd="sng" algn="ctr">
                      <a:solidFill>
                        <a:schemeClr val="bg1"/>
                      </a:solidFill>
                      <a:prstDash val="solid"/>
                      <a:round/>
                      <a:headEnd type="none" w="med" len="med"/>
                      <a:tailEnd type="none" w="med" len="med"/>
                    </a:lnR>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800" b="1" i="0" dirty="0">
                          <a:latin typeface="Arial Narrow" panose="020B0604020202020204" pitchFamily="34" charset="0"/>
                          <a:cs typeface="Arial Narrow" panose="020B0604020202020204" pitchFamily="34" charset="0"/>
                        </a:rPr>
                        <a:t>1,163,560</a:t>
                      </a:r>
                    </a:p>
                  </a:txBody>
                  <a:tcPr anchor="ctr">
                    <a:lnL w="6350" cap="flat" cmpd="sng" algn="ctr">
                      <a:solidFill>
                        <a:schemeClr val="bg1"/>
                      </a:solidFill>
                      <a:prstDash val="solid"/>
                      <a:round/>
                      <a:headEnd type="none" w="med" len="med"/>
                      <a:tailEnd type="none" w="med" len="med"/>
                    </a:lnL>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4027579880"/>
                  </a:ext>
                </a:extLst>
              </a:tr>
              <a:tr h="182880">
                <a:tc>
                  <a:txBody>
                    <a:bodyPr/>
                    <a:lstStyle/>
                    <a:p>
                      <a:r>
                        <a:rPr lang="en-US" sz="800" b="0" i="0" dirty="0">
                          <a:latin typeface="Arial Narrow" panose="020B0604020202020204" pitchFamily="34" charset="0"/>
                          <a:cs typeface="Arial Narrow" panose="020B0604020202020204" pitchFamily="34" charset="0"/>
                        </a:rPr>
                        <a:t>Network BH Providers (shown separately, but included in above)</a:t>
                      </a:r>
                    </a:p>
                  </a:txBody>
                  <a:tcPr anchor="ctr">
                    <a:lnR w="6350" cap="flat" cmpd="sng" algn="ctr">
                      <a:solidFill>
                        <a:schemeClr val="bg1"/>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800" b="1" i="0" dirty="0">
                          <a:latin typeface="Arial Narrow" panose="020B0604020202020204" pitchFamily="34" charset="0"/>
                          <a:cs typeface="Arial Narrow" panose="020B0604020202020204" pitchFamily="34" charset="0"/>
                        </a:rPr>
                        <a:t>164,245</a:t>
                      </a:r>
                    </a:p>
                  </a:txBody>
                  <a:tcPr anchor="ctr">
                    <a:lnL w="6350" cap="flat" cmpd="sng" algn="ctr">
                      <a:solidFill>
                        <a:schemeClr val="bg1"/>
                      </a:solidFill>
                      <a:prstDash val="solid"/>
                      <a:round/>
                      <a:headEnd type="none" w="med" len="med"/>
                      <a:tailEnd type="none" w="med" len="med"/>
                    </a:lnL>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589389886"/>
                  </a:ext>
                </a:extLst>
              </a:tr>
              <a:tr h="182880">
                <a:tc>
                  <a:txBody>
                    <a:bodyPr/>
                    <a:lstStyle/>
                    <a:p>
                      <a:r>
                        <a:rPr lang="en-US" sz="800" b="0" i="0" dirty="0">
                          <a:latin typeface="Arial Narrow" panose="020B0604020202020204" pitchFamily="34" charset="0"/>
                          <a:cs typeface="Arial Narrow" panose="020B0604020202020204" pitchFamily="34" charset="0"/>
                        </a:rPr>
                        <a:t>TRICARE Network Acute Care Hospitals</a:t>
                      </a:r>
                    </a:p>
                  </a:txBody>
                  <a:tcPr anchor="ctr">
                    <a:lnR w="6350" cap="flat" cmpd="sng" algn="ctr">
                      <a:solidFill>
                        <a:schemeClr val="bg1"/>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800" b="1" i="0" dirty="0">
                          <a:latin typeface="Arial Narrow" panose="020B0604020202020204" pitchFamily="34" charset="0"/>
                          <a:cs typeface="Arial Narrow" panose="020B0604020202020204" pitchFamily="34" charset="0"/>
                        </a:rPr>
                        <a:t>4,880</a:t>
                      </a:r>
                    </a:p>
                  </a:txBody>
                  <a:tcPr anchor="ctr">
                    <a:lnL w="6350" cap="flat" cmpd="sng" algn="ctr">
                      <a:solidFill>
                        <a:schemeClr val="bg1"/>
                      </a:solidFill>
                      <a:prstDash val="solid"/>
                      <a:round/>
                      <a:headEnd type="none" w="med" len="med"/>
                      <a:tailEnd type="none" w="med" len="med"/>
                    </a:lnL>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202575252"/>
                  </a:ext>
                </a:extLst>
              </a:tr>
              <a:tr h="182880">
                <a:tc>
                  <a:txBody>
                    <a:bodyPr/>
                    <a:lstStyle/>
                    <a:p>
                      <a:r>
                        <a:rPr lang="en-US" sz="800" b="0" i="0" dirty="0">
                          <a:latin typeface="Arial Narrow" panose="020B0604020202020204" pitchFamily="34" charset="0"/>
                          <a:cs typeface="Arial Narrow" panose="020B0604020202020204" pitchFamily="34" charset="0"/>
                        </a:rPr>
                        <a:t>BH Facilities</a:t>
                      </a:r>
                    </a:p>
                  </a:txBody>
                  <a:tcPr anchor="ctr">
                    <a:lnR w="6350" cap="flat" cmpd="sng" algn="ctr">
                      <a:solidFill>
                        <a:schemeClr val="bg1"/>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800" b="1" i="0" dirty="0">
                          <a:latin typeface="Arial Narrow" panose="020B0604020202020204" pitchFamily="34" charset="0"/>
                          <a:cs typeface="Arial Narrow" panose="020B0604020202020204" pitchFamily="34" charset="0"/>
                        </a:rPr>
                        <a:t>2,295</a:t>
                      </a:r>
                    </a:p>
                  </a:txBody>
                  <a:tcPr anchor="ctr">
                    <a:lnL w="6350" cap="flat" cmpd="sng" algn="ctr">
                      <a:solidFill>
                        <a:schemeClr val="bg1"/>
                      </a:solidFill>
                      <a:prstDash val="solid"/>
                      <a:round/>
                      <a:headEnd type="none" w="med" len="med"/>
                      <a:tailEnd type="none" w="med" len="med"/>
                    </a:lnL>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2750055005"/>
                  </a:ext>
                </a:extLst>
              </a:tr>
              <a:tr h="182880">
                <a:tc>
                  <a:txBody>
                    <a:bodyPr/>
                    <a:lstStyle/>
                    <a:p>
                      <a:r>
                        <a:rPr lang="en-US" sz="800" b="0" i="0" dirty="0">
                          <a:latin typeface="Arial Narrow" panose="020B0604020202020204" pitchFamily="34" charset="0"/>
                          <a:cs typeface="Arial Narrow" panose="020B0604020202020204" pitchFamily="34" charset="0"/>
                        </a:rPr>
                        <a:t>Contracted (Network) Retail Pharmacies</a:t>
                      </a:r>
                    </a:p>
                  </a:txBody>
                  <a:tcPr anchor="ctr">
                    <a:lnR w="6350" cap="flat" cmpd="sng" algn="ctr">
                      <a:solidFill>
                        <a:schemeClr val="bg1"/>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800" b="1" i="0" dirty="0">
                          <a:latin typeface="Arial Narrow" panose="020B0604020202020204" pitchFamily="34" charset="0"/>
                          <a:cs typeface="Arial Narrow" panose="020B0604020202020204" pitchFamily="34" charset="0"/>
                        </a:rPr>
                        <a:t>42,500</a:t>
                      </a:r>
                    </a:p>
                  </a:txBody>
                  <a:tcPr anchor="ctr">
                    <a:lnL w="6350" cap="flat" cmpd="sng" algn="ctr">
                      <a:solidFill>
                        <a:schemeClr val="bg1"/>
                      </a:solidFill>
                      <a:prstDash val="solid"/>
                      <a:round/>
                      <a:headEnd type="none" w="med" len="med"/>
                      <a:tailEnd type="none" w="med" len="med"/>
                    </a:lnL>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2056369422"/>
                  </a:ext>
                </a:extLst>
              </a:tr>
              <a:tr h="182880">
                <a:tc>
                  <a:txBody>
                    <a:bodyPr/>
                    <a:lstStyle/>
                    <a:p>
                      <a:r>
                        <a:rPr lang="en-US" sz="800" b="0" i="0" dirty="0">
                          <a:latin typeface="Arial Narrow" panose="020B0604020202020204" pitchFamily="34" charset="0"/>
                          <a:cs typeface="Arial Narrow" panose="020B0604020202020204" pitchFamily="34" charset="0"/>
                        </a:rPr>
                        <a:t>Contracted Worldwide Pharmacy Home Delivery Vendor</a:t>
                      </a:r>
                    </a:p>
                  </a:txBody>
                  <a:tcPr anchor="ctr">
                    <a:lnR w="6350" cap="flat" cmpd="sng" algn="ctr">
                      <a:solidFill>
                        <a:schemeClr val="bg1"/>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800" b="1" i="0" dirty="0">
                          <a:latin typeface="Arial Narrow" panose="020B0604020202020204" pitchFamily="34" charset="0"/>
                          <a:cs typeface="Arial Narrow" panose="020B0604020202020204" pitchFamily="34" charset="0"/>
                        </a:rPr>
                        <a:t>1</a:t>
                      </a:r>
                    </a:p>
                  </a:txBody>
                  <a:tcPr anchor="ctr">
                    <a:lnL w="6350" cap="flat" cmpd="sng" algn="ctr">
                      <a:solidFill>
                        <a:schemeClr val="bg1"/>
                      </a:solidFill>
                      <a:prstDash val="solid"/>
                      <a:round/>
                      <a:headEnd type="none" w="med" len="med"/>
                      <a:tailEnd type="none" w="med" len="med"/>
                    </a:lnL>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41015062"/>
                  </a:ext>
                </a:extLst>
              </a:tr>
              <a:tr h="182880">
                <a:tc>
                  <a:txBody>
                    <a:bodyPr/>
                    <a:lstStyle/>
                    <a:p>
                      <a:r>
                        <a:rPr lang="en-US" sz="800" b="0" i="0" dirty="0">
                          <a:latin typeface="Arial Narrow" panose="020B0604020202020204" pitchFamily="34" charset="0"/>
                          <a:cs typeface="Arial Narrow" panose="020B0604020202020204" pitchFamily="34" charset="0"/>
                        </a:rPr>
                        <a:t>TRICARE Dental Program (TDP)</a:t>
                      </a:r>
                      <a:br>
                        <a:rPr lang="en-US" sz="800" b="0" i="0" dirty="0">
                          <a:latin typeface="Arial Narrow" panose="020B0604020202020204" pitchFamily="34" charset="0"/>
                          <a:cs typeface="Arial Narrow" panose="020B0604020202020204" pitchFamily="34" charset="0"/>
                        </a:rPr>
                      </a:br>
                      <a:r>
                        <a:rPr lang="en-US" sz="800" b="0" i="0" dirty="0">
                          <a:latin typeface="Arial Narrow" panose="020B0604020202020204" pitchFamily="34" charset="0"/>
                          <a:cs typeface="Arial Narrow" panose="020B0604020202020204" pitchFamily="34" charset="0"/>
                        </a:rPr>
                        <a:t>(for Active Duty families, Reserve members and their families)</a:t>
                      </a:r>
                    </a:p>
                  </a:txBody>
                  <a:tcPr anchor="ctr">
                    <a:lnR w="6350" cap="flat" cmpd="sng" algn="ctr">
                      <a:solidFill>
                        <a:schemeClr val="bg1"/>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800" b="1" i="0" dirty="0">
                          <a:latin typeface="Arial Narrow" panose="020B0604020202020204" pitchFamily="34" charset="0"/>
                          <a:cs typeface="Arial Narrow" panose="020B0604020202020204" pitchFamily="34" charset="0"/>
                        </a:rPr>
                        <a:t>Over 1.79 million covered lives in 756,000 contracts</a:t>
                      </a:r>
                    </a:p>
                  </a:txBody>
                  <a:tcPr anchor="ctr">
                    <a:lnL w="6350" cap="flat" cmpd="sng" algn="ctr">
                      <a:solidFill>
                        <a:schemeClr val="bg1"/>
                      </a:solidFill>
                      <a:prstDash val="solid"/>
                      <a:round/>
                      <a:headEnd type="none" w="med" len="med"/>
                      <a:tailEnd type="none" w="med" len="med"/>
                    </a:lnL>
                    <a:lnT w="6350" cap="flat" cmpd="sng" algn="ctr">
                      <a:solidFill>
                        <a:schemeClr val="accent6">
                          <a:lumMod val="40000"/>
                          <a:lumOff val="60000"/>
                        </a:schemeClr>
                      </a:solidFill>
                      <a:prstDash val="solid"/>
                      <a:round/>
                      <a:headEnd type="none" w="med" len="med"/>
                      <a:tailEnd type="none" w="med" len="med"/>
                    </a:lnT>
                    <a:lnB w="635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2661431767"/>
                  </a:ext>
                </a:extLst>
              </a:tr>
              <a:tr h="182880">
                <a:tc>
                  <a:txBody>
                    <a:bodyPr/>
                    <a:lstStyle/>
                    <a:p>
                      <a:r>
                        <a:rPr lang="en-US" sz="800" b="0" i="0" dirty="0">
                          <a:latin typeface="Arial Narrow" panose="020B0604020202020204" pitchFamily="34" charset="0"/>
                          <a:cs typeface="Arial Narrow" panose="020B0604020202020204" pitchFamily="34" charset="0"/>
                        </a:rPr>
                        <a:t>TDP Network Dentists</a:t>
                      </a:r>
                    </a:p>
                  </a:txBody>
                  <a:tcPr anchor="ctr">
                    <a:lnR w="6350" cap="flat" cmpd="sng" algn="ctr">
                      <a:solidFill>
                        <a:schemeClr val="bg1"/>
                      </a:solidFill>
                      <a:prstDash val="solid"/>
                      <a:round/>
                      <a:headEnd type="none" w="med" len="med"/>
                      <a:tailEnd type="none" w="med" len="med"/>
                    </a:lnR>
                    <a:lnT w="6350" cap="flat" cmpd="sng" algn="ctr">
                      <a:solidFill>
                        <a:schemeClr val="accent6">
                          <a:lumMod val="40000"/>
                          <a:lumOff val="60000"/>
                        </a:schemeClr>
                      </a:solidFill>
                      <a:prstDash val="solid"/>
                      <a:round/>
                      <a:headEnd type="none" w="med" len="med"/>
                      <a:tailEnd type="none" w="med" len="med"/>
                    </a:lnT>
                    <a:lnB w="381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800" b="1" i="0" dirty="0">
                          <a:latin typeface="Arial Narrow" panose="020B0604020202020204" pitchFamily="34" charset="0"/>
                          <a:cs typeface="Arial Narrow" panose="020B0604020202020204" pitchFamily="34" charset="0"/>
                        </a:rPr>
                        <a:t>Over 80,300 total dentists, including: </a:t>
                      </a:r>
                      <a:br>
                        <a:rPr lang="en-US" sz="800" b="1" i="0" dirty="0">
                          <a:latin typeface="Arial Narrow" panose="020B0604020202020204" pitchFamily="34" charset="0"/>
                          <a:cs typeface="Arial Narrow" panose="020B0604020202020204" pitchFamily="34" charset="0"/>
                        </a:rPr>
                      </a:br>
                      <a:r>
                        <a:rPr lang="en-US" sz="800" b="1" i="0" dirty="0">
                          <a:latin typeface="Arial Narrow" panose="020B0604020202020204" pitchFamily="34" charset="0"/>
                          <a:cs typeface="Arial Narrow" panose="020B0604020202020204" pitchFamily="34" charset="0"/>
                        </a:rPr>
                        <a:t>62,144 general dentists and 18,191 specialty dentists</a:t>
                      </a:r>
                    </a:p>
                  </a:txBody>
                  <a:tcPr anchor="ctr">
                    <a:lnL w="6350" cap="flat" cmpd="sng" algn="ctr">
                      <a:solidFill>
                        <a:schemeClr val="bg1"/>
                      </a:solidFill>
                      <a:prstDash val="solid"/>
                      <a:round/>
                      <a:headEnd type="none" w="med" len="med"/>
                      <a:tailEnd type="none" w="med" len="med"/>
                    </a:lnL>
                    <a:lnT w="6350" cap="flat" cmpd="sng" algn="ctr">
                      <a:solidFill>
                        <a:schemeClr val="accent6">
                          <a:lumMod val="40000"/>
                          <a:lumOff val="60000"/>
                        </a:schemeClr>
                      </a:solidFill>
                      <a:prstDash val="solid"/>
                      <a:round/>
                      <a:headEnd type="none" w="med" len="med"/>
                      <a:tailEnd type="none" w="med" len="med"/>
                    </a:lnT>
                    <a:lnB w="3810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3662408807"/>
                  </a:ext>
                </a:extLst>
              </a:tr>
              <a:tr h="182880">
                <a:tc>
                  <a:txBody>
                    <a:bodyPr/>
                    <a:lstStyle/>
                    <a:p>
                      <a:r>
                        <a:rPr lang="en-US" sz="1000" b="1" i="0" dirty="0">
                          <a:latin typeface="Arial Narrow" panose="020B0604020202020204" pitchFamily="34" charset="0"/>
                          <a:cs typeface="Arial Narrow" panose="020B0604020202020204" pitchFamily="34" charset="0"/>
                        </a:rPr>
                        <a:t>Total Requested FY 2023 Unified Medical Program (UMP</a:t>
                      </a:r>
                      <a:r>
                        <a:rPr lang="en-US" sz="1000" b="1" i="0" dirty="0">
                          <a:latin typeface="Arial Narrow" panose="020B0604020202020204" pitchFamily="34" charset="0"/>
                          <a:cs typeface="Arial Narrow" panose="020B0604020202020204" pitchFamily="34" charset="0"/>
                          <a:sym typeface="Wingdings" pitchFamily="2" charset="2"/>
                        </a:rPr>
                        <a:t>) (Including Projected Trust Fund Receipts)</a:t>
                      </a:r>
                      <a:endParaRPr lang="en-US" sz="1000" b="1" i="0" dirty="0">
                        <a:latin typeface="Arial Narrow" panose="020B0604020202020204" pitchFamily="34" charset="0"/>
                        <a:cs typeface="Arial Narrow" panose="020B0604020202020204" pitchFamily="34" charset="0"/>
                      </a:endParaRPr>
                    </a:p>
                  </a:txBody>
                  <a:tcPr anchor="ctr">
                    <a:lnR w="6350" cap="flat" cmpd="sng" algn="ctr">
                      <a:solidFill>
                        <a:schemeClr val="bg1"/>
                      </a:solidFill>
                      <a:prstDash val="solid"/>
                      <a:round/>
                      <a:headEnd type="none" w="med" len="med"/>
                      <a:tailEnd type="none" w="med" len="med"/>
                    </a:lnR>
                    <a:lnT w="38100" cap="flat" cmpd="sng" algn="ctr">
                      <a:solidFill>
                        <a:schemeClr val="accent6">
                          <a:lumMod val="40000"/>
                          <a:lumOff val="6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000" b="1" i="0" dirty="0">
                          <a:latin typeface="Arial Narrow" panose="020B0604020202020204" pitchFamily="34" charset="0"/>
                          <a:cs typeface="Arial Narrow" panose="020B0604020202020204" pitchFamily="34" charset="0"/>
                        </a:rPr>
                        <a:t>$58.38 </a:t>
                      </a:r>
                      <a:r>
                        <a:rPr lang="en-US" sz="1000" b="1" i="0" dirty="0" err="1">
                          <a:latin typeface="Arial Narrow" panose="020B0604020202020204" pitchFamily="34" charset="0"/>
                          <a:cs typeface="Arial Narrow" panose="020B0604020202020204" pitchFamily="34" charset="0"/>
                        </a:rPr>
                        <a:t>billion</a:t>
                      </a:r>
                      <a:r>
                        <a:rPr lang="en-US" sz="1000" b="1" i="0" baseline="30000" dirty="0" err="1">
                          <a:latin typeface="Arial Narrow" panose="020B0604020202020204" pitchFamily="34" charset="0"/>
                          <a:cs typeface="Arial Narrow" panose="020B0604020202020204" pitchFamily="34" charset="0"/>
                        </a:rPr>
                        <a:t>f</a:t>
                      </a:r>
                      <a:endParaRPr lang="en-US" sz="1000" b="1" i="0" baseline="30000" dirty="0">
                        <a:latin typeface="Arial Narrow" panose="020B0604020202020204" pitchFamily="34" charset="0"/>
                        <a:cs typeface="Arial Narrow" panose="020B0604020202020204" pitchFamily="34" charset="0"/>
                      </a:endParaRPr>
                    </a:p>
                  </a:txBody>
                  <a:tcPr anchor="ctr">
                    <a:lnL w="6350" cap="flat" cmpd="sng" algn="ctr">
                      <a:solidFill>
                        <a:schemeClr val="bg1"/>
                      </a:solidFill>
                      <a:prstDash val="solid"/>
                      <a:round/>
                      <a:headEnd type="none" w="med" len="med"/>
                      <a:tailEnd type="none" w="med" len="med"/>
                    </a:lnL>
                    <a:lnT w="38100" cap="flat" cmpd="sng" algn="ctr">
                      <a:solidFill>
                        <a:schemeClr val="accent6">
                          <a:lumMod val="40000"/>
                          <a:lumOff val="6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05335866"/>
                  </a:ext>
                </a:extLst>
              </a:tr>
              <a:tr h="182880">
                <a:tc>
                  <a:txBody>
                    <a:bodyPr/>
                    <a:lstStyle/>
                    <a:p>
                      <a:r>
                        <a:rPr lang="en-US" sz="1000" b="1" i="0" dirty="0">
                          <a:latin typeface="Arial Narrow" panose="020B0604020202020204" pitchFamily="34" charset="0"/>
                          <a:cs typeface="Arial Narrow" panose="020B0604020202020204" pitchFamily="34" charset="0"/>
                        </a:rPr>
                        <a:t>Projected Receipts from Medicare-Eligible Retiree Health Care Fund (MERHCF) Trust Fund</a:t>
                      </a:r>
                    </a:p>
                  </a:txBody>
                  <a:tcPr anchor="ctr">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000" b="1" i="0" dirty="0">
                          <a:latin typeface="Arial Narrow" panose="020B0604020202020204" pitchFamily="34" charset="0"/>
                          <a:cs typeface="Arial Narrow" panose="020B0604020202020204" pitchFamily="34" charset="0"/>
                        </a:rPr>
                        <a:t>$9.74 billion</a:t>
                      </a:r>
                    </a:p>
                  </a:txBody>
                  <a:tcPr anchor="ctr">
                    <a:lnL w="63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977498150"/>
                  </a:ext>
                </a:extLst>
              </a:tr>
            </a:tbl>
          </a:graphicData>
        </a:graphic>
      </p:graphicFrame>
      <p:sp>
        <p:nvSpPr>
          <p:cNvPr id="3" name="TextBox 2">
            <a:extLst>
              <a:ext uri="{FF2B5EF4-FFF2-40B4-BE49-F238E27FC236}">
                <a16:creationId xmlns:a16="http://schemas.microsoft.com/office/drawing/2014/main" id="{6D0515C7-C681-F37F-8B1E-E7CD1331510F}"/>
              </a:ext>
            </a:extLst>
          </p:cNvPr>
          <p:cNvSpPr txBox="1"/>
          <p:nvPr/>
        </p:nvSpPr>
        <p:spPr>
          <a:xfrm>
            <a:off x="4758485" y="1072055"/>
            <a:ext cx="4002743" cy="5160571"/>
          </a:xfrm>
          <a:prstGeom prst="rect">
            <a:avLst/>
          </a:prstGeom>
          <a:noFill/>
        </p:spPr>
        <p:txBody>
          <a:bodyPr wrap="square" rtlCol="0">
            <a:noAutofit/>
          </a:bodyPr>
          <a:lstStyle/>
          <a:p>
            <a:pPr marL="45720" indent="-457200"/>
            <a:r>
              <a:rPr lang="en-US" sz="800" baseline="30000" dirty="0"/>
              <a:t>a</a:t>
            </a:r>
            <a:r>
              <a:rPr lang="en-US" sz="800" dirty="0"/>
              <a:t> Unless specified otherwise, this report presents budgetary, utilization, and cost data for the Defense Health Program (DHP)/UMP only, not those related to deployment or funded by the “Line” of the Services.</a:t>
            </a:r>
          </a:p>
          <a:p>
            <a:pPr marL="45720" indent="-457200"/>
            <a:endParaRPr lang="en-US" sz="800" dirty="0"/>
          </a:p>
          <a:p>
            <a:pPr marL="45720" indent="-457200"/>
            <a:r>
              <a:rPr lang="en-US" sz="800" baseline="30000" dirty="0"/>
              <a:t>b</a:t>
            </a:r>
            <a:r>
              <a:rPr lang="en-US" sz="800" dirty="0"/>
              <a:t> Department of Defense (DoD) health care beneficiary population projected for the end of FY 2022 is 9,489,182, rounded to 9.5 million. This projection is based on the DoD Comptroller’s Budget End Strength, the DoD Actuary’s forecast of the retiree population, and the family members per sponsor from the Defense Manpower Data Center Defense Enrollment Eligibility Reporting System (DEERS) as of January 2023.</a:t>
            </a:r>
          </a:p>
          <a:p>
            <a:pPr marL="45720" indent="-457200"/>
            <a:endParaRPr lang="en-US" sz="800" dirty="0"/>
          </a:p>
          <a:p>
            <a:pPr marL="45720" indent="-457200"/>
            <a:r>
              <a:rPr lang="en-US" sz="800" baseline="30000" dirty="0"/>
              <a:t>c</a:t>
            </a:r>
            <a:r>
              <a:rPr lang="en-US" sz="800" dirty="0"/>
              <a:t> Military medical treatment facility (MTF) clinic count includes occupational health, community-based, embedded behavioral health, Active Duty troop, centers of excellence, and joint DoD-Department of Veterans Affairs (VA) clinics, and excludes leased/contracted facilities and Aid Stations. Military facility counts are that of the number of facilities based on the Defense Medical Information System Identifiers ID, not clinical functions Source: Defense Health Agency (DHA)/Resources &amp; Management (J-1/J-8)/Budget and Execution and Programming Divisions, 1/26/2023.</a:t>
            </a:r>
          </a:p>
          <a:p>
            <a:pPr marL="45720" indent="-457200"/>
            <a:endParaRPr lang="en-US" sz="800" dirty="0"/>
          </a:p>
          <a:p>
            <a:pPr marL="45720" indent="-457200"/>
            <a:r>
              <a:rPr lang="en-US" sz="800" baseline="30000" dirty="0"/>
              <a:t>d</a:t>
            </a:r>
            <a:r>
              <a:rPr lang="en-US" sz="800" dirty="0"/>
              <a:t> The projected increase in ambulatory clinics for FY 2023 is largely administrative in nature to ensure system alignment with MHS GENESIS Patient Care locations. The policy reinforcement has come from two different directions: (1) Defense Medical Information System Identifiers (DMIS IDs) table alignment with MHS GENESIS to resolve issues in clerk/patient appointing and (2) aligning overhead costs to a building or function to better reflect the cost of care (delineating buildings on the DMIS table that don’t fall under a campus concept).</a:t>
            </a:r>
          </a:p>
          <a:p>
            <a:pPr marL="45720" indent="-457200"/>
            <a:endParaRPr lang="en-US" sz="800" dirty="0"/>
          </a:p>
          <a:p>
            <a:pPr marL="45720" indent="-457200"/>
            <a:r>
              <a:rPr lang="en-US" sz="800" baseline="30000" dirty="0"/>
              <a:t>e</a:t>
            </a:r>
            <a:r>
              <a:rPr lang="en-US" sz="800" dirty="0"/>
              <a:t> As reported by the managed care support contractors (MCSCs) for contracted network provider and hospital data, 12/19/2022; and TRICARE Dental Program Section, Health Plan Execution and Operations for dental provider data, 3/1/2023.</a:t>
            </a:r>
          </a:p>
          <a:p>
            <a:pPr marL="45720" indent="-457200"/>
            <a:endParaRPr lang="en-US" sz="800" dirty="0"/>
          </a:p>
          <a:p>
            <a:pPr marL="45720" indent="-457200"/>
            <a:r>
              <a:rPr lang="en-US" sz="800" baseline="30000" dirty="0"/>
              <a:t>f</a:t>
            </a:r>
            <a:r>
              <a:rPr lang="en-US" sz="800" dirty="0"/>
              <a:t> UMP presented here includes direct and private sector care funding, military personnel, military construction, and the MERHCF (“Accrual Fund”). Budget and expense data from DHA/Resources &amp; Management Directorate (J-8)/Budget &amp; Execution Division, as of FY 2023 Request.</a:t>
            </a:r>
          </a:p>
        </p:txBody>
      </p:sp>
      <p:sp>
        <p:nvSpPr>
          <p:cNvPr id="2" name="Slide Number Placeholder 1">
            <a:extLst>
              <a:ext uri="{FF2B5EF4-FFF2-40B4-BE49-F238E27FC236}">
                <a16:creationId xmlns:a16="http://schemas.microsoft.com/office/drawing/2014/main" id="{49B02614-98FE-A9BA-3EAC-4068AB538BE5}"/>
              </a:ext>
            </a:extLst>
          </p:cNvPr>
          <p:cNvSpPr>
            <a:spLocks noGrp="1"/>
          </p:cNvSpPr>
          <p:nvPr>
            <p:ph type="sldNum" sz="quarter" idx="4"/>
          </p:nvPr>
        </p:nvSpPr>
        <p:spPr>
          <a:xfrm>
            <a:off x="7870371" y="6449744"/>
            <a:ext cx="1273629" cy="365125"/>
          </a:xfrm>
        </p:spPr>
        <p:txBody>
          <a:bodyPr/>
          <a:lstStyle/>
          <a:p>
            <a:fld id="{97B7737E-97AF-4E16-A8AF-4F0F3C9784BD}" type="slidenum">
              <a:rPr lang="en-US" smtClean="0"/>
              <a:pPr/>
              <a:t>7</a:t>
            </a:fld>
            <a:endParaRPr lang="en-US" dirty="0"/>
          </a:p>
        </p:txBody>
      </p:sp>
    </p:spTree>
    <p:extLst>
      <p:ext uri="{BB962C8B-B14F-4D97-AF65-F5344CB8AC3E}">
        <p14:creationId xmlns:p14="http://schemas.microsoft.com/office/powerpoint/2010/main" val="3424493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3">
            <a:extLst>
              <a:ext uri="{FF2B5EF4-FFF2-40B4-BE49-F238E27FC236}">
                <a16:creationId xmlns:a16="http://schemas.microsoft.com/office/drawing/2014/main" id="{FB26A4EF-9761-DA38-573F-66C77E8BCF25}"/>
              </a:ext>
            </a:extLst>
          </p:cNvPr>
          <p:cNvSpPr txBox="1">
            <a:spLocks noGrp="1"/>
          </p:cNvSpPr>
          <p:nvPr>
            <p:ph type="title" idx="4294967295"/>
          </p:nvPr>
        </p:nvSpPr>
        <p:spPr>
          <a:xfrm>
            <a:off x="239258" y="66670"/>
            <a:ext cx="7631111" cy="594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j-lt"/>
                <a:ea typeface="+mn-ea"/>
                <a:cs typeface="+mn-cs"/>
              </a:rPr>
              <a:t>Key Data Points </a:t>
            </a:r>
            <a:r>
              <a:rPr kumimoji="0" lang="en-US" sz="3600" b="0" i="1" u="none" strike="noStrike" kern="1200" cap="none" spc="0" normalizeH="0" baseline="0" noProof="0" dirty="0">
                <a:ln>
                  <a:noFill/>
                </a:ln>
                <a:solidFill>
                  <a:schemeClr val="bg1"/>
                </a:solidFill>
                <a:effectLst/>
                <a:uLnTx/>
                <a:uFillTx/>
                <a:latin typeface="+mj-lt"/>
                <a:ea typeface="+mn-ea"/>
                <a:cs typeface="+mn-cs"/>
              </a:rPr>
              <a:t>(</a:t>
            </a:r>
            <a:r>
              <a:rPr kumimoji="0" lang="en-US" sz="3600" b="0" i="1" u="none" strike="noStrike" kern="1200" cap="none" spc="0" normalizeH="0" baseline="0" noProof="0" dirty="0" err="1">
                <a:ln>
                  <a:noFill/>
                </a:ln>
                <a:solidFill>
                  <a:schemeClr val="bg1"/>
                </a:solidFill>
                <a:effectLst/>
                <a:uLnTx/>
                <a:uFillTx/>
                <a:latin typeface="+mj-lt"/>
                <a:ea typeface="+mn-ea"/>
                <a:cs typeface="+mn-cs"/>
              </a:rPr>
              <a:t>cont</a:t>
            </a:r>
            <a:r>
              <a:rPr lang="en-US" sz="3600" i="1" dirty="0">
                <a:solidFill>
                  <a:schemeClr val="bg1"/>
                </a:solidFill>
                <a:ea typeface="+mn-ea"/>
                <a:cs typeface="+mn-cs"/>
              </a:rPr>
              <a:t>.)</a:t>
            </a:r>
            <a:endParaRPr kumimoji="0" lang="en-US" sz="3600" b="0" i="1" u="none" strike="noStrike" kern="1200" cap="none" spc="0" normalizeH="0" baseline="0" noProof="0" dirty="0">
              <a:ln>
                <a:noFill/>
              </a:ln>
              <a:solidFill>
                <a:schemeClr val="bg1"/>
              </a:solidFill>
              <a:effectLst/>
              <a:uLnTx/>
              <a:uFillTx/>
              <a:latin typeface="+mj-lt"/>
              <a:ea typeface="+mn-ea"/>
              <a:cs typeface="+mn-cs"/>
            </a:endParaRPr>
          </a:p>
        </p:txBody>
      </p:sp>
      <p:sp>
        <p:nvSpPr>
          <p:cNvPr id="25" name="Text Placeholder 4">
            <a:extLst>
              <a:ext uri="{FF2B5EF4-FFF2-40B4-BE49-F238E27FC236}">
                <a16:creationId xmlns:a16="http://schemas.microsoft.com/office/drawing/2014/main" id="{DEB80F95-5AF4-1048-ADEA-C392835CC6A8}"/>
              </a:ext>
            </a:extLst>
          </p:cNvPr>
          <p:cNvSpPr txBox="1">
            <a:spLocks/>
          </p:cNvSpPr>
          <p:nvPr/>
        </p:nvSpPr>
        <p:spPr>
          <a:xfrm>
            <a:off x="239258" y="582613"/>
            <a:ext cx="7348992" cy="325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bg1"/>
                </a:solidFill>
              </a:rPr>
              <a:t>Summarized from the Fiscal Year 2023 TRICARE Annual Evaluation</a:t>
            </a:r>
          </a:p>
        </p:txBody>
      </p:sp>
      <p:pic>
        <p:nvPicPr>
          <p:cNvPr id="11" name="Picture 10" descr="U.S. map showing color-coded, density-related areas where beneficiaries reside. Caption says: 95% of beneficiaries reside in the U.S.">
            <a:extLst>
              <a:ext uri="{FF2B5EF4-FFF2-40B4-BE49-F238E27FC236}">
                <a16:creationId xmlns:a16="http://schemas.microsoft.com/office/drawing/2014/main" id="{13CB3777-88EC-7B60-5A3E-BEC48BD1EC28}"/>
              </a:ext>
            </a:extLst>
          </p:cNvPr>
          <p:cNvPicPr>
            <a:picLocks noChangeAspect="1"/>
          </p:cNvPicPr>
          <p:nvPr/>
        </p:nvPicPr>
        <p:blipFill>
          <a:blip r:embed="rId3"/>
          <a:stretch>
            <a:fillRect/>
          </a:stretch>
        </p:blipFill>
        <p:spPr>
          <a:xfrm>
            <a:off x="1348652" y="1143028"/>
            <a:ext cx="6446695" cy="2624963"/>
          </a:xfrm>
          <a:prstGeom prst="rect">
            <a:avLst/>
          </a:prstGeom>
        </p:spPr>
      </p:pic>
      <p:pic>
        <p:nvPicPr>
          <p:cNvPr id="17" name="Picture 16" descr="Pie chart showing 82% of beneficiaries used services. Broken down to: 33% Retirees and Family Members younger than 65 years of age, 25% Retirees and Family Members older than 65 years of age, 17% Active Duty Family Members, 14% Active Duty, 9% Guard/Reserve Family Members, and 2% Guard/Reserve Members">
            <a:extLst>
              <a:ext uri="{FF2B5EF4-FFF2-40B4-BE49-F238E27FC236}">
                <a16:creationId xmlns:a16="http://schemas.microsoft.com/office/drawing/2014/main" id="{E5EE1B08-26C9-7D3A-A157-FC08761D0004}"/>
              </a:ext>
            </a:extLst>
          </p:cNvPr>
          <p:cNvPicPr>
            <a:picLocks noChangeAspect="1"/>
          </p:cNvPicPr>
          <p:nvPr/>
        </p:nvPicPr>
        <p:blipFill>
          <a:blip r:embed="rId4"/>
          <a:stretch>
            <a:fillRect/>
          </a:stretch>
        </p:blipFill>
        <p:spPr>
          <a:xfrm>
            <a:off x="1348652" y="3956346"/>
            <a:ext cx="6723663" cy="2319041"/>
          </a:xfrm>
          <a:prstGeom prst="rect">
            <a:avLst/>
          </a:prstGeom>
        </p:spPr>
      </p:pic>
      <p:sp>
        <p:nvSpPr>
          <p:cNvPr id="2" name="Slide Number Placeholder 1">
            <a:extLst>
              <a:ext uri="{FF2B5EF4-FFF2-40B4-BE49-F238E27FC236}">
                <a16:creationId xmlns:a16="http://schemas.microsoft.com/office/drawing/2014/main" id="{49B02614-98FE-A9BA-3EAC-4068AB538BE5}"/>
              </a:ext>
            </a:extLst>
          </p:cNvPr>
          <p:cNvSpPr>
            <a:spLocks noGrp="1"/>
          </p:cNvSpPr>
          <p:nvPr>
            <p:ph type="sldNum" sz="quarter" idx="4"/>
          </p:nvPr>
        </p:nvSpPr>
        <p:spPr>
          <a:xfrm>
            <a:off x="7870371" y="6449744"/>
            <a:ext cx="1273629" cy="365125"/>
          </a:xfrm>
        </p:spPr>
        <p:txBody>
          <a:bodyPr/>
          <a:lstStyle/>
          <a:p>
            <a:fld id="{97B7737E-97AF-4E16-A8AF-4F0F3C9784BD}" type="slidenum">
              <a:rPr lang="en-US" smtClean="0"/>
              <a:pPr/>
              <a:t>8</a:t>
            </a:fld>
            <a:endParaRPr lang="en-US" dirty="0"/>
          </a:p>
        </p:txBody>
      </p:sp>
    </p:spTree>
    <p:extLst>
      <p:ext uri="{BB962C8B-B14F-4D97-AF65-F5344CB8AC3E}">
        <p14:creationId xmlns:p14="http://schemas.microsoft.com/office/powerpoint/2010/main" val="378890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litary Health System badge, with tagline STRONG TO SAVE">
            <a:extLst>
              <a:ext uri="{FF2B5EF4-FFF2-40B4-BE49-F238E27FC236}">
                <a16:creationId xmlns:a16="http://schemas.microsoft.com/office/drawing/2014/main" id="{C57581A7-0B66-25D1-8BB0-AE520A2FB9F4}"/>
              </a:ext>
            </a:extLst>
          </p:cNvPr>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2034988" y="891988"/>
            <a:ext cx="5074024" cy="5074024"/>
          </a:xfrm>
          <a:prstGeom prst="rect">
            <a:avLst/>
          </a:prstGeom>
          <a:noFill/>
        </p:spPr>
      </p:pic>
      <p:sp>
        <p:nvSpPr>
          <p:cNvPr id="3" name="Content Placeholder 2">
            <a:extLst>
              <a:ext uri="{FF2B5EF4-FFF2-40B4-BE49-F238E27FC236}">
                <a16:creationId xmlns:a16="http://schemas.microsoft.com/office/drawing/2014/main" id="{E039F819-5902-7554-0B1F-61111691B3BD}"/>
              </a:ext>
            </a:extLst>
          </p:cNvPr>
          <p:cNvSpPr>
            <a:spLocks noGrp="1"/>
          </p:cNvSpPr>
          <p:nvPr>
            <p:ph type="title" idx="4294967295"/>
          </p:nvPr>
        </p:nvSpPr>
        <p:spPr>
          <a:xfrm>
            <a:off x="234043" y="3019879"/>
            <a:ext cx="8675914" cy="8182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Stabilizing and Improving</a:t>
            </a:r>
          </a:p>
        </p:txBody>
      </p:sp>
      <p:sp>
        <p:nvSpPr>
          <p:cNvPr id="2" name="Slide Number Placeholder 1">
            <a:extLst>
              <a:ext uri="{FF2B5EF4-FFF2-40B4-BE49-F238E27FC236}">
                <a16:creationId xmlns:a16="http://schemas.microsoft.com/office/drawing/2014/main" id="{86CF40B8-0E52-5109-3F50-BDD7E64E56FB}"/>
              </a:ext>
            </a:extLst>
          </p:cNvPr>
          <p:cNvSpPr>
            <a:spLocks noGrp="1"/>
          </p:cNvSpPr>
          <p:nvPr>
            <p:ph type="sldNum" sz="quarter" idx="4"/>
          </p:nvPr>
        </p:nvSpPr>
        <p:spPr/>
        <p:txBody>
          <a:bodyPr/>
          <a:lstStyle/>
          <a:p>
            <a:fld id="{97B7737E-97AF-4E16-A8AF-4F0F3C9784BD}" type="slidenum">
              <a:rPr lang="en-US" smtClean="0"/>
              <a:pPr/>
              <a:t>9</a:t>
            </a:fld>
            <a:endParaRPr lang="en-US" dirty="0"/>
          </a:p>
        </p:txBody>
      </p:sp>
    </p:spTree>
    <p:extLst>
      <p:ext uri="{BB962C8B-B14F-4D97-AF65-F5344CB8AC3E}">
        <p14:creationId xmlns:p14="http://schemas.microsoft.com/office/powerpoint/2010/main" val="284396455"/>
      </p:ext>
    </p:extLst>
  </p:cSld>
  <p:clrMapOvr>
    <a:masterClrMapping/>
  </p:clrMapOvr>
</p:sld>
</file>

<file path=ppt/theme/theme1.xml><?xml version="1.0" encoding="utf-8"?>
<a:theme xmlns:a="http://schemas.openxmlformats.org/drawingml/2006/main" name="Unclassified">
  <a:themeElements>
    <a:clrScheme name="Custom 1">
      <a:dk1>
        <a:srgbClr val="333333"/>
      </a:dk1>
      <a:lt1>
        <a:srgbClr val="FFFFFF"/>
      </a:lt1>
      <a:dk2>
        <a:srgbClr val="355E93"/>
      </a:dk2>
      <a:lt2>
        <a:srgbClr val="EBEFF5"/>
      </a:lt2>
      <a:accent1>
        <a:srgbClr val="AEBFD4"/>
      </a:accent1>
      <a:accent2>
        <a:srgbClr val="728FB4"/>
      </a:accent2>
      <a:accent3>
        <a:srgbClr val="254267"/>
      </a:accent3>
      <a:accent4>
        <a:srgbClr val="15263B"/>
      </a:accent4>
      <a:accent5>
        <a:srgbClr val="EBEBEB"/>
      </a:accent5>
      <a:accent6>
        <a:srgbClr val="ADADAD"/>
      </a:accent6>
      <a:hlink>
        <a:srgbClr val="0070C0"/>
      </a:hlink>
      <a:folHlink>
        <a:srgbClr val="355E9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 Slide Template  -  Read-Only" id="{AE8C77FA-DE70-47E4-A6C6-9E39EA9C7819}" vid="{611AD3F1-74D6-455D-89A1-721C87805849}"/>
    </a:ext>
  </a:extLst>
</a:theme>
</file>

<file path=ppt/theme/theme2.xml><?xml version="1.0" encoding="utf-8"?>
<a:theme xmlns:a="http://schemas.openxmlformats.org/drawingml/2006/main" name="CUI">
  <a:themeElements>
    <a:clrScheme name="Custom 1">
      <a:dk1>
        <a:srgbClr val="333333"/>
      </a:dk1>
      <a:lt1>
        <a:srgbClr val="FFFFFF"/>
      </a:lt1>
      <a:dk2>
        <a:srgbClr val="355E93"/>
      </a:dk2>
      <a:lt2>
        <a:srgbClr val="EBEFF5"/>
      </a:lt2>
      <a:accent1>
        <a:srgbClr val="AEBFD4"/>
      </a:accent1>
      <a:accent2>
        <a:srgbClr val="728FB4"/>
      </a:accent2>
      <a:accent3>
        <a:srgbClr val="254267"/>
      </a:accent3>
      <a:accent4>
        <a:srgbClr val="15263B"/>
      </a:accent4>
      <a:accent5>
        <a:srgbClr val="EBEBEB"/>
      </a:accent5>
      <a:accent6>
        <a:srgbClr val="ADADAD"/>
      </a:accent6>
      <a:hlink>
        <a:srgbClr val="0070C0"/>
      </a:hlink>
      <a:folHlink>
        <a:srgbClr val="355E9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 Slide Template  -  Read-Only" id="{AE8C77FA-DE70-47E4-A6C6-9E39EA9C7819}" vid="{F7426D11-6F88-4BE2-9CA5-C97ADC0913E3}"/>
    </a:ext>
  </a:extLst>
</a:theme>
</file>

<file path=ppt/theme/theme3.xml><?xml version="1.0" encoding="utf-8"?>
<a:theme xmlns:a="http://schemas.openxmlformats.org/drawingml/2006/main" name="CUI // DRAFT DELIBERATIVE // PRE-DECISIONAL // FOIA EXEMPT">
  <a:themeElements>
    <a:clrScheme name="Custom 1">
      <a:dk1>
        <a:srgbClr val="333333"/>
      </a:dk1>
      <a:lt1>
        <a:srgbClr val="FFFFFF"/>
      </a:lt1>
      <a:dk2>
        <a:srgbClr val="355E93"/>
      </a:dk2>
      <a:lt2>
        <a:srgbClr val="EBEFF5"/>
      </a:lt2>
      <a:accent1>
        <a:srgbClr val="AEBFD4"/>
      </a:accent1>
      <a:accent2>
        <a:srgbClr val="728FB4"/>
      </a:accent2>
      <a:accent3>
        <a:srgbClr val="254267"/>
      </a:accent3>
      <a:accent4>
        <a:srgbClr val="15263B"/>
      </a:accent4>
      <a:accent5>
        <a:srgbClr val="EBEBEB"/>
      </a:accent5>
      <a:accent6>
        <a:srgbClr val="ADADAD"/>
      </a:accent6>
      <a:hlink>
        <a:srgbClr val="0070C0"/>
      </a:hlink>
      <a:folHlink>
        <a:srgbClr val="355E93"/>
      </a:folHlink>
    </a:clrScheme>
    <a:fontScheme name="Lato">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 Slide Template  -  Read-Only" id="{AE8C77FA-DE70-47E4-A6C6-9E39EA9C7819}" vid="{AEE98FB9-BE52-4721-BB61-58A0C3A04BE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f1bf0f1-c5fd-4e32-8b7d-b76ebcb59508">
      <Terms xmlns="http://schemas.microsoft.com/office/infopath/2007/PartnerControls"/>
    </lcf76f155ced4ddcb4097134ff3c332f>
    <TaxCatchAll xmlns="f6c748a9-4f0c-4268-aaff-653401169af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76B6EA265F3242BE41864709381BAB" ma:contentTypeVersion="15" ma:contentTypeDescription="Create a new document." ma:contentTypeScope="" ma:versionID="8906d39d10acf2324968384538a14470">
  <xsd:schema xmlns:xsd="http://www.w3.org/2001/XMLSchema" xmlns:xs="http://www.w3.org/2001/XMLSchema" xmlns:p="http://schemas.microsoft.com/office/2006/metadata/properties" xmlns:ns2="4f1bf0f1-c5fd-4e32-8b7d-b76ebcb59508" xmlns:ns3="f6c748a9-4f0c-4268-aaff-653401169af3" targetNamespace="http://schemas.microsoft.com/office/2006/metadata/properties" ma:root="true" ma:fieldsID="03d8bd3864a10e0bdd00321b2292ba77" ns2:_="" ns3:_="">
    <xsd:import namespace="4f1bf0f1-c5fd-4e32-8b7d-b76ebcb59508"/>
    <xsd:import namespace="f6c748a9-4f0c-4268-aaff-653401169a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bf0f1-c5fd-4e32-8b7d-b76ebcb595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871f771-ab78-46b7-810c-7667649bb90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c748a9-4f0c-4268-aaff-653401169af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83e828e-1a66-48b7-b531-9503dd4931b6}" ma:internalName="TaxCatchAll" ma:showField="CatchAllData" ma:web="f6c748a9-4f0c-4268-aaff-653401169af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16E405-A46E-4AFC-BAC3-E499B863FA25}">
  <ds:schemaRef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f6c748a9-4f0c-4268-aaff-653401169af3"/>
    <ds:schemaRef ds:uri="http://www.w3.org/XML/1998/namespace"/>
    <ds:schemaRef ds:uri="4f1bf0f1-c5fd-4e32-8b7d-b76ebcb59508"/>
    <ds:schemaRef ds:uri="http://purl.org/dc/dcmitype/"/>
    <ds:schemaRef ds:uri="http://purl.org/dc/terms/"/>
  </ds:schemaRefs>
</ds:datastoreItem>
</file>

<file path=customXml/itemProps2.xml><?xml version="1.0" encoding="utf-8"?>
<ds:datastoreItem xmlns:ds="http://schemas.openxmlformats.org/officeDocument/2006/customXml" ds:itemID="{62431BA4-587E-416C-862E-50EF015BA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1bf0f1-c5fd-4e32-8b7d-b76ebcb59508"/>
    <ds:schemaRef ds:uri="f6c748a9-4f0c-4268-aaff-653401169a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545F5C-5CC4-45AD-BC23-67DE4E513F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 Slide Template_Arial Font</Template>
  <TotalTime>1994</TotalTime>
  <Words>1642</Words>
  <Application>Microsoft Office PowerPoint</Application>
  <PresentationFormat>On-screen Show (4:3)</PresentationFormat>
  <Paragraphs>194</Paragraphs>
  <Slides>17</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Arial Narrow</vt:lpstr>
      <vt:lpstr>Calibri</vt:lpstr>
      <vt:lpstr>Courier New</vt:lpstr>
      <vt:lpstr>Lato</vt:lpstr>
      <vt:lpstr>Times New Roman</vt:lpstr>
      <vt:lpstr>Unclassified</vt:lpstr>
      <vt:lpstr>CUI</vt:lpstr>
      <vt:lpstr>CUI // DRAFT DELIBERATIVE // PRE-DECISIONAL // FOIA EXEMPT</vt:lpstr>
      <vt:lpstr>Department of Defense (DoD) Military Family Readiness Council (MFRC) A Federal Advisory Council – Providing Independent Advice to SecDef  Sponsored by USD(P&amp;R) and Supported by ASD(M&amp;RA)  </vt:lpstr>
      <vt:lpstr>Agenda</vt:lpstr>
      <vt:lpstr>Military Family Readiness Council: Focus on Medical</vt:lpstr>
      <vt:lpstr>Framing Today’s Discussion</vt:lpstr>
      <vt:lpstr>The Military Health System</vt:lpstr>
      <vt:lpstr>What is the Military Health System?</vt:lpstr>
      <vt:lpstr>Key Data Points</vt:lpstr>
      <vt:lpstr>Key Data Points (cont.)</vt:lpstr>
      <vt:lpstr>Stabilizing and Improving</vt:lpstr>
      <vt:lpstr>Timeline of Major Reforms</vt:lpstr>
      <vt:lpstr>Directives for 2024</vt:lpstr>
      <vt:lpstr>Specific Mitigation</vt:lpstr>
      <vt:lpstr>Network Provider Shortages</vt:lpstr>
      <vt:lpstr>Increasing Reimbursement</vt:lpstr>
      <vt:lpstr>Rotator Model</vt:lpstr>
      <vt:lpstr>Discussion</vt:lpstr>
      <vt:lpstr>Discussion Items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TAB-C-MFRC-17Jul2024-Public</dc:title>
  <dc:subject>TAB-C-MFRC</dc:subject>
  <dc:creator>Hirata, Rosemarie M CIV OSD OUSD P-R (USA)</dc:creator>
  <cp:keywords>TAB-C-MFRC</cp:keywords>
  <dc:description/>
  <cp:lastModifiedBy>Angela Selby-Pagán</cp:lastModifiedBy>
  <cp:revision>11</cp:revision>
  <cp:lastPrinted>2024-06-05T19:05:25Z</cp:lastPrinted>
  <dcterms:created xsi:type="dcterms:W3CDTF">2023-09-25T16:08:01Z</dcterms:created>
  <dcterms:modified xsi:type="dcterms:W3CDTF">2024-07-22T19:26:29Z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0x0101006076B6EA265F3242BE41864709381BAB</vt:lpwstr>
  </property>
  <property fmtid="{D5CDD505-2E9C-101B-9397-08002B2CF9AE}" pid="3" name="MediaServiceImageTags">
    <vt:lpwstr/>
  </property>
  <property fmtid="{D5CDD505-2E9C-101B-9397-08002B2CF9AE}" pid="4" name="MSIP_Label_303e25a3-56e7-4f07-9acc-ed14a1e5b460_Enabled">
    <vt:lpwstr>true</vt:lpwstr>
  </property>
  <property fmtid="{D5CDD505-2E9C-101B-9397-08002B2CF9AE}" pid="5" name="MSIP_Label_303e25a3-56e7-4f07-9acc-ed14a1e5b460_SetDate">
    <vt:lpwstr>2024-07-13T01:13:51Z</vt:lpwstr>
  </property>
  <property fmtid="{D5CDD505-2E9C-101B-9397-08002B2CF9AE}" pid="6" name="MSIP_Label_303e25a3-56e7-4f07-9acc-ed14a1e5b460_Method">
    <vt:lpwstr>Privileged</vt:lpwstr>
  </property>
  <property fmtid="{D5CDD505-2E9C-101B-9397-08002B2CF9AE}" pid="7" name="MSIP_Label_303e25a3-56e7-4f07-9acc-ed14a1e5b460_Name">
    <vt:lpwstr>Public External v2</vt:lpwstr>
  </property>
  <property fmtid="{D5CDD505-2E9C-101B-9397-08002B2CF9AE}" pid="8" name="MSIP_Label_303e25a3-56e7-4f07-9acc-ed14a1e5b460_SiteId">
    <vt:lpwstr>8a628aaf-2f06-4dc5-a007-33a134d5e988</vt:lpwstr>
  </property>
  <property fmtid="{D5CDD505-2E9C-101B-9397-08002B2CF9AE}" pid="9" name="MSIP_Label_303e25a3-56e7-4f07-9acc-ed14a1e5b460_ActionId">
    <vt:lpwstr>516ed17a-b5b9-40fb-8a4c-0a75f0323f32</vt:lpwstr>
  </property>
  <property fmtid="{D5CDD505-2E9C-101B-9397-08002B2CF9AE}" pid="10" name="MSIP_Label_303e25a3-56e7-4f07-9acc-ed14a1e5b460_ContentBits">
    <vt:lpwstr>0</vt:lpwstr>
  </property>
</Properties>
</file>