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305" r:id="rId2"/>
    <p:sldId id="303" r:id="rId3"/>
    <p:sldId id="304" r:id="rId4"/>
    <p:sldId id="302" r:id="rId5"/>
  </p:sldIdLst>
  <p:sldSz cx="9979025" cy="5616575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EC Square Sans Cond Pro" panose="020B05060400000200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31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-72" y="776"/>
      </p:cViewPr>
      <p:guideLst>
        <p:guide orient="horz" pos="1769"/>
        <p:guide pos="31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CDBD3A2A-E580-DE70-44A1-58FE69C9D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87" y="0"/>
            <a:ext cx="10078912" cy="56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00835ECB-68FA-13EA-7D1F-F839B7B1D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7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C353336-B945-BD85-90C8-C7BFEA23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7" y="-1"/>
            <a:ext cx="9985022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058" y="299031"/>
            <a:ext cx="8606909" cy="108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058" y="1495153"/>
            <a:ext cx="8606909" cy="356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6058" y="5205733"/>
            <a:ext cx="2245281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B8B2-E5E6-4661-98FB-ABC898B9EE12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552" y="5205733"/>
            <a:ext cx="3367921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7686" y="5205733"/>
            <a:ext cx="2245281" cy="299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DFC1-C186-431C-8681-C60978C59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</p:sldLayoutIdLst>
  <p:txStyles>
    <p:titleStyle>
      <a:lvl1pPr algn="l" defTabSz="74843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109" indent="-187109" algn="l" defTabSz="748436" rtl="0" eaLnBrk="1" latinLnBrk="0" hangingPunct="1">
        <a:lnSpc>
          <a:spcPct val="90000"/>
        </a:lnSpc>
        <a:spcBef>
          <a:spcPts val="819"/>
        </a:spcBef>
        <a:buFont typeface="Arial" panose="020B0604020202020204" pitchFamily="34" charset="0"/>
        <a:buChar char="•"/>
        <a:defRPr sz="2292" kern="1200">
          <a:solidFill>
            <a:schemeClr val="tx1"/>
          </a:solidFill>
          <a:latin typeface="+mn-lt"/>
          <a:ea typeface="+mn-ea"/>
          <a:cs typeface="+mn-cs"/>
        </a:defRPr>
      </a:lvl1pPr>
      <a:lvl2pPr marL="561327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964" kern="1200">
          <a:solidFill>
            <a:schemeClr val="tx1"/>
          </a:solidFill>
          <a:latin typeface="+mn-lt"/>
          <a:ea typeface="+mn-ea"/>
          <a:cs typeface="+mn-cs"/>
        </a:defRPr>
      </a:lvl2pPr>
      <a:lvl3pPr marL="935546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3pPr>
      <a:lvl4pPr marL="1309764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683982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2058200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432418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806637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3180855" indent="-187109" algn="l" defTabSz="748436" rtl="0" eaLnBrk="1" latinLnBrk="0" hangingPunct="1">
        <a:lnSpc>
          <a:spcPct val="90000"/>
        </a:lnSpc>
        <a:spcBef>
          <a:spcPts val="409"/>
        </a:spcBef>
        <a:buFont typeface="Arial" panose="020B0604020202020204" pitchFamily="34" charset="0"/>
        <a:buChar char="•"/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1pPr>
      <a:lvl2pPr marL="374218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2pPr>
      <a:lvl3pPr marL="748436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3pPr>
      <a:lvl4pPr marL="1122655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4pPr>
      <a:lvl5pPr marL="1496873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5pPr>
      <a:lvl6pPr marL="1871091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6pPr>
      <a:lvl7pPr marL="2245309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7pPr>
      <a:lvl8pPr marL="2619527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8pPr>
      <a:lvl9pPr marL="2993746" algn="l" defTabSz="748436" rtl="0" eaLnBrk="1" latinLnBrk="0" hangingPunct="1">
        <a:defRPr sz="1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single-market-economy.ec.europa.eu/system/files/2023-01/SM30%20Style%20Guid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A2509-B83E-7D3C-1777-945B50445D35}"/>
              </a:ext>
            </a:extLst>
          </p:cNvPr>
          <p:cNvSpPr txBox="1"/>
          <p:nvPr/>
        </p:nvSpPr>
        <p:spPr>
          <a:xfrm>
            <a:off x="657225" y="1885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3D953-A418-E058-F701-1349D2CDAC5A}"/>
              </a:ext>
            </a:extLst>
          </p:cNvPr>
          <p:cNvSpPr txBox="1"/>
          <p:nvPr/>
        </p:nvSpPr>
        <p:spPr>
          <a:xfrm>
            <a:off x="385216" y="1453385"/>
            <a:ext cx="8364598" cy="390876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THIS PAGE IS JUST AN EXAMPLE</a:t>
            </a:r>
          </a:p>
          <a:p>
            <a:r>
              <a:rPr lang="en-GB" sz="2000" b="1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 </a:t>
            </a:r>
          </a:p>
          <a:p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1. Fill in the text box without changing the sizes; </a:t>
            </a:r>
          </a:p>
          <a:p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if you change the text size, please follow the scale from style guide </a:t>
            </a:r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  <a:hlinkClick r:id="rId2"/>
              </a:rPr>
              <a:t>on page 36.</a:t>
            </a:r>
            <a:endParaRPr lang="en-GB" sz="1600" dirty="0">
              <a:solidFill>
                <a:schemeClr val="tx2"/>
              </a:solidFill>
              <a:effectLst/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  <a:p>
            <a:endParaRPr lang="en-GB" sz="1600" dirty="0">
              <a:solidFill>
                <a:schemeClr val="tx2"/>
              </a:solidFill>
              <a:effectLst/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  <a:p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2. For co-branding with external organizations’ logos, ensure all logos have equal and balanced visual weight and align them horizontally.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Don’t change the position of the EC logo.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Place additional logos next to the EC logo in the speech bubble.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Don’t change the size of the speech bubble, only adjust it by moving it left or right according to the space needed for all logos.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Each logo requires a protection area (indicated by the blue frame above). Make sure you respect this and don't put the logos too close to each other.</a:t>
            </a:r>
          </a:p>
          <a:p>
            <a:endParaRPr lang="en-GB" sz="1600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3. Do not create any extra frames to highlight text.</a:t>
            </a:r>
            <a:endParaRPr lang="en-BE" sz="1600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5BABD-E0D3-44BE-163B-FBD3CE5DA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507" y="-374903"/>
            <a:ext cx="9580593" cy="1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82EA0-64C4-252D-59A6-3E62BDD37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606" y="9144"/>
            <a:ext cx="2458419" cy="968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E89007-CE22-02A0-68DD-EC02B4833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848" y="303598"/>
            <a:ext cx="4274155" cy="4809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6CE3F4-5D8E-60AB-C775-5C9612AC0F26}"/>
              </a:ext>
            </a:extLst>
          </p:cNvPr>
          <p:cNvSpPr/>
          <p:nvPr/>
        </p:nvSpPr>
        <p:spPr>
          <a:xfrm>
            <a:off x="7520605" y="-1"/>
            <a:ext cx="2458419" cy="97735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56586664-9EAA-D543-91CC-80D3F06943B8}"/>
              </a:ext>
            </a:extLst>
          </p:cNvPr>
          <p:cNvSpPr/>
          <p:nvPr/>
        </p:nvSpPr>
        <p:spPr>
          <a:xfrm>
            <a:off x="4989512" y="1158170"/>
            <a:ext cx="978408" cy="48463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36D7662-6CE2-0B4F-A243-CA88B1FE6A92}"/>
              </a:ext>
            </a:extLst>
          </p:cNvPr>
          <p:cNvSpPr/>
          <p:nvPr/>
        </p:nvSpPr>
        <p:spPr>
          <a:xfrm rot="10800000">
            <a:off x="7261935" y="1186572"/>
            <a:ext cx="978408" cy="48463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5FB01-EAA3-1DD6-DD90-14E7F12353C1}"/>
              </a:ext>
            </a:extLst>
          </p:cNvPr>
          <p:cNvSpPr/>
          <p:nvPr/>
        </p:nvSpPr>
        <p:spPr>
          <a:xfrm>
            <a:off x="2786063" y="-1"/>
            <a:ext cx="4734541" cy="97735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905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920D1-1541-7B5A-3244-4F15CDBB7C65}"/>
              </a:ext>
            </a:extLst>
          </p:cNvPr>
          <p:cNvSpPr txBox="1"/>
          <p:nvPr/>
        </p:nvSpPr>
        <p:spPr>
          <a:xfrm>
            <a:off x="316208" y="3452655"/>
            <a:ext cx="8502615" cy="173380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6200"/>
              </a:lnSpc>
            </a:pPr>
            <a:r>
              <a:rPr lang="en-GB" sz="5400" b="1" dirty="0">
                <a:solidFill>
                  <a:schemeClr val="bg1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6420"/>
              </a:lnSpc>
            </a:pPr>
            <a:r>
              <a:rPr lang="en-GB" sz="5400" b="1" dirty="0">
                <a:solidFill>
                  <a:schemeClr val="bg1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bg1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51FAE-077D-4B73-4DF7-C53CDA81BC8C}"/>
              </a:ext>
            </a:extLst>
          </p:cNvPr>
          <p:cNvSpPr txBox="1"/>
          <p:nvPr/>
        </p:nvSpPr>
        <p:spPr>
          <a:xfrm>
            <a:off x="4706670" y="4487325"/>
            <a:ext cx="5041338" cy="8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7020"/>
              </a:lnSpc>
            </a:pPr>
            <a:r>
              <a:rPr lang="en-GB" sz="2400" b="1" dirty="0">
                <a:solidFill>
                  <a:schemeClr val="bg1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#SingleMarket30</a:t>
            </a:r>
            <a:endParaRPr lang="en-BE" sz="2400" b="1" dirty="0">
              <a:solidFill>
                <a:schemeClr val="bg1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4CF3C-EAAC-6983-5ECA-69F26251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77" y="-358719"/>
            <a:ext cx="9580593" cy="1837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29B95-64FC-3712-24F2-A88A80CA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606" y="9144"/>
            <a:ext cx="2458419" cy="968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EDF37-52A0-9A08-C170-A07B99FCEED8}"/>
              </a:ext>
            </a:extLst>
          </p:cNvPr>
          <p:cNvSpPr txBox="1"/>
          <p:nvPr/>
        </p:nvSpPr>
        <p:spPr>
          <a:xfrm>
            <a:off x="385217" y="2273292"/>
            <a:ext cx="8364598" cy="110799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3300" b="1" dirty="0">
                <a:solidFill>
                  <a:schemeClr val="bg1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(RE) CONNECTING EUROPE</a:t>
            </a:r>
            <a:endParaRPr lang="en-BE" sz="3300" b="1" dirty="0">
              <a:solidFill>
                <a:schemeClr val="bg1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AE304-2C31-F0F3-1243-09CC9D001FC4}"/>
              </a:ext>
            </a:extLst>
          </p:cNvPr>
          <p:cNvSpPr txBox="1"/>
          <p:nvPr/>
        </p:nvSpPr>
        <p:spPr>
          <a:xfrm>
            <a:off x="4611103" y="1982828"/>
            <a:ext cx="4982705" cy="88870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>
              <a:lnSpc>
                <a:spcPts val="7020"/>
              </a:lnSpc>
            </a:pPr>
            <a:r>
              <a:rPr lang="en-GB" sz="3300" b="1" dirty="0">
                <a:solidFill>
                  <a:schemeClr val="bg1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DATE</a:t>
            </a:r>
            <a:endParaRPr lang="en-BE" sz="3300" b="1" dirty="0">
              <a:solidFill>
                <a:schemeClr val="bg1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1CCD9-D885-F768-8868-64F823C5389A}"/>
              </a:ext>
            </a:extLst>
          </p:cNvPr>
          <p:cNvSpPr txBox="1"/>
          <p:nvPr/>
        </p:nvSpPr>
        <p:spPr>
          <a:xfrm>
            <a:off x="4280687" y="308584"/>
            <a:ext cx="27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BE" dirty="0">
                <a:solidFill>
                  <a:schemeClr val="bg1">
                    <a:lumMod val="65000"/>
                  </a:schemeClr>
                </a:solidFill>
              </a:rPr>
              <a:t>nsert additional logo here</a:t>
            </a:r>
          </a:p>
        </p:txBody>
      </p:sp>
    </p:spTree>
    <p:extLst>
      <p:ext uri="{BB962C8B-B14F-4D97-AF65-F5344CB8AC3E}">
        <p14:creationId xmlns:p14="http://schemas.microsoft.com/office/powerpoint/2010/main" val="22170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D06BE5-AAF9-2F63-4475-C0863EA0A4C2}"/>
              </a:ext>
            </a:extLst>
          </p:cNvPr>
          <p:cNvSpPr txBox="1"/>
          <p:nvPr/>
        </p:nvSpPr>
        <p:spPr>
          <a:xfrm>
            <a:off x="416563" y="2988786"/>
            <a:ext cx="8485979" cy="171457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6200"/>
              </a:lnSpc>
            </a:pPr>
            <a:r>
              <a:rPr lang="en-GB" sz="54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6200"/>
              </a:lnSpc>
            </a:pPr>
            <a:r>
              <a:rPr lang="en-GB" sz="54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6CB22-2EFD-0904-E7EF-F4DB4DE0105D}"/>
              </a:ext>
            </a:extLst>
          </p:cNvPr>
          <p:cNvSpPr txBox="1"/>
          <p:nvPr/>
        </p:nvSpPr>
        <p:spPr>
          <a:xfrm>
            <a:off x="416563" y="1853583"/>
            <a:ext cx="8364598" cy="110799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3300" b="1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3300" b="1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(RE) CONNECTING EUROPE</a:t>
            </a:r>
            <a:endParaRPr lang="en-BE" sz="33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95428-15C0-4445-3D03-0FA9602CB9D6}"/>
              </a:ext>
            </a:extLst>
          </p:cNvPr>
          <p:cNvSpPr txBox="1"/>
          <p:nvPr/>
        </p:nvSpPr>
        <p:spPr>
          <a:xfrm>
            <a:off x="335820" y="4487325"/>
            <a:ext cx="5041338" cy="8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20"/>
              </a:lnSpc>
            </a:pPr>
            <a:r>
              <a:rPr lang="en-GB" sz="24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#SingleMarket30</a:t>
            </a:r>
            <a:endParaRPr lang="en-BE" sz="24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3B4AA-2726-6E49-6B3E-0019AB64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16" y="-374903"/>
            <a:ext cx="9580593" cy="1837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FB5A7-6289-8425-B5AB-C9CBB553C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606" y="9144"/>
            <a:ext cx="2458419" cy="968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E7A78-8653-62EB-F61F-65ED406EE010}"/>
              </a:ext>
            </a:extLst>
          </p:cNvPr>
          <p:cNvSpPr txBox="1"/>
          <p:nvPr/>
        </p:nvSpPr>
        <p:spPr>
          <a:xfrm>
            <a:off x="404149" y="58065"/>
            <a:ext cx="4982705" cy="88870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7020"/>
              </a:lnSpc>
            </a:pPr>
            <a:r>
              <a:rPr lang="en-GB" sz="33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DATE</a:t>
            </a:r>
            <a:endParaRPr lang="en-BE" sz="33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37C04-3368-F8AC-9673-6431B2B91F2B}"/>
              </a:ext>
            </a:extLst>
          </p:cNvPr>
          <p:cNvSpPr txBox="1"/>
          <p:nvPr/>
        </p:nvSpPr>
        <p:spPr>
          <a:xfrm>
            <a:off x="4280687" y="308584"/>
            <a:ext cx="27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BE" dirty="0">
                <a:solidFill>
                  <a:schemeClr val="bg1">
                    <a:lumMod val="65000"/>
                  </a:schemeClr>
                </a:solidFill>
              </a:rPr>
              <a:t>nsert additional logo here</a:t>
            </a:r>
          </a:p>
        </p:txBody>
      </p:sp>
    </p:spTree>
    <p:extLst>
      <p:ext uri="{BB962C8B-B14F-4D97-AF65-F5344CB8AC3E}">
        <p14:creationId xmlns:p14="http://schemas.microsoft.com/office/powerpoint/2010/main" val="51428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6B8A74-A860-C7D9-FF2F-DBBC00BD2F3F}"/>
              </a:ext>
            </a:extLst>
          </p:cNvPr>
          <p:cNvSpPr txBox="1"/>
          <p:nvPr/>
        </p:nvSpPr>
        <p:spPr>
          <a:xfrm>
            <a:off x="335820" y="4487325"/>
            <a:ext cx="5041338" cy="8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020"/>
              </a:lnSpc>
            </a:pPr>
            <a:r>
              <a:rPr lang="en-GB" sz="24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#SingleMarket30</a:t>
            </a:r>
            <a:endParaRPr lang="en-BE" sz="24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56278-A2CC-F591-CBA8-79893B4C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853" y="-362600"/>
            <a:ext cx="9559742" cy="183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5A638-5BF7-62E4-E704-FEB82B3D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454" y="0"/>
            <a:ext cx="2458419" cy="968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4E9CC-5499-BE17-09F4-20BBC5BB0639}"/>
              </a:ext>
            </a:extLst>
          </p:cNvPr>
          <p:cNvSpPr txBox="1"/>
          <p:nvPr/>
        </p:nvSpPr>
        <p:spPr>
          <a:xfrm>
            <a:off x="4242816" y="946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F5416-6B09-6DED-EB04-89939EEC0B90}"/>
              </a:ext>
            </a:extLst>
          </p:cNvPr>
          <p:cNvSpPr txBox="1"/>
          <p:nvPr/>
        </p:nvSpPr>
        <p:spPr>
          <a:xfrm>
            <a:off x="416563" y="2988786"/>
            <a:ext cx="8485979" cy="171457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6200"/>
              </a:lnSpc>
            </a:pPr>
            <a:r>
              <a:rPr lang="en-GB" sz="54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30TH ANNIVERSARY </a:t>
            </a:r>
          </a:p>
          <a:p>
            <a:pPr>
              <a:lnSpc>
                <a:spcPts val="6200"/>
              </a:lnSpc>
            </a:pPr>
            <a:r>
              <a:rPr lang="en-GB" sz="54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OF THE SINGLE MARKET</a:t>
            </a:r>
            <a:endParaRPr lang="en-BE" sz="54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D7B0B-1980-E620-F173-F7E3A1EF41B2}"/>
              </a:ext>
            </a:extLst>
          </p:cNvPr>
          <p:cNvSpPr txBox="1"/>
          <p:nvPr/>
        </p:nvSpPr>
        <p:spPr>
          <a:xfrm>
            <a:off x="416563" y="1853583"/>
            <a:ext cx="8364598" cy="110799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GB" sz="3300" b="1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WORKSHOP</a:t>
            </a:r>
          </a:p>
          <a:p>
            <a:r>
              <a:rPr lang="en-GB" sz="3300" b="1" dirty="0">
                <a:solidFill>
                  <a:schemeClr val="tx2"/>
                </a:solidFill>
                <a:effectLst/>
                <a:latin typeface="EC Square Sans Cond Pro" panose="020B0506040000020004" pitchFamily="34" charset="0"/>
                <a:ea typeface="Roboto Condensed" panose="02000000000000000000" pitchFamily="2" charset="0"/>
              </a:rPr>
              <a:t>(RE) CONNECTING EUROPE</a:t>
            </a:r>
            <a:endParaRPr lang="en-BE" sz="33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0B7E1-5324-F9A5-7B31-82C0376FC459}"/>
              </a:ext>
            </a:extLst>
          </p:cNvPr>
          <p:cNvSpPr txBox="1"/>
          <p:nvPr/>
        </p:nvSpPr>
        <p:spPr>
          <a:xfrm>
            <a:off x="404149" y="58065"/>
            <a:ext cx="4982705" cy="888705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lnSpc>
                <a:spcPts val="7020"/>
              </a:lnSpc>
            </a:pPr>
            <a:r>
              <a:rPr lang="en-GB" sz="3300" b="1" dirty="0">
                <a:solidFill>
                  <a:schemeClr val="tx2"/>
                </a:solidFill>
                <a:latin typeface="EC Square Sans Cond Pro" panose="020B0506040000020004" pitchFamily="34" charset="0"/>
                <a:ea typeface="Roboto Condensed" panose="02000000000000000000" pitchFamily="2" charset="0"/>
              </a:rPr>
              <a:t>DATE</a:t>
            </a:r>
            <a:endParaRPr lang="en-BE" sz="3300" b="1" dirty="0">
              <a:solidFill>
                <a:schemeClr val="tx2"/>
              </a:solidFill>
              <a:latin typeface="EC Square Sans Cond Pro" panose="020B05060400000200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613C1-8472-1370-7777-4F2B9268E9BA}"/>
              </a:ext>
            </a:extLst>
          </p:cNvPr>
          <p:cNvSpPr txBox="1"/>
          <p:nvPr/>
        </p:nvSpPr>
        <p:spPr>
          <a:xfrm>
            <a:off x="5460285" y="189837"/>
            <a:ext cx="191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BE" dirty="0">
                <a:solidFill>
                  <a:schemeClr val="bg1">
                    <a:lumMod val="65000"/>
                  </a:schemeClr>
                </a:solidFill>
              </a:rPr>
              <a:t>nsert additional </a:t>
            </a:r>
          </a:p>
          <a:p>
            <a:r>
              <a:rPr lang="en-BE" dirty="0">
                <a:solidFill>
                  <a:schemeClr val="bg1">
                    <a:lumMod val="65000"/>
                  </a:schemeClr>
                </a:solidFill>
              </a:rPr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402087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30 SM">
      <a:dk1>
        <a:srgbClr val="4D4D4D"/>
      </a:dk1>
      <a:lt1>
        <a:srgbClr val="FFFFFF"/>
      </a:lt1>
      <a:dk2>
        <a:srgbClr val="001488"/>
      </a:dk2>
      <a:lt2>
        <a:srgbClr val="E7E7E7"/>
      </a:lt2>
      <a:accent1>
        <a:srgbClr val="ECF412"/>
      </a:accent1>
      <a:accent2>
        <a:srgbClr val="ABE100"/>
      </a:accent2>
      <a:accent3>
        <a:srgbClr val="1108E4"/>
      </a:accent3>
      <a:accent4>
        <a:srgbClr val="ABE100"/>
      </a:accent4>
      <a:accent5>
        <a:srgbClr val="EDF413"/>
      </a:accent5>
      <a:accent6>
        <a:srgbClr val="D0FF82"/>
      </a:accent6>
      <a:hlink>
        <a:srgbClr val="0563C1"/>
      </a:hlink>
      <a:folHlink>
        <a:srgbClr val="2433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1406</TotalTime>
  <Words>212</Words>
  <Application>Microsoft Macintosh PowerPoint</Application>
  <PresentationFormat>Custom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Calibri</vt:lpstr>
      <vt:lpstr>EC Square Sans Cond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Justyna Kuklo</cp:lastModifiedBy>
  <cp:revision>83</cp:revision>
  <dcterms:created xsi:type="dcterms:W3CDTF">2019-11-29T10:40:35Z</dcterms:created>
  <dcterms:modified xsi:type="dcterms:W3CDTF">2023-02-06T13:23:21Z</dcterms:modified>
</cp:coreProperties>
</file>