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6" r:id="rId2"/>
    <p:sldId id="257" r:id="rId3"/>
    <p:sldId id="258" r:id="rId4"/>
    <p:sldId id="259" r:id="rId5"/>
    <p:sldId id="269" r:id="rId6"/>
    <p:sldId id="260" r:id="rId7"/>
    <p:sldId id="261" r:id="rId8"/>
    <p:sldId id="262" r:id="rId9"/>
    <p:sldId id="270" r:id="rId10"/>
    <p:sldId id="263" r:id="rId11"/>
    <p:sldId id="271"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0F1"/>
    <a:srgbClr val="FFFFFF"/>
    <a:srgbClr val="3D88A8"/>
    <a:srgbClr val="372655"/>
    <a:srgbClr val="6D5B97"/>
    <a:srgbClr val="102268"/>
    <a:srgbClr val="096BA3"/>
    <a:srgbClr val="0F9EFB"/>
    <a:srgbClr val="385623"/>
    <a:srgbClr val="3D8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5" autoAdjust="0"/>
    <p:restoredTop sz="90287" autoAdjust="0"/>
  </p:normalViewPr>
  <p:slideViewPr>
    <p:cSldViewPr snapToGrid="0" snapToObjects="1" showGuides="1">
      <p:cViewPr varScale="1">
        <p:scale>
          <a:sx n="77" d="100"/>
          <a:sy n="77" d="100"/>
        </p:scale>
        <p:origin x="1651"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Kildow, J.T., C.S. Colgan, P. Johnston, J.D. </a:t>
            </a:r>
            <a:r>
              <a:rPr lang="en-US" sz="1200" kern="1200" dirty="0" err="1">
                <a:solidFill>
                  <a:schemeClr val="tx1"/>
                </a:solidFill>
                <a:effectLst/>
                <a:latin typeface="+mn-lt"/>
                <a:ea typeface="+mn-ea"/>
                <a:cs typeface="+mn-cs"/>
              </a:rPr>
              <a:t>Scorse</a:t>
            </a:r>
            <a:r>
              <a:rPr lang="en-US" sz="1200" kern="1200" dirty="0">
                <a:solidFill>
                  <a:schemeClr val="tx1"/>
                </a:solidFill>
                <a:effectLst/>
                <a:latin typeface="+mn-lt"/>
                <a:ea typeface="+mn-ea"/>
                <a:cs typeface="+mn-cs"/>
              </a:rPr>
              <a:t>, and M.G. Farnum, 2016: State of the U.S. Ocean and Coastal Economies: 2016 Update. National Ocean Economics Program, Monterey, CA, 31 pp. </a:t>
            </a:r>
            <a:r>
              <a:rPr lang="en-US" sz="1200" u="sng" kern="1200" dirty="0">
                <a:solidFill>
                  <a:schemeClr val="tx1"/>
                </a:solidFill>
                <a:effectLst/>
                <a:latin typeface="+mn-lt"/>
                <a:ea typeface="+mn-ea"/>
                <a:cs typeface="+mn-cs"/>
              </a:rPr>
              <a:t>http://midatlanticocean.org/wp-content/uploads/2016/03/NOEP_National_Report_2016.pdf</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247798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35: EPA, 2017: Multi-model Framework for Quantitative Sectoral Impacts Analysis: A Technical Report for the Fourth National Climate Assessment. EPA 430‐R‐17‐001. U.S. Environmental Protection Agency (EPA), Washington, D.C., 271 pp. </a:t>
            </a:r>
            <a:r>
              <a:rPr lang="en-US" sz="1200" u="sng" kern="1200" dirty="0">
                <a:solidFill>
                  <a:schemeClr val="tx1"/>
                </a:solidFill>
                <a:effectLst/>
                <a:latin typeface="+mn-lt"/>
                <a:ea typeface="+mn-ea"/>
                <a:cs typeface="+mn-cs"/>
              </a:rPr>
              <a:t>https://cfpub.epa.gov/si/si_public_record_Report.cfm?dirEntryId=335095</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185107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120: City of Norfolk, 2016: Norfolk Vision 2100. Norfolk, VA, 50 pp. </a:t>
            </a:r>
            <a:r>
              <a:rPr lang="en-US" sz="1200" u="sng" kern="1200" dirty="0">
                <a:solidFill>
                  <a:schemeClr val="tx1"/>
                </a:solidFill>
                <a:effectLst/>
                <a:latin typeface="+mn-lt"/>
                <a:ea typeface="+mn-ea"/>
                <a:cs typeface="+mn-cs"/>
              </a:rPr>
              <a:t>https://www.norfolk.gov/DocumentCenter/View/27768</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112393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41115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norfolk.gov/DocumentCenter/View/2776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doi.org/10.7930/NCA4.2018.CH8"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ceaneconomics.org/Market/coastal/coastal_geographies.asp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midatlanticocean.org/wp-content/uploads/2016/03/NOEP_National_Report_2016.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fpub.epa.gov/si/si_public_record_Report.cfm?dirEntryId=33509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ca2018.globalchange.gov/chapter/8#fig-8-2"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8 | Coastal Effects</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560E63A-02D7-45FC-B161-95F04E281472}"/>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1689632" y="646176"/>
            <a:ext cx="5767911" cy="2825687"/>
          </a:xfrm>
        </p:spPr>
      </p:pic>
      <p:sp>
        <p:nvSpPr>
          <p:cNvPr id="3" name="Title 2">
            <a:extLst>
              <a:ext uri="{FF2B5EF4-FFF2-40B4-BE49-F238E27FC236}">
                <a16:creationId xmlns:a16="http://schemas.microsoft.com/office/drawing/2014/main" xmlns="" id="{C6AAB80E-033A-4D70-9FFA-C5E6683C96C9}"/>
              </a:ext>
            </a:extLst>
          </p:cNvPr>
          <p:cNvSpPr>
            <a:spLocks noGrp="1"/>
          </p:cNvSpPr>
          <p:nvPr>
            <p:ph type="title"/>
          </p:nvPr>
        </p:nvSpPr>
        <p:spPr/>
        <p:txBody>
          <a:bodyPr/>
          <a:lstStyle/>
          <a:p>
            <a:r>
              <a:rPr lang="en-US" dirty="0"/>
              <a:t>Fig. 8.5: Societal Options for Resource Allocation in a Changing Climate</a:t>
            </a:r>
          </a:p>
        </p:txBody>
      </p:sp>
      <p:sp>
        <p:nvSpPr>
          <p:cNvPr id="4" name="Text Placeholder 3">
            <a:extLst>
              <a:ext uri="{FF2B5EF4-FFF2-40B4-BE49-F238E27FC236}">
                <a16:creationId xmlns:a16="http://schemas.microsoft.com/office/drawing/2014/main" xmlns="" id="{157E2353-14E3-49F8-963C-3D0284D68EFA}"/>
              </a:ext>
            </a:extLst>
          </p:cNvPr>
          <p:cNvSpPr>
            <a:spLocks noGrp="1"/>
          </p:cNvSpPr>
          <p:nvPr>
            <p:ph type="body" sz="half" idx="2"/>
          </p:nvPr>
        </p:nvSpPr>
        <p:spPr/>
        <p:txBody>
          <a:bodyPr>
            <a:normAutofit fontScale="92500" lnSpcReduction="20000"/>
          </a:bodyPr>
          <a:lstStyle/>
          <a:p>
            <a:r>
              <a:rPr lang="en-US" dirty="0"/>
              <a:t>Society has limited resources to help individuals and communities adapt to climate change. Panel (a) illustrates that there are finite resources available and that individuals and communities are starting from different levels of readiness to adapt. Panel (b) illustrates the option for society to choose an equal allocation of resources where everyone gets the same amount of help, or as illustrated in Panel (c), society can choose to distribute resources equitably to give people what they need to reach the same level of adaptation. </a:t>
            </a:r>
            <a:r>
              <a:rPr lang="en-US" i="1" dirty="0"/>
              <a:t>Source:</a:t>
            </a:r>
            <a:r>
              <a:rPr lang="en-US" b="1" i="1" dirty="0"/>
              <a:t> </a:t>
            </a:r>
            <a:r>
              <a:rPr lang="en-US" i="1" dirty="0"/>
              <a:t>adapted with permission from Craig Froehle.</a:t>
            </a:r>
          </a:p>
        </p:txBody>
      </p:sp>
      <p:sp>
        <p:nvSpPr>
          <p:cNvPr id="5" name="Text Placeholder 4">
            <a:extLst>
              <a:ext uri="{FF2B5EF4-FFF2-40B4-BE49-F238E27FC236}">
                <a16:creationId xmlns:a16="http://schemas.microsoft.com/office/drawing/2014/main" xmlns="" id="{BC8B059E-DCCE-49F0-B6A9-E41D74426985}"/>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294089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24B568D-3AED-4340-BE4B-3EADBD4C8D1C}"/>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54155" y="457200"/>
            <a:ext cx="4638865" cy="3014663"/>
          </a:xfrm>
        </p:spPr>
      </p:pic>
      <p:sp>
        <p:nvSpPr>
          <p:cNvPr id="3" name="Title 2">
            <a:extLst>
              <a:ext uri="{FF2B5EF4-FFF2-40B4-BE49-F238E27FC236}">
                <a16:creationId xmlns:a16="http://schemas.microsoft.com/office/drawing/2014/main" xmlns="" id="{66D39EF1-1A5A-46F0-801D-940B8CB5B219}"/>
              </a:ext>
            </a:extLst>
          </p:cNvPr>
          <p:cNvSpPr>
            <a:spLocks noGrp="1"/>
          </p:cNvSpPr>
          <p:nvPr>
            <p:ph type="title"/>
          </p:nvPr>
        </p:nvSpPr>
        <p:spPr/>
        <p:txBody>
          <a:bodyPr/>
          <a:lstStyle/>
          <a:p>
            <a:r>
              <a:rPr lang="en-US" dirty="0"/>
              <a:t>Fig. 8.6: Impacts of the 2017 Hurricane Season</a:t>
            </a:r>
          </a:p>
        </p:txBody>
      </p:sp>
      <p:sp>
        <p:nvSpPr>
          <p:cNvPr id="4" name="Text Placeholder 3">
            <a:extLst>
              <a:ext uri="{FF2B5EF4-FFF2-40B4-BE49-F238E27FC236}">
                <a16:creationId xmlns:a16="http://schemas.microsoft.com/office/drawing/2014/main" xmlns="" id="{C042DDD5-457C-4EF7-B5A7-7DB738DA8781}"/>
              </a:ext>
            </a:extLst>
          </p:cNvPr>
          <p:cNvSpPr>
            <a:spLocks noGrp="1"/>
          </p:cNvSpPr>
          <p:nvPr>
            <p:ph type="body" sz="half" idx="2"/>
          </p:nvPr>
        </p:nvSpPr>
        <p:spPr/>
        <p:txBody>
          <a:bodyPr/>
          <a:lstStyle/>
          <a:p>
            <a:r>
              <a:rPr lang="en-US" dirty="0"/>
              <a:t>Quintana Perez dumps water from a cooler into floodwaters in the aftermath of Hurricane Irma in Immokalee, Florida. </a:t>
            </a:r>
            <a:r>
              <a:rPr lang="en-US" i="1" dirty="0"/>
              <a:t>Photo credit: AP Photo/Gerald Herbert.</a:t>
            </a:r>
          </a:p>
          <a:p>
            <a:endParaRPr lang="en-US" dirty="0"/>
          </a:p>
        </p:txBody>
      </p:sp>
      <p:sp>
        <p:nvSpPr>
          <p:cNvPr id="5" name="Text Placeholder 4">
            <a:extLst>
              <a:ext uri="{FF2B5EF4-FFF2-40B4-BE49-F238E27FC236}">
                <a16:creationId xmlns:a16="http://schemas.microsoft.com/office/drawing/2014/main" xmlns="" id="{F47FC71D-F5FB-46E7-9AC7-0815FF130D9C}"/>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282440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DE2025E-6426-4381-A3FA-1E6024CC9D93}"/>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916358" y="481451"/>
            <a:ext cx="4572009" cy="5355347"/>
          </a:xfrm>
        </p:spPr>
      </p:pic>
      <p:sp>
        <p:nvSpPr>
          <p:cNvPr id="3" name="Title 2">
            <a:extLst>
              <a:ext uri="{FF2B5EF4-FFF2-40B4-BE49-F238E27FC236}">
                <a16:creationId xmlns:a16="http://schemas.microsoft.com/office/drawing/2014/main" xmlns="" id="{440C5874-5CD7-4599-B1D3-B0C89446083F}"/>
              </a:ext>
            </a:extLst>
          </p:cNvPr>
          <p:cNvSpPr>
            <a:spLocks noGrp="1"/>
          </p:cNvSpPr>
          <p:nvPr>
            <p:ph type="title"/>
          </p:nvPr>
        </p:nvSpPr>
        <p:spPr/>
        <p:txBody>
          <a:bodyPr/>
          <a:lstStyle/>
          <a:p>
            <a:r>
              <a:rPr lang="en-US" dirty="0"/>
              <a:t>Fig. </a:t>
            </a:r>
            <a:r>
              <a:rPr lang="en-US"/>
              <a:t>8.7: Vision </a:t>
            </a:r>
            <a:r>
              <a:rPr lang="en-US" dirty="0"/>
              <a:t>2100: Designing the Coastal Community of the Future </a:t>
            </a:r>
          </a:p>
        </p:txBody>
      </p:sp>
      <p:sp>
        <p:nvSpPr>
          <p:cNvPr id="4" name="Text Placeholder 3">
            <a:extLst>
              <a:ext uri="{FF2B5EF4-FFF2-40B4-BE49-F238E27FC236}">
                <a16:creationId xmlns:a16="http://schemas.microsoft.com/office/drawing/2014/main" xmlns="" id="{996770D9-4252-4454-9046-007378BC986A}"/>
              </a:ext>
            </a:extLst>
          </p:cNvPr>
          <p:cNvSpPr>
            <a:spLocks noGrp="1"/>
          </p:cNvSpPr>
          <p:nvPr>
            <p:ph type="body" sz="half" idx="2"/>
          </p:nvPr>
        </p:nvSpPr>
        <p:spPr/>
        <p:txBody>
          <a:bodyPr>
            <a:normAutofit fontScale="92500" lnSpcReduction="20000"/>
          </a:bodyPr>
          <a:lstStyle/>
          <a:p>
            <a:r>
              <a:rPr lang="en-US" dirty="0"/>
              <a:t>The City of Norfolk is building a long-term strategy to address the flooding challenges due to sea level rise. Green areas are at low risk of coastal flooding and have great potential for high-density, mixed-use, and mixed-income development. Red areas are home to key economic assets that are essential to the city’s future. Brown areas are established neighborhoods that experience more frequent flooding. Purple areas are established neighborhoods at less risk of coastal flooding. (Descriptions in the legend are from the original City of Norfolk publication.) </a:t>
            </a:r>
            <a:r>
              <a:rPr lang="en-US" i="1" dirty="0"/>
              <a:t>Source: City of Norfolk 2016.</a:t>
            </a:r>
            <a:r>
              <a:rPr lang="en-US" i="1" baseline="30000" dirty="0">
                <a:hlinkClick r:id="rId4"/>
              </a:rPr>
              <a:t>120</a:t>
            </a:r>
            <a:endParaRPr lang="en-US" i="1" baseline="30000" dirty="0"/>
          </a:p>
        </p:txBody>
      </p:sp>
      <p:sp>
        <p:nvSpPr>
          <p:cNvPr id="5" name="Text Placeholder 4">
            <a:extLst>
              <a:ext uri="{FF2B5EF4-FFF2-40B4-BE49-F238E27FC236}">
                <a16:creationId xmlns:a16="http://schemas.microsoft.com/office/drawing/2014/main" xmlns="" id="{62362329-6B65-4EAD-A0E8-63B20426E0B4}"/>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206236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A13F0AA-9DFB-4460-846B-0132DA993E00}"/>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DF1B9592-8F95-431B-9E6E-F6032ECB890C}"/>
              </a:ext>
            </a:extLst>
          </p:cNvPr>
          <p:cNvSpPr>
            <a:spLocks noGrp="1"/>
          </p:cNvSpPr>
          <p:nvPr>
            <p:ph type="body" sz="quarter" idx="11"/>
          </p:nvPr>
        </p:nvSpPr>
        <p:spPr/>
        <p:txBody>
          <a:bodyPr/>
          <a:lstStyle/>
          <a:p>
            <a:r>
              <a:rPr lang="en-US" dirty="0"/>
              <a:t>8</a:t>
            </a:r>
          </a:p>
        </p:txBody>
      </p:sp>
      <p:sp>
        <p:nvSpPr>
          <p:cNvPr id="4" name="Text Placeholder 3">
            <a:extLst>
              <a:ext uri="{FF2B5EF4-FFF2-40B4-BE49-F238E27FC236}">
                <a16:creationId xmlns:a16="http://schemas.microsoft.com/office/drawing/2014/main" xmlns="" id="{FFB7A468-9256-4E9C-ABC6-7A545F77653C}"/>
              </a:ext>
            </a:extLst>
          </p:cNvPr>
          <p:cNvSpPr>
            <a:spLocks noGrp="1"/>
          </p:cNvSpPr>
          <p:nvPr>
            <p:ph type="body" sz="quarter" idx="12"/>
          </p:nvPr>
        </p:nvSpPr>
        <p:spPr/>
        <p:txBody>
          <a:bodyPr/>
          <a:lstStyle/>
          <a:p>
            <a:r>
              <a:rPr lang="en-US" dirty="0"/>
              <a:t>Ch. 8 | Coastal Effects</a:t>
            </a:r>
          </a:p>
        </p:txBody>
      </p:sp>
      <p:sp>
        <p:nvSpPr>
          <p:cNvPr id="5" name="Content Placeholder 4">
            <a:extLst>
              <a:ext uri="{FF2B5EF4-FFF2-40B4-BE49-F238E27FC236}">
                <a16:creationId xmlns:a16="http://schemas.microsoft.com/office/drawing/2014/main" xmlns="" id="{BEFF235F-1172-40EE-AC63-DAEBF5A6D9E3}"/>
              </a:ext>
            </a:extLst>
          </p:cNvPr>
          <p:cNvSpPr>
            <a:spLocks noGrp="1"/>
          </p:cNvSpPr>
          <p:nvPr>
            <p:ph idx="13"/>
          </p:nvPr>
        </p:nvSpPr>
        <p:spPr/>
        <p:txBody>
          <a:bodyPr>
            <a:normAutofit/>
          </a:bodyPr>
          <a:lstStyle/>
          <a:p>
            <a:pPr marL="228600" indent="-228600">
              <a:spcAft>
                <a:spcPts val="300"/>
              </a:spcAft>
            </a:pPr>
            <a:r>
              <a:rPr lang="en-US" sz="2200" b="1" dirty="0">
                <a:solidFill>
                  <a:srgbClr val="3D88A8"/>
                </a:solidFill>
              </a:rPr>
              <a:t>Federal Coordinating Lead Authors</a:t>
            </a:r>
          </a:p>
          <a:p>
            <a:pPr marL="228600" indent="-228600">
              <a:spcAft>
                <a:spcPts val="300"/>
              </a:spcAft>
            </a:pPr>
            <a:r>
              <a:rPr lang="en-US" b="1" dirty="0"/>
              <a:t>Jeffery Payne</a:t>
            </a:r>
            <a:r>
              <a:rPr lang="en-US" b="1" i="1" dirty="0"/>
              <a:t>, </a:t>
            </a:r>
            <a:r>
              <a:rPr lang="en-US" i="1" dirty="0"/>
              <a:t>National Oceanic and Atmospheric Administration</a:t>
            </a:r>
          </a:p>
          <a:p>
            <a:pPr marL="228600" indent="-228600">
              <a:spcAft>
                <a:spcPts val="300"/>
              </a:spcAft>
            </a:pPr>
            <a:r>
              <a:rPr lang="en-US" b="1" dirty="0"/>
              <a:t>William V. Sweet</a:t>
            </a:r>
            <a:r>
              <a:rPr lang="en-US" i="1" dirty="0"/>
              <a:t>, National Oceanic and Atmospheric Administration</a:t>
            </a:r>
          </a:p>
          <a:p>
            <a:pPr marL="228600" indent="-228600">
              <a:spcBef>
                <a:spcPts val="600"/>
              </a:spcBef>
              <a:spcAft>
                <a:spcPts val="300"/>
              </a:spcAft>
            </a:pPr>
            <a:r>
              <a:rPr lang="en-US" sz="2200" b="1" dirty="0">
                <a:solidFill>
                  <a:srgbClr val="3D88A8"/>
                </a:solidFill>
              </a:rPr>
              <a:t>Chapter Lead</a:t>
            </a:r>
            <a:endParaRPr lang="en-US" sz="2200" b="1" i="1" dirty="0"/>
          </a:p>
          <a:p>
            <a:pPr marL="228600" indent="-228600">
              <a:spcAft>
                <a:spcPts val="300"/>
              </a:spcAft>
            </a:pPr>
            <a:r>
              <a:rPr lang="en-US" b="1" dirty="0"/>
              <a:t>Elizabeth Fleming, </a:t>
            </a:r>
            <a:r>
              <a:rPr lang="en-US" i="1" dirty="0"/>
              <a:t>U.S. Army Corps of Engineers</a:t>
            </a:r>
          </a:p>
          <a:p>
            <a:pPr marL="228600" indent="-228600">
              <a:spcBef>
                <a:spcPts val="600"/>
              </a:spcBef>
              <a:spcAft>
                <a:spcPts val="300"/>
              </a:spcAft>
            </a:pPr>
            <a:r>
              <a:rPr lang="en-US" sz="2200" b="1" dirty="0">
                <a:solidFill>
                  <a:srgbClr val="3D88A8"/>
                </a:solidFill>
              </a:rPr>
              <a:t>Chapter Authors</a:t>
            </a:r>
          </a:p>
          <a:p>
            <a:pPr marL="228600" indent="-228600">
              <a:spcAft>
                <a:spcPts val="300"/>
              </a:spcAft>
            </a:pPr>
            <a:r>
              <a:rPr lang="en-US" b="1" dirty="0"/>
              <a:t>Michael </a:t>
            </a:r>
            <a:r>
              <a:rPr lang="en-US" b="1" dirty="0" err="1"/>
              <a:t>Craghan</a:t>
            </a:r>
            <a:r>
              <a:rPr lang="en-US" b="1" dirty="0"/>
              <a:t>, </a:t>
            </a:r>
            <a:r>
              <a:rPr lang="en-US" i="1" dirty="0"/>
              <a:t>U.S. Environmental Protection Agency</a:t>
            </a:r>
          </a:p>
          <a:p>
            <a:pPr marL="228600" indent="-228600">
              <a:spcAft>
                <a:spcPts val="300"/>
              </a:spcAft>
            </a:pPr>
            <a:r>
              <a:rPr lang="en-US" b="1" dirty="0"/>
              <a:t>John Haines, </a:t>
            </a:r>
            <a:r>
              <a:rPr lang="en-US" i="1" dirty="0"/>
              <a:t>U.S. Geological Survey</a:t>
            </a:r>
          </a:p>
          <a:p>
            <a:pPr marL="228600" indent="-228600">
              <a:spcAft>
                <a:spcPts val="300"/>
              </a:spcAft>
            </a:pPr>
            <a:r>
              <a:rPr lang="en-US" b="1" dirty="0"/>
              <a:t>Juliette </a:t>
            </a:r>
            <a:r>
              <a:rPr lang="en-US" b="1" dirty="0" err="1"/>
              <a:t>Finzi</a:t>
            </a:r>
            <a:r>
              <a:rPr lang="en-US" b="1" dirty="0"/>
              <a:t> Hart, </a:t>
            </a:r>
            <a:r>
              <a:rPr lang="en-US" i="1" dirty="0"/>
              <a:t>U.S. Geological Survey</a:t>
            </a:r>
          </a:p>
          <a:p>
            <a:pPr marL="228600" indent="-228600">
              <a:spcAft>
                <a:spcPts val="300"/>
              </a:spcAft>
            </a:pPr>
            <a:r>
              <a:rPr lang="en-US" b="1" dirty="0"/>
              <a:t>Heidi Stiller, </a:t>
            </a:r>
            <a:r>
              <a:rPr lang="en-US" i="1" dirty="0"/>
              <a:t>National Oceanic and Atmospheric Administration</a:t>
            </a:r>
          </a:p>
          <a:p>
            <a:pPr marL="228600" indent="-228600">
              <a:spcAft>
                <a:spcPts val="300"/>
              </a:spcAft>
            </a:pPr>
            <a:r>
              <a:rPr lang="en-US" b="1" dirty="0"/>
              <a:t>Ariana Sutton-Grier, </a:t>
            </a:r>
            <a:r>
              <a:rPr lang="en-US" i="1" dirty="0"/>
              <a:t>National Oceanic and Atmospheric Administration</a:t>
            </a:r>
          </a:p>
          <a:p>
            <a:pPr marL="228600" indent="-228600">
              <a:spcBef>
                <a:spcPts val="600"/>
              </a:spcBef>
              <a:spcAft>
                <a:spcPts val="300"/>
              </a:spcAft>
            </a:pPr>
            <a:r>
              <a:rPr lang="en-US" sz="2200" b="1" dirty="0">
                <a:solidFill>
                  <a:srgbClr val="3D88A8"/>
                </a:solidFill>
              </a:rPr>
              <a:t>Review Editor</a:t>
            </a:r>
          </a:p>
          <a:p>
            <a:pPr marL="228600" indent="-228600">
              <a:spcAft>
                <a:spcPts val="300"/>
              </a:spcAft>
            </a:pPr>
            <a:r>
              <a:rPr lang="en-US" b="1" dirty="0"/>
              <a:t>Michael Kruk, </a:t>
            </a:r>
            <a:r>
              <a:rPr lang="en-US" i="1" dirty="0"/>
              <a:t>ERT, Inc.</a:t>
            </a:r>
          </a:p>
        </p:txBody>
      </p:sp>
    </p:spTree>
    <p:extLst>
      <p:ext uri="{BB962C8B-B14F-4D97-AF65-F5344CB8AC3E}">
        <p14:creationId xmlns:p14="http://schemas.microsoft.com/office/powerpoint/2010/main" val="393129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9C867CB-703A-4C6D-8A03-DD82765F9DE3}"/>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xmlns="" id="{1FD685A0-67C5-4493-ABEC-4BFB13C6A0BC}"/>
              </a:ext>
            </a:extLst>
          </p:cNvPr>
          <p:cNvSpPr>
            <a:spLocks noGrp="1"/>
          </p:cNvSpPr>
          <p:nvPr>
            <p:ph type="body" sz="quarter" idx="11"/>
          </p:nvPr>
        </p:nvSpPr>
        <p:spPr/>
        <p:txBody>
          <a:bodyPr/>
          <a:lstStyle/>
          <a:p>
            <a:r>
              <a:rPr lang="en-US" dirty="0"/>
              <a:t>8</a:t>
            </a:r>
          </a:p>
        </p:txBody>
      </p:sp>
      <p:sp>
        <p:nvSpPr>
          <p:cNvPr id="4" name="Text Placeholder 3">
            <a:extLst>
              <a:ext uri="{FF2B5EF4-FFF2-40B4-BE49-F238E27FC236}">
                <a16:creationId xmlns:a16="http://schemas.microsoft.com/office/drawing/2014/main" xmlns="" id="{AA9E4EDD-4EEE-4CC6-9656-F5FA598A2376}"/>
              </a:ext>
            </a:extLst>
          </p:cNvPr>
          <p:cNvSpPr>
            <a:spLocks noGrp="1"/>
          </p:cNvSpPr>
          <p:nvPr>
            <p:ph type="body" sz="quarter" idx="12"/>
          </p:nvPr>
        </p:nvSpPr>
        <p:spPr/>
        <p:txBody>
          <a:bodyPr/>
          <a:lstStyle/>
          <a:p>
            <a:r>
              <a:rPr lang="en-US" dirty="0"/>
              <a:t>Ch. 8 | Coastal Effects</a:t>
            </a:r>
          </a:p>
        </p:txBody>
      </p:sp>
      <p:sp>
        <p:nvSpPr>
          <p:cNvPr id="5" name="Content Placeholder 4">
            <a:extLst>
              <a:ext uri="{FF2B5EF4-FFF2-40B4-BE49-F238E27FC236}">
                <a16:creationId xmlns:a16="http://schemas.microsoft.com/office/drawing/2014/main" xmlns="" id="{866DD2E3-519E-4665-B8AA-7260FEC17119}"/>
              </a:ext>
            </a:extLst>
          </p:cNvPr>
          <p:cNvSpPr>
            <a:spLocks noGrp="1"/>
          </p:cNvSpPr>
          <p:nvPr>
            <p:ph idx="13"/>
          </p:nvPr>
        </p:nvSpPr>
        <p:spPr/>
        <p:txBody>
          <a:bodyPr numCol="1"/>
          <a:lstStyle/>
          <a:p>
            <a:pPr>
              <a:spcAft>
                <a:spcPts val="300"/>
              </a:spcAft>
            </a:pPr>
            <a:r>
              <a:rPr lang="en-US" sz="2200" b="1" dirty="0">
                <a:solidFill>
                  <a:srgbClr val="3D88A8"/>
                </a:solidFill>
              </a:rPr>
              <a:t>USGCRP Coordinators</a:t>
            </a:r>
          </a:p>
          <a:p>
            <a:pPr>
              <a:spcAft>
                <a:spcPts val="300"/>
              </a:spcAft>
            </a:pPr>
            <a:r>
              <a:rPr lang="en-US" b="1" dirty="0"/>
              <a:t>Matthew </a:t>
            </a:r>
            <a:r>
              <a:rPr lang="en-US" b="1" dirty="0" err="1"/>
              <a:t>Dzaugis</a:t>
            </a:r>
            <a:r>
              <a:rPr lang="en-US" b="1" dirty="0"/>
              <a:t>, </a:t>
            </a:r>
            <a:r>
              <a:rPr lang="en-US" i="1" dirty="0"/>
              <a:t>Program Coordinator</a:t>
            </a:r>
            <a:endParaRPr lang="en-US" b="1" dirty="0"/>
          </a:p>
          <a:p>
            <a:pPr>
              <a:spcAft>
                <a:spcPts val="300"/>
              </a:spcAft>
            </a:pPr>
            <a:r>
              <a:rPr lang="en-US" b="1" dirty="0"/>
              <a:t>Christopher W. Avery,</a:t>
            </a:r>
            <a:r>
              <a:rPr lang="en-US" i="1" dirty="0"/>
              <a:t> Senior Manager</a:t>
            </a:r>
            <a:endParaRPr lang="en-US" b="1" dirty="0"/>
          </a:p>
          <a:p>
            <a:pPr>
              <a:spcAft>
                <a:spcPts val="300"/>
              </a:spcAft>
            </a:pPr>
            <a:r>
              <a:rPr lang="en-US" b="1" dirty="0" err="1"/>
              <a:t>Allyza</a:t>
            </a:r>
            <a:r>
              <a:rPr lang="en-US" b="1" dirty="0"/>
              <a:t> Lustig</a:t>
            </a:r>
            <a:r>
              <a:rPr lang="en-US" dirty="0"/>
              <a:t>, </a:t>
            </a:r>
            <a:r>
              <a:rPr lang="en-US" i="1" dirty="0"/>
              <a:t>Program Coordinator</a:t>
            </a:r>
          </a:p>
          <a:p>
            <a:pPr>
              <a:spcAft>
                <a:spcPts val="300"/>
              </a:spcAft>
            </a:pPr>
            <a:r>
              <a:rPr lang="en-US" b="1" dirty="0"/>
              <a:t>Fredric </a:t>
            </a:r>
            <a:r>
              <a:rPr lang="en-US" b="1" dirty="0" err="1"/>
              <a:t>Lipschultz</a:t>
            </a:r>
            <a:r>
              <a:rPr lang="en-US" dirty="0"/>
              <a:t>, </a:t>
            </a:r>
            <a:r>
              <a:rPr lang="en-US" i="1" dirty="0"/>
              <a:t>Senior Scientist and Regional Coordinator</a:t>
            </a:r>
          </a:p>
          <a:p>
            <a:endParaRPr lang="en-US" dirty="0"/>
          </a:p>
        </p:txBody>
      </p:sp>
    </p:spTree>
    <p:extLst>
      <p:ext uri="{BB962C8B-B14F-4D97-AF65-F5344CB8AC3E}">
        <p14:creationId xmlns:p14="http://schemas.microsoft.com/office/powerpoint/2010/main" val="317187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5D53388-E635-4683-9FDC-AE0616A7909B}"/>
              </a:ext>
            </a:extLst>
          </p:cNvPr>
          <p:cNvSpPr>
            <a:spLocks noGrp="1"/>
          </p:cNvSpPr>
          <p:nvPr>
            <p:ph type="subTitle" idx="1"/>
          </p:nvPr>
        </p:nvSpPr>
        <p:spPr/>
        <p:txBody>
          <a:bodyPr>
            <a:normAutofit fontScale="92500" lnSpcReduction="20000"/>
          </a:bodyPr>
          <a:lstStyle/>
          <a:p>
            <a:r>
              <a:rPr lang="en-US" b="1" dirty="0"/>
              <a:t>Fleming</a:t>
            </a:r>
            <a:r>
              <a:rPr lang="en-US" dirty="0"/>
              <a:t>, E., J. Payne, W. Sweet, M. </a:t>
            </a:r>
            <a:r>
              <a:rPr lang="en-US" dirty="0" err="1"/>
              <a:t>Craghan</a:t>
            </a:r>
            <a:r>
              <a:rPr lang="en-US" dirty="0"/>
              <a:t>, J. Haines, J.F. Hart, H. Stiller, and A. Sutton-Grier, 2018: Coastal Effects.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3"/>
              </a:rPr>
              <a:t>10.7930/NCA4.2018.CH8</a:t>
            </a:r>
            <a:endParaRPr lang="en-US" dirty="0"/>
          </a:p>
        </p:txBody>
      </p:sp>
      <p:sp>
        <p:nvSpPr>
          <p:cNvPr id="3" name="Text Placeholder 2">
            <a:extLst>
              <a:ext uri="{FF2B5EF4-FFF2-40B4-BE49-F238E27FC236}">
                <a16:creationId xmlns:a16="http://schemas.microsoft.com/office/drawing/2014/main" xmlns="" id="{CFBC924F-3D05-41E8-8618-879B9748C760}"/>
              </a:ext>
            </a:extLst>
          </p:cNvPr>
          <p:cNvSpPr>
            <a:spLocks noGrp="1"/>
          </p:cNvSpPr>
          <p:nvPr>
            <p:ph type="body" sz="quarter" idx="10"/>
          </p:nvPr>
        </p:nvSpPr>
        <p:spPr/>
        <p:txBody>
          <a:bodyPr/>
          <a:lstStyle/>
          <a:p>
            <a:r>
              <a:rPr lang="en-US" dirty="0"/>
              <a:t>https://nca2018.globalchange.gov/chapter/coastal</a:t>
            </a:r>
          </a:p>
        </p:txBody>
      </p:sp>
    </p:spTree>
    <p:extLst>
      <p:ext uri="{BB962C8B-B14F-4D97-AF65-F5344CB8AC3E}">
        <p14:creationId xmlns:p14="http://schemas.microsoft.com/office/powerpoint/2010/main" val="161377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12316-137F-42B8-8E3C-70F43045CF9C}"/>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2590B57E-05D5-43E5-93E8-B8A9FF95D1F6}"/>
              </a:ext>
            </a:extLst>
          </p:cNvPr>
          <p:cNvSpPr>
            <a:spLocks noGrp="1"/>
          </p:cNvSpPr>
          <p:nvPr>
            <p:ph type="body" sz="quarter" idx="11"/>
          </p:nvPr>
        </p:nvSpPr>
        <p:spPr/>
        <p:txBody>
          <a:bodyPr/>
          <a:lstStyle/>
          <a:p>
            <a:r>
              <a:rPr lang="en-US" dirty="0"/>
              <a:t>8</a:t>
            </a:r>
          </a:p>
        </p:txBody>
      </p:sp>
      <p:sp>
        <p:nvSpPr>
          <p:cNvPr id="4" name="Text Placeholder 3">
            <a:extLst>
              <a:ext uri="{FF2B5EF4-FFF2-40B4-BE49-F238E27FC236}">
                <a16:creationId xmlns:a16="http://schemas.microsoft.com/office/drawing/2014/main" xmlns="" id="{EF0B489C-0BE2-4F2C-BDFB-C05BCC440B64}"/>
              </a:ext>
            </a:extLst>
          </p:cNvPr>
          <p:cNvSpPr>
            <a:spLocks noGrp="1"/>
          </p:cNvSpPr>
          <p:nvPr>
            <p:ph type="body" sz="quarter" idx="12"/>
          </p:nvPr>
        </p:nvSpPr>
        <p:spPr/>
        <p:txBody>
          <a:bodyPr/>
          <a:lstStyle/>
          <a:p>
            <a:r>
              <a:rPr lang="en-US" dirty="0"/>
              <a:t>Ch. 8 | Coastal Effects</a:t>
            </a:r>
          </a:p>
        </p:txBody>
      </p:sp>
      <p:sp>
        <p:nvSpPr>
          <p:cNvPr id="5" name="Content Placeholder 4">
            <a:extLst>
              <a:ext uri="{FF2B5EF4-FFF2-40B4-BE49-F238E27FC236}">
                <a16:creationId xmlns:a16="http://schemas.microsoft.com/office/drawing/2014/main" xmlns="" id="{927F6BA3-2ED3-464A-992D-681FA137EAB3}"/>
              </a:ext>
            </a:extLst>
          </p:cNvPr>
          <p:cNvSpPr>
            <a:spLocks noGrp="1"/>
          </p:cNvSpPr>
          <p:nvPr>
            <p:ph idx="13"/>
          </p:nvPr>
        </p:nvSpPr>
        <p:spPr/>
        <p:txBody>
          <a:bodyPr>
            <a:normAutofit lnSpcReduction="10000"/>
          </a:bodyPr>
          <a:lstStyle/>
          <a:p>
            <a:r>
              <a:rPr lang="en-US" dirty="0"/>
              <a:t>America’s trillion-dollar coastal property market and public infrastructure are threatened by the ongoing increase in the frequency, depth, and extent of tidal flooding due to sea level rise, with cascading impacts to the larger economy. Higher storm surges due to sea level rise and the increased probability of heavy precipitation events exacerbate the risk. Under a higher scenario (RCP8.5), many coastal communities will be transformed by the latter part of this century, and even under lower scenarios (RCP4.5 or RCP2.6), many individuals and communities will suffer financial impacts as chronic high tide flooding leads to higher costs and lower property values. Actions to plan for and adapt to more frequent, widespread, and severe coastal flooding would decrease direct losses and cascading economic impacts. </a:t>
            </a:r>
          </a:p>
          <a:p>
            <a:endParaRPr lang="en-US" dirty="0"/>
          </a:p>
        </p:txBody>
      </p:sp>
      <p:sp>
        <p:nvSpPr>
          <p:cNvPr id="6" name="Text Placeholder 5">
            <a:extLst>
              <a:ext uri="{FF2B5EF4-FFF2-40B4-BE49-F238E27FC236}">
                <a16:creationId xmlns:a16="http://schemas.microsoft.com/office/drawing/2014/main" xmlns="" id="{38D7A3C8-4AFF-4643-BD56-E059B943DCE7}"/>
              </a:ext>
            </a:extLst>
          </p:cNvPr>
          <p:cNvSpPr>
            <a:spLocks noGrp="1"/>
          </p:cNvSpPr>
          <p:nvPr>
            <p:ph type="body" sz="quarter" idx="14"/>
          </p:nvPr>
        </p:nvSpPr>
        <p:spPr/>
        <p:txBody>
          <a:bodyPr/>
          <a:lstStyle/>
          <a:p>
            <a:r>
              <a:rPr lang="en-US" dirty="0"/>
              <a:t>Coastal Economies and Property Are Already at Risk</a:t>
            </a:r>
          </a:p>
        </p:txBody>
      </p:sp>
    </p:spTree>
    <p:extLst>
      <p:ext uri="{BB962C8B-B14F-4D97-AF65-F5344CB8AC3E}">
        <p14:creationId xmlns:p14="http://schemas.microsoft.com/office/powerpoint/2010/main" val="304743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FDE8E8-2107-4B39-896E-6E7E656CFFDE}"/>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D3A04CDD-3F18-4D93-B3D3-AA2E93B78E38}"/>
              </a:ext>
            </a:extLst>
          </p:cNvPr>
          <p:cNvSpPr>
            <a:spLocks noGrp="1"/>
          </p:cNvSpPr>
          <p:nvPr>
            <p:ph type="body" sz="quarter" idx="11"/>
          </p:nvPr>
        </p:nvSpPr>
        <p:spPr/>
        <p:txBody>
          <a:bodyPr/>
          <a:lstStyle/>
          <a:p>
            <a:r>
              <a:rPr lang="en-US" dirty="0"/>
              <a:t>8</a:t>
            </a:r>
          </a:p>
        </p:txBody>
      </p:sp>
      <p:sp>
        <p:nvSpPr>
          <p:cNvPr id="4" name="Text Placeholder 3">
            <a:extLst>
              <a:ext uri="{FF2B5EF4-FFF2-40B4-BE49-F238E27FC236}">
                <a16:creationId xmlns:a16="http://schemas.microsoft.com/office/drawing/2014/main" xmlns="" id="{1FF55ACA-0EDC-4720-9CC3-C1425672B65C}"/>
              </a:ext>
            </a:extLst>
          </p:cNvPr>
          <p:cNvSpPr>
            <a:spLocks noGrp="1"/>
          </p:cNvSpPr>
          <p:nvPr>
            <p:ph type="body" sz="quarter" idx="12"/>
          </p:nvPr>
        </p:nvSpPr>
        <p:spPr/>
        <p:txBody>
          <a:bodyPr/>
          <a:lstStyle/>
          <a:p>
            <a:r>
              <a:rPr lang="en-US" dirty="0"/>
              <a:t>Ch. 8 | Coastal Effects</a:t>
            </a:r>
          </a:p>
        </p:txBody>
      </p:sp>
      <p:sp>
        <p:nvSpPr>
          <p:cNvPr id="5" name="Content Placeholder 4">
            <a:extLst>
              <a:ext uri="{FF2B5EF4-FFF2-40B4-BE49-F238E27FC236}">
                <a16:creationId xmlns:a16="http://schemas.microsoft.com/office/drawing/2014/main" xmlns="" id="{4400BC96-4509-4D95-BA56-C2E38655910E}"/>
              </a:ext>
            </a:extLst>
          </p:cNvPr>
          <p:cNvSpPr>
            <a:spLocks noGrp="1"/>
          </p:cNvSpPr>
          <p:nvPr>
            <p:ph idx="13"/>
          </p:nvPr>
        </p:nvSpPr>
        <p:spPr/>
        <p:txBody>
          <a:bodyPr/>
          <a:lstStyle/>
          <a:p>
            <a:r>
              <a:rPr lang="en-US" dirty="0"/>
              <a:t>Fisheries, tourism, human health, and public safety depend on healthy coastal ecosystems that are being transformed, degraded, or lost due in part to climate change impacts, particularly sea level rise and higher numbers of extreme weather events. Restoring and conserving coastal ecosystems and adopting natural and nature-based infrastructure solutions can enhance community and ecosystem resilience to climate change, help to ensure their health and vitality, and decrease both direct and indirect impacts of climate change.</a:t>
            </a:r>
          </a:p>
        </p:txBody>
      </p:sp>
      <p:sp>
        <p:nvSpPr>
          <p:cNvPr id="6" name="Text Placeholder 5">
            <a:extLst>
              <a:ext uri="{FF2B5EF4-FFF2-40B4-BE49-F238E27FC236}">
                <a16:creationId xmlns:a16="http://schemas.microsoft.com/office/drawing/2014/main" xmlns="" id="{11656C64-1459-4D4A-BFD5-8888C9EDB265}"/>
              </a:ext>
            </a:extLst>
          </p:cNvPr>
          <p:cNvSpPr>
            <a:spLocks noGrp="1"/>
          </p:cNvSpPr>
          <p:nvPr>
            <p:ph type="body" sz="quarter" idx="14"/>
          </p:nvPr>
        </p:nvSpPr>
        <p:spPr/>
        <p:txBody>
          <a:bodyPr/>
          <a:lstStyle/>
          <a:p>
            <a:r>
              <a:rPr lang="en-US" dirty="0"/>
              <a:t>Coastal Environments Are Already at Risk</a:t>
            </a:r>
          </a:p>
        </p:txBody>
      </p:sp>
    </p:spTree>
    <p:extLst>
      <p:ext uri="{BB962C8B-B14F-4D97-AF65-F5344CB8AC3E}">
        <p14:creationId xmlns:p14="http://schemas.microsoft.com/office/powerpoint/2010/main" val="189073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9D852CD-7703-40D9-B156-A53F0D4F1F8D}"/>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BF6F0030-CDB0-4CF4-8CD3-5EBC4D030E48}"/>
              </a:ext>
            </a:extLst>
          </p:cNvPr>
          <p:cNvSpPr>
            <a:spLocks noGrp="1"/>
          </p:cNvSpPr>
          <p:nvPr>
            <p:ph type="body" sz="quarter" idx="11"/>
          </p:nvPr>
        </p:nvSpPr>
        <p:spPr/>
        <p:txBody>
          <a:bodyPr/>
          <a:lstStyle/>
          <a:p>
            <a:r>
              <a:rPr lang="en-US" dirty="0"/>
              <a:t>8</a:t>
            </a:r>
          </a:p>
        </p:txBody>
      </p:sp>
      <p:sp>
        <p:nvSpPr>
          <p:cNvPr id="4" name="Text Placeholder 3">
            <a:extLst>
              <a:ext uri="{FF2B5EF4-FFF2-40B4-BE49-F238E27FC236}">
                <a16:creationId xmlns:a16="http://schemas.microsoft.com/office/drawing/2014/main" xmlns="" id="{5FBF6A0F-0901-4D4F-9551-4A0877104C61}"/>
              </a:ext>
            </a:extLst>
          </p:cNvPr>
          <p:cNvSpPr>
            <a:spLocks noGrp="1"/>
          </p:cNvSpPr>
          <p:nvPr>
            <p:ph type="body" sz="quarter" idx="12"/>
          </p:nvPr>
        </p:nvSpPr>
        <p:spPr/>
        <p:txBody>
          <a:bodyPr/>
          <a:lstStyle/>
          <a:p>
            <a:r>
              <a:rPr lang="en-US" dirty="0"/>
              <a:t>Ch. 8 | Coastal Effects</a:t>
            </a:r>
          </a:p>
        </p:txBody>
      </p:sp>
      <p:sp>
        <p:nvSpPr>
          <p:cNvPr id="5" name="Content Placeholder 4">
            <a:extLst>
              <a:ext uri="{FF2B5EF4-FFF2-40B4-BE49-F238E27FC236}">
                <a16:creationId xmlns:a16="http://schemas.microsoft.com/office/drawing/2014/main" xmlns="" id="{0A778024-2A15-43BC-81BB-214BB47D33EA}"/>
              </a:ext>
            </a:extLst>
          </p:cNvPr>
          <p:cNvSpPr>
            <a:spLocks noGrp="1"/>
          </p:cNvSpPr>
          <p:nvPr>
            <p:ph idx="13"/>
          </p:nvPr>
        </p:nvSpPr>
        <p:spPr/>
        <p:txBody>
          <a:bodyPr/>
          <a:lstStyle/>
          <a:p>
            <a:r>
              <a:rPr lang="en-US" dirty="0"/>
              <a:t>As the pace and extent of coastal flooding and erosion accelerate, climate change impacts along our coasts are exacerbating preexisting social inequities, as communities face difficult questions about determining who will pay for current impacts and future adaptation and mitigation strategies and if, how, or when to relocate. In response to actual or projected climate change losses and damages, coastal communities will be among the first in the Nation to test existing climate-relevant legal frameworks and policies against these impacts and, thus, will establish precedents that will affect both coastal and non-coastal regions.</a:t>
            </a:r>
          </a:p>
        </p:txBody>
      </p:sp>
      <p:sp>
        <p:nvSpPr>
          <p:cNvPr id="6" name="Text Placeholder 5">
            <a:extLst>
              <a:ext uri="{FF2B5EF4-FFF2-40B4-BE49-F238E27FC236}">
                <a16:creationId xmlns:a16="http://schemas.microsoft.com/office/drawing/2014/main" xmlns="" id="{AF67A656-EC40-4CFB-90DE-5D2ABD2FB921}"/>
              </a:ext>
            </a:extLst>
          </p:cNvPr>
          <p:cNvSpPr>
            <a:spLocks noGrp="1"/>
          </p:cNvSpPr>
          <p:nvPr>
            <p:ph type="body" sz="quarter" idx="14"/>
          </p:nvPr>
        </p:nvSpPr>
        <p:spPr/>
        <p:txBody>
          <a:bodyPr/>
          <a:lstStyle/>
          <a:p>
            <a:r>
              <a:rPr lang="en-US" dirty="0"/>
              <a:t>Social Challenges Intensified</a:t>
            </a:r>
          </a:p>
          <a:p>
            <a:endParaRPr lang="en-US" dirty="0"/>
          </a:p>
        </p:txBody>
      </p:sp>
    </p:spTree>
    <p:extLst>
      <p:ext uri="{BB962C8B-B14F-4D97-AF65-F5344CB8AC3E}">
        <p14:creationId xmlns:p14="http://schemas.microsoft.com/office/powerpoint/2010/main" val="274449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1EE67E-DA3F-4093-A459-05C693F46F66}"/>
              </a:ext>
            </a:extLst>
          </p:cNvPr>
          <p:cNvSpPr>
            <a:spLocks noGrp="1"/>
          </p:cNvSpPr>
          <p:nvPr>
            <p:ph type="title"/>
          </p:nvPr>
        </p:nvSpPr>
        <p:spPr/>
        <p:txBody>
          <a:bodyPr/>
          <a:lstStyle/>
          <a:p>
            <a:r>
              <a:rPr lang="en-US" dirty="0"/>
              <a:t>Table 8.1: Economic Importance of U.S. Coastal Areas</a:t>
            </a:r>
          </a:p>
        </p:txBody>
      </p:sp>
      <p:sp>
        <p:nvSpPr>
          <p:cNvPr id="4" name="Text Placeholder 3">
            <a:extLst>
              <a:ext uri="{FF2B5EF4-FFF2-40B4-BE49-F238E27FC236}">
                <a16:creationId xmlns:a16="http://schemas.microsoft.com/office/drawing/2014/main" xmlns="" id="{3BD371C1-0782-4264-A8EF-55F715403490}"/>
              </a:ext>
            </a:extLst>
          </p:cNvPr>
          <p:cNvSpPr>
            <a:spLocks noGrp="1"/>
          </p:cNvSpPr>
          <p:nvPr>
            <p:ph type="body" sz="half" idx="2"/>
          </p:nvPr>
        </p:nvSpPr>
        <p:spPr/>
        <p:txBody>
          <a:bodyPr/>
          <a:lstStyle/>
          <a:p>
            <a:r>
              <a:rPr lang="en-US" dirty="0"/>
              <a:t>The coast is a critical component of the U.S. economy. This table shows U.S. employment, GDP, population, and land area compared to coastal areas as of 2013. “Coastal zone counties” comprise shore-adjacent counties plus non-shore-adjacent counties. For more complete definitions, see: </a:t>
            </a:r>
            <a:r>
              <a:rPr lang="en-US" dirty="0">
                <a:hlinkClick r:id="rId3"/>
              </a:rPr>
              <a:t>http://www.oceaneconomics.org/Market/coastal/coastal_geographies.aspx</a:t>
            </a:r>
            <a:r>
              <a:rPr lang="en-US" dirty="0"/>
              <a:t>. </a:t>
            </a:r>
            <a:r>
              <a:rPr lang="en-US" i="1" dirty="0"/>
              <a:t>Source:</a:t>
            </a:r>
            <a:r>
              <a:rPr lang="en-US" b="1" i="1" dirty="0"/>
              <a:t> </a:t>
            </a:r>
            <a:r>
              <a:rPr lang="en-US" i="1" dirty="0"/>
              <a:t>Kildow et al.</a:t>
            </a:r>
            <a:r>
              <a:rPr lang="en-US" i="1" baseline="30000" dirty="0">
                <a:hlinkClick r:id="rId4"/>
              </a:rPr>
              <a:t>1</a:t>
            </a:r>
            <a:endParaRPr lang="en-US" i="1" dirty="0"/>
          </a:p>
        </p:txBody>
      </p:sp>
      <p:sp>
        <p:nvSpPr>
          <p:cNvPr id="5" name="Text Placeholder 4">
            <a:extLst>
              <a:ext uri="{FF2B5EF4-FFF2-40B4-BE49-F238E27FC236}">
                <a16:creationId xmlns:a16="http://schemas.microsoft.com/office/drawing/2014/main" xmlns="" id="{A70331C1-E054-43B2-8B93-2F7CFD493774}"/>
              </a:ext>
            </a:extLst>
          </p:cNvPr>
          <p:cNvSpPr>
            <a:spLocks noGrp="1"/>
          </p:cNvSpPr>
          <p:nvPr>
            <p:ph type="body" sz="quarter" idx="12"/>
          </p:nvPr>
        </p:nvSpPr>
        <p:spPr/>
        <p:txBody>
          <a:bodyPr/>
          <a:lstStyle/>
          <a:p>
            <a:r>
              <a:rPr lang="en-US" dirty="0"/>
              <a:t>Ch. 8 | Coastal Effects</a:t>
            </a:r>
          </a:p>
        </p:txBody>
      </p:sp>
      <p:graphicFrame>
        <p:nvGraphicFramePr>
          <p:cNvPr id="2" name="Content Placeholder 1">
            <a:extLst>
              <a:ext uri="{FF2B5EF4-FFF2-40B4-BE49-F238E27FC236}">
                <a16:creationId xmlns:a16="http://schemas.microsoft.com/office/drawing/2014/main" xmlns="" id="{EA7391B1-C5BF-8C49-B9F4-D4189E76187D}"/>
              </a:ext>
            </a:extLst>
          </p:cNvPr>
          <p:cNvGraphicFramePr>
            <a:graphicFrameLocks noGrp="1"/>
          </p:cNvGraphicFramePr>
          <p:nvPr>
            <p:ph sz="quarter" idx="10"/>
            <p:extLst>
              <p:ext uri="{D42A27DB-BD31-4B8C-83A1-F6EECF244321}">
                <p14:modId xmlns:p14="http://schemas.microsoft.com/office/powerpoint/2010/main" val="2235292639"/>
              </p:ext>
            </p:extLst>
          </p:nvPr>
        </p:nvGraphicFramePr>
        <p:xfrm>
          <a:off x="1649412" y="1230693"/>
          <a:ext cx="5848351" cy="1828798"/>
        </p:xfrm>
        <a:graphic>
          <a:graphicData uri="http://schemas.openxmlformats.org/drawingml/2006/table">
            <a:tbl>
              <a:tblPr bandRow="1">
                <a:tableStyleId>{5C22544A-7EE6-4342-B048-85BDC9FD1C3A}</a:tableStyleId>
              </a:tblPr>
              <a:tblGrid>
                <a:gridCol w="955571">
                  <a:extLst>
                    <a:ext uri="{9D8B030D-6E8A-4147-A177-3AD203B41FA5}">
                      <a16:colId xmlns:a16="http://schemas.microsoft.com/office/drawing/2014/main" xmlns="" val="2987262109"/>
                    </a:ext>
                  </a:extLst>
                </a:gridCol>
                <a:gridCol w="674932">
                  <a:extLst>
                    <a:ext uri="{9D8B030D-6E8A-4147-A177-3AD203B41FA5}">
                      <a16:colId xmlns:a16="http://schemas.microsoft.com/office/drawing/2014/main" xmlns="" val="4207388676"/>
                    </a:ext>
                  </a:extLst>
                </a:gridCol>
                <a:gridCol w="674932">
                  <a:extLst>
                    <a:ext uri="{9D8B030D-6E8A-4147-A177-3AD203B41FA5}">
                      <a16:colId xmlns:a16="http://schemas.microsoft.com/office/drawing/2014/main" xmlns="" val="3405029398"/>
                    </a:ext>
                  </a:extLst>
                </a:gridCol>
                <a:gridCol w="674932">
                  <a:extLst>
                    <a:ext uri="{9D8B030D-6E8A-4147-A177-3AD203B41FA5}">
                      <a16:colId xmlns:a16="http://schemas.microsoft.com/office/drawing/2014/main" xmlns="" val="3800630202"/>
                    </a:ext>
                  </a:extLst>
                </a:gridCol>
                <a:gridCol w="674932">
                  <a:extLst>
                    <a:ext uri="{9D8B030D-6E8A-4147-A177-3AD203B41FA5}">
                      <a16:colId xmlns:a16="http://schemas.microsoft.com/office/drawing/2014/main" xmlns="" val="4134519273"/>
                    </a:ext>
                  </a:extLst>
                </a:gridCol>
                <a:gridCol w="674932">
                  <a:extLst>
                    <a:ext uri="{9D8B030D-6E8A-4147-A177-3AD203B41FA5}">
                      <a16:colId xmlns:a16="http://schemas.microsoft.com/office/drawing/2014/main" xmlns="" val="2949875321"/>
                    </a:ext>
                  </a:extLst>
                </a:gridCol>
                <a:gridCol w="674932">
                  <a:extLst>
                    <a:ext uri="{9D8B030D-6E8A-4147-A177-3AD203B41FA5}">
                      <a16:colId xmlns:a16="http://schemas.microsoft.com/office/drawing/2014/main" xmlns="" val="3370209086"/>
                    </a:ext>
                  </a:extLst>
                </a:gridCol>
                <a:gridCol w="843188">
                  <a:extLst>
                    <a:ext uri="{9D8B030D-6E8A-4147-A177-3AD203B41FA5}">
                      <a16:colId xmlns:a16="http://schemas.microsoft.com/office/drawing/2014/main" xmlns="" val="3530015677"/>
                    </a:ext>
                  </a:extLst>
                </a:gridCol>
              </a:tblGrid>
              <a:tr h="239746">
                <a:tc rowSpan="2">
                  <a:txBody>
                    <a:bodyPr/>
                    <a:lstStyle/>
                    <a:p>
                      <a:pPr marL="0" marR="0" algn="ctr">
                        <a:lnSpc>
                          <a:spcPct val="115000"/>
                        </a:lnSpc>
                        <a:spcBef>
                          <a:spcPts val="10"/>
                        </a:spcBef>
                        <a:spcAft>
                          <a:spcPts val="600"/>
                        </a:spcAft>
                      </a:pPr>
                      <a:r>
                        <a:rPr lang="en-US" sz="900" b="1" dirty="0">
                          <a:solidFill>
                            <a:schemeClr val="bg1"/>
                          </a:solidFill>
                          <a:effectLst/>
                        </a:rPr>
                        <a:t>Region</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73025" marR="73025" marT="0" marB="0" anchor="ctr">
                    <a:solidFill>
                      <a:srgbClr val="3D88A8"/>
                    </a:solidFill>
                  </a:tcPr>
                </a:tc>
                <a:tc gridSpan="2">
                  <a:txBody>
                    <a:bodyPr/>
                    <a:lstStyle/>
                    <a:p>
                      <a:pPr marL="57150" marR="19050" algn="ctr">
                        <a:lnSpc>
                          <a:spcPct val="115000"/>
                        </a:lnSpc>
                        <a:spcBef>
                          <a:spcPts val="265"/>
                        </a:spcBef>
                        <a:spcAft>
                          <a:spcPts val="600"/>
                        </a:spcAft>
                      </a:pPr>
                      <a:r>
                        <a:rPr lang="en-US" sz="900" b="1" dirty="0">
                          <a:solidFill>
                            <a:schemeClr val="bg1"/>
                          </a:solidFill>
                          <a:effectLst/>
                        </a:rPr>
                        <a:t>Employment</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73025" marR="73025" marT="0" marB="0" anchor="ctr">
                    <a:solidFill>
                      <a:srgbClr val="3D88A8"/>
                    </a:solidFill>
                  </a:tcPr>
                </a:tc>
                <a:tc hMerge="1">
                  <a:txBody>
                    <a:bodyPr/>
                    <a:lstStyle/>
                    <a:p>
                      <a:endParaRPr lang="en-US"/>
                    </a:p>
                  </a:txBody>
                  <a:tcPr/>
                </a:tc>
                <a:tc gridSpan="2">
                  <a:txBody>
                    <a:bodyPr/>
                    <a:lstStyle/>
                    <a:p>
                      <a:pPr marL="468630" marR="468630" algn="ctr">
                        <a:lnSpc>
                          <a:spcPct val="115000"/>
                        </a:lnSpc>
                        <a:spcBef>
                          <a:spcPts val="265"/>
                        </a:spcBef>
                        <a:spcAft>
                          <a:spcPts val="600"/>
                        </a:spcAft>
                      </a:pPr>
                      <a:r>
                        <a:rPr lang="en-US" sz="900" b="1" dirty="0">
                          <a:solidFill>
                            <a:schemeClr val="bg1"/>
                          </a:solidFill>
                          <a:effectLst/>
                        </a:rPr>
                        <a:t>GDP</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73025" marR="73025" marT="0" marB="0" anchor="ctr">
                    <a:solidFill>
                      <a:srgbClr val="3D88A8"/>
                    </a:solidFill>
                  </a:tcPr>
                </a:tc>
                <a:tc hMerge="1">
                  <a:txBody>
                    <a:bodyPr/>
                    <a:lstStyle/>
                    <a:p>
                      <a:endParaRPr lang="en-US"/>
                    </a:p>
                  </a:txBody>
                  <a:tcPr/>
                </a:tc>
                <a:tc gridSpan="2">
                  <a:txBody>
                    <a:bodyPr/>
                    <a:lstStyle/>
                    <a:p>
                      <a:pPr marL="57150" marR="76200" algn="ctr">
                        <a:lnSpc>
                          <a:spcPct val="115000"/>
                        </a:lnSpc>
                        <a:spcBef>
                          <a:spcPts val="265"/>
                        </a:spcBef>
                        <a:spcAft>
                          <a:spcPts val="600"/>
                        </a:spcAft>
                      </a:pPr>
                      <a:r>
                        <a:rPr lang="en-US" sz="900" b="1" dirty="0">
                          <a:solidFill>
                            <a:schemeClr val="bg1"/>
                          </a:solidFill>
                          <a:effectLst/>
                        </a:rPr>
                        <a:t>Population</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73025" marR="73025" marT="0" marB="0" anchor="ctr">
                    <a:solidFill>
                      <a:srgbClr val="3D88A8"/>
                    </a:solidFill>
                  </a:tcPr>
                </a:tc>
                <a:tc hMerge="1">
                  <a:txBody>
                    <a:bodyPr/>
                    <a:lstStyle/>
                    <a:p>
                      <a:endParaRPr lang="en-US"/>
                    </a:p>
                  </a:txBody>
                  <a:tcPr/>
                </a:tc>
                <a:tc rowSpan="2">
                  <a:txBody>
                    <a:bodyPr/>
                    <a:lstStyle/>
                    <a:p>
                      <a:pPr marL="0" marR="0" algn="ctr">
                        <a:lnSpc>
                          <a:spcPct val="115000"/>
                        </a:lnSpc>
                        <a:spcBef>
                          <a:spcPts val="10"/>
                        </a:spcBef>
                        <a:spcAft>
                          <a:spcPts val="600"/>
                        </a:spcAft>
                      </a:pPr>
                      <a:r>
                        <a:rPr lang="en-US" sz="900" b="1" dirty="0">
                          <a:solidFill>
                            <a:schemeClr val="bg1"/>
                          </a:solidFill>
                          <a:effectLst/>
                        </a:rPr>
                        <a:t>% Land Area </a:t>
                      </a:r>
                      <a:endParaRPr lang="en-US" sz="1200" b="1" dirty="0">
                        <a:solidFill>
                          <a:schemeClr val="bg1"/>
                        </a:solidFill>
                        <a:effectLst/>
                        <a:latin typeface="Times New Roman" panose="02020603050405020304" pitchFamily="18" charset="0"/>
                        <a:ea typeface="Times New Roman" panose="02020603050405020304" pitchFamily="18" charset="0"/>
                      </a:endParaRPr>
                    </a:p>
                  </a:txBody>
                  <a:tcPr marL="73025" marR="73025" marT="0" marB="0" anchor="ctr">
                    <a:solidFill>
                      <a:srgbClr val="3D88A8"/>
                    </a:solidFill>
                  </a:tcPr>
                </a:tc>
                <a:extLst>
                  <a:ext uri="{0D108BD9-81ED-4DB2-BD59-A6C34878D82A}">
                    <a16:rowId xmlns:a16="http://schemas.microsoft.com/office/drawing/2014/main" xmlns="" val="4151853776"/>
                  </a:ext>
                </a:extLst>
              </a:tr>
              <a:tr h="239746">
                <a:tc vMerge="1">
                  <a:txBody>
                    <a:bodyPr/>
                    <a:lstStyle/>
                    <a:p>
                      <a:endParaRPr lang="en-US"/>
                    </a:p>
                  </a:txBody>
                  <a:tcPr/>
                </a:tc>
                <a:tc>
                  <a:txBody>
                    <a:bodyPr/>
                    <a:lstStyle/>
                    <a:p>
                      <a:pPr marL="57150" marR="0" algn="ctr">
                        <a:lnSpc>
                          <a:spcPct val="115000"/>
                        </a:lnSpc>
                        <a:spcBef>
                          <a:spcPts val="265"/>
                        </a:spcBef>
                        <a:spcAft>
                          <a:spcPts val="600"/>
                        </a:spcAft>
                      </a:pPr>
                      <a:r>
                        <a:rPr lang="en-US" sz="900" b="1">
                          <a:solidFill>
                            <a:schemeClr val="bg1"/>
                          </a:solidFill>
                          <a:effectLst/>
                        </a:rPr>
                        <a:t>Millions</a:t>
                      </a:r>
                      <a:endParaRPr lang="en-US" sz="1200" b="1">
                        <a:solidFill>
                          <a:schemeClr val="bg1"/>
                        </a:solidFill>
                        <a:effectLst/>
                        <a:latin typeface="Times New Roman" panose="02020603050405020304" pitchFamily="18" charset="0"/>
                        <a:ea typeface="+mn-ea"/>
                      </a:endParaRPr>
                    </a:p>
                  </a:txBody>
                  <a:tcPr marL="73025" marR="73025" marT="0" marB="0" anchor="ctr">
                    <a:solidFill>
                      <a:srgbClr val="3D88A8"/>
                    </a:solidFill>
                  </a:tcPr>
                </a:tc>
                <a:tc>
                  <a:txBody>
                    <a:bodyPr/>
                    <a:lstStyle/>
                    <a:p>
                      <a:pPr marL="57150" marR="0" algn="ctr">
                        <a:lnSpc>
                          <a:spcPct val="115000"/>
                        </a:lnSpc>
                        <a:spcBef>
                          <a:spcPts val="265"/>
                        </a:spcBef>
                        <a:spcAft>
                          <a:spcPts val="600"/>
                        </a:spcAft>
                      </a:pPr>
                      <a:r>
                        <a:rPr lang="en-US" sz="900" b="1" dirty="0">
                          <a:solidFill>
                            <a:schemeClr val="bg1"/>
                          </a:solidFill>
                          <a:effectLst/>
                        </a:rPr>
                        <a:t>% of US</a:t>
                      </a:r>
                      <a:endParaRPr lang="en-US" sz="1200" b="1" dirty="0">
                        <a:solidFill>
                          <a:schemeClr val="bg1"/>
                        </a:solidFill>
                        <a:effectLst/>
                        <a:latin typeface="Times New Roman" panose="02020603050405020304" pitchFamily="18" charset="0"/>
                        <a:ea typeface="+mn-ea"/>
                      </a:endParaRPr>
                    </a:p>
                  </a:txBody>
                  <a:tcPr marL="73025" marR="73025" marT="0" marB="0" anchor="ctr">
                    <a:solidFill>
                      <a:srgbClr val="3D88A8"/>
                    </a:solidFill>
                  </a:tcPr>
                </a:tc>
                <a:tc>
                  <a:txBody>
                    <a:bodyPr/>
                    <a:lstStyle/>
                    <a:p>
                      <a:pPr marL="57150" marR="0" algn="ctr">
                        <a:lnSpc>
                          <a:spcPct val="115000"/>
                        </a:lnSpc>
                        <a:spcBef>
                          <a:spcPts val="265"/>
                        </a:spcBef>
                        <a:spcAft>
                          <a:spcPts val="600"/>
                        </a:spcAft>
                      </a:pPr>
                      <a:r>
                        <a:rPr lang="en-US" sz="900" b="1" dirty="0">
                          <a:solidFill>
                            <a:schemeClr val="bg1"/>
                          </a:solidFill>
                          <a:effectLst/>
                        </a:rPr>
                        <a:t>$Trillions</a:t>
                      </a:r>
                      <a:endParaRPr lang="en-US" sz="1200" b="1" dirty="0">
                        <a:solidFill>
                          <a:schemeClr val="bg1"/>
                        </a:solidFill>
                        <a:effectLst/>
                        <a:latin typeface="Times New Roman" panose="02020603050405020304" pitchFamily="18" charset="0"/>
                        <a:ea typeface="+mn-ea"/>
                      </a:endParaRPr>
                    </a:p>
                  </a:txBody>
                  <a:tcPr marL="73025" marR="73025" marT="0" marB="0" anchor="ctr">
                    <a:solidFill>
                      <a:srgbClr val="3D88A8"/>
                    </a:solidFill>
                  </a:tcPr>
                </a:tc>
                <a:tc>
                  <a:txBody>
                    <a:bodyPr/>
                    <a:lstStyle/>
                    <a:p>
                      <a:pPr marL="57150" marR="0" algn="ctr">
                        <a:lnSpc>
                          <a:spcPct val="115000"/>
                        </a:lnSpc>
                        <a:spcBef>
                          <a:spcPts val="265"/>
                        </a:spcBef>
                        <a:spcAft>
                          <a:spcPts val="600"/>
                        </a:spcAft>
                      </a:pPr>
                      <a:r>
                        <a:rPr lang="en-US" sz="900" b="1" dirty="0">
                          <a:solidFill>
                            <a:schemeClr val="bg1"/>
                          </a:solidFill>
                          <a:effectLst/>
                        </a:rPr>
                        <a:t>% of US</a:t>
                      </a:r>
                      <a:endParaRPr lang="en-US" sz="1200" b="1" dirty="0">
                        <a:solidFill>
                          <a:schemeClr val="bg1"/>
                        </a:solidFill>
                        <a:effectLst/>
                        <a:latin typeface="Times New Roman" panose="02020603050405020304" pitchFamily="18" charset="0"/>
                        <a:ea typeface="+mn-ea"/>
                      </a:endParaRPr>
                    </a:p>
                  </a:txBody>
                  <a:tcPr marL="73025" marR="73025" marT="0" marB="0" anchor="ctr">
                    <a:solidFill>
                      <a:srgbClr val="3D88A8"/>
                    </a:solidFill>
                  </a:tcPr>
                </a:tc>
                <a:tc>
                  <a:txBody>
                    <a:bodyPr/>
                    <a:lstStyle/>
                    <a:p>
                      <a:pPr marL="57150" marR="0" algn="ctr">
                        <a:lnSpc>
                          <a:spcPct val="115000"/>
                        </a:lnSpc>
                        <a:spcBef>
                          <a:spcPts val="265"/>
                        </a:spcBef>
                        <a:spcAft>
                          <a:spcPts val="600"/>
                        </a:spcAft>
                      </a:pPr>
                      <a:r>
                        <a:rPr lang="en-US" sz="900" b="1" dirty="0">
                          <a:solidFill>
                            <a:schemeClr val="bg1"/>
                          </a:solidFill>
                          <a:effectLst/>
                        </a:rPr>
                        <a:t>Millions</a:t>
                      </a:r>
                      <a:endParaRPr lang="en-US" sz="1200" b="1" dirty="0">
                        <a:solidFill>
                          <a:schemeClr val="bg1"/>
                        </a:solidFill>
                        <a:effectLst/>
                        <a:latin typeface="Times New Roman" panose="02020603050405020304" pitchFamily="18" charset="0"/>
                        <a:ea typeface="+mn-ea"/>
                      </a:endParaRPr>
                    </a:p>
                  </a:txBody>
                  <a:tcPr marL="73025" marR="73025" marT="0" marB="0" anchor="ctr">
                    <a:solidFill>
                      <a:srgbClr val="3D88A8"/>
                    </a:solidFill>
                  </a:tcPr>
                </a:tc>
                <a:tc>
                  <a:txBody>
                    <a:bodyPr/>
                    <a:lstStyle/>
                    <a:p>
                      <a:pPr marL="57150" marR="0" algn="ctr">
                        <a:lnSpc>
                          <a:spcPct val="115000"/>
                        </a:lnSpc>
                        <a:spcBef>
                          <a:spcPts val="265"/>
                        </a:spcBef>
                        <a:spcAft>
                          <a:spcPts val="600"/>
                        </a:spcAft>
                      </a:pPr>
                      <a:r>
                        <a:rPr lang="en-US" sz="900" b="1" dirty="0">
                          <a:solidFill>
                            <a:schemeClr val="bg1"/>
                          </a:solidFill>
                          <a:effectLst/>
                        </a:rPr>
                        <a:t>% of US</a:t>
                      </a:r>
                      <a:endParaRPr lang="en-US" sz="1200" b="1" dirty="0">
                        <a:solidFill>
                          <a:schemeClr val="bg1"/>
                        </a:solidFill>
                        <a:effectLst/>
                        <a:latin typeface="Times New Roman" panose="02020603050405020304" pitchFamily="18" charset="0"/>
                        <a:ea typeface="+mn-ea"/>
                      </a:endParaRPr>
                    </a:p>
                  </a:txBody>
                  <a:tcPr marL="73025" marR="73025" marT="0" marB="0" anchor="ctr">
                    <a:solidFill>
                      <a:srgbClr val="3D88A8"/>
                    </a:solidFill>
                  </a:tcPr>
                </a:tc>
                <a:tc vMerge="1">
                  <a:txBody>
                    <a:bodyPr/>
                    <a:lstStyle/>
                    <a:p>
                      <a:endParaRPr lang="en-US"/>
                    </a:p>
                  </a:txBody>
                  <a:tcPr/>
                </a:tc>
                <a:extLst>
                  <a:ext uri="{0D108BD9-81ED-4DB2-BD59-A6C34878D82A}">
                    <a16:rowId xmlns:a16="http://schemas.microsoft.com/office/drawing/2014/main" xmlns="" val="3231214221"/>
                  </a:ext>
                </a:extLst>
              </a:tr>
              <a:tr h="207305">
                <a:tc>
                  <a:txBody>
                    <a:bodyPr/>
                    <a:lstStyle/>
                    <a:p>
                      <a:pPr marL="40640" marR="0" algn="ctr">
                        <a:lnSpc>
                          <a:spcPct val="115000"/>
                        </a:lnSpc>
                        <a:spcBef>
                          <a:spcPts val="195"/>
                        </a:spcBef>
                        <a:spcAft>
                          <a:spcPts val="600"/>
                        </a:spcAft>
                      </a:pPr>
                      <a:r>
                        <a:rPr lang="en-US" sz="900" dirty="0">
                          <a:effectLst/>
                        </a:rPr>
                        <a:t>United States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39370" algn="ctr">
                        <a:lnSpc>
                          <a:spcPct val="115000"/>
                        </a:lnSpc>
                        <a:spcBef>
                          <a:spcPts val="195"/>
                        </a:spcBef>
                        <a:spcAft>
                          <a:spcPts val="600"/>
                        </a:spcAft>
                      </a:pPr>
                      <a:r>
                        <a:rPr lang="en-US" sz="900">
                          <a:effectLst/>
                        </a:rPr>
                        <a:t>134.0</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0" algn="ctr">
                        <a:lnSpc>
                          <a:spcPct val="115000"/>
                        </a:lnSpc>
                        <a:spcBef>
                          <a:spcPts val="0"/>
                        </a:spcBef>
                        <a:spcAft>
                          <a:spcPts val="600"/>
                        </a:spcAft>
                      </a:pPr>
                      <a:r>
                        <a:rPr lang="en-US" sz="9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39370" algn="ctr">
                        <a:lnSpc>
                          <a:spcPct val="115000"/>
                        </a:lnSpc>
                        <a:spcBef>
                          <a:spcPts val="195"/>
                        </a:spcBef>
                        <a:spcAft>
                          <a:spcPts val="600"/>
                        </a:spcAft>
                      </a:pPr>
                      <a:r>
                        <a:rPr lang="en-US" sz="900">
                          <a:effectLst/>
                        </a:rPr>
                        <a:t>$16.7</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0" algn="ctr">
                        <a:lnSpc>
                          <a:spcPct val="115000"/>
                        </a:lnSpc>
                        <a:spcBef>
                          <a:spcPts val="0"/>
                        </a:spcBef>
                        <a:spcAft>
                          <a:spcPts val="600"/>
                        </a:spcAft>
                      </a:pPr>
                      <a:r>
                        <a:rPr lang="en-US" sz="9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39370" algn="ctr">
                        <a:lnSpc>
                          <a:spcPct val="115000"/>
                        </a:lnSpc>
                        <a:spcBef>
                          <a:spcPts val="195"/>
                        </a:spcBef>
                        <a:spcAft>
                          <a:spcPts val="600"/>
                        </a:spcAft>
                      </a:pPr>
                      <a:r>
                        <a:rPr lang="en-US" sz="900">
                          <a:effectLst/>
                        </a:rPr>
                        <a:t>316.5</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0" algn="ctr">
                        <a:lnSpc>
                          <a:spcPct val="115000"/>
                        </a:lnSpc>
                        <a:spcBef>
                          <a:spcPts val="0"/>
                        </a:spcBef>
                        <a:spcAft>
                          <a:spcPts val="600"/>
                        </a:spcAft>
                      </a:pPr>
                      <a:r>
                        <a:rPr lang="en-US" sz="9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0" algn="ctr">
                        <a:lnSpc>
                          <a:spcPct val="115000"/>
                        </a:lnSpc>
                        <a:spcBef>
                          <a:spcPts val="0"/>
                        </a:spcBef>
                        <a:spcAft>
                          <a:spcPts val="600"/>
                        </a:spcAft>
                      </a:pPr>
                      <a:r>
                        <a:rPr lang="en-US" sz="900" dirty="0">
                          <a:effectLst/>
                        </a:rPr>
                        <a:t>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extLst>
                  <a:ext uri="{0D108BD9-81ED-4DB2-BD59-A6C34878D82A}">
                    <a16:rowId xmlns:a16="http://schemas.microsoft.com/office/drawing/2014/main" xmlns="" val="1696331218"/>
                  </a:ext>
                </a:extLst>
              </a:tr>
              <a:tr h="380667">
                <a:tc>
                  <a:txBody>
                    <a:bodyPr/>
                    <a:lstStyle/>
                    <a:p>
                      <a:pPr marL="40005" marR="0" algn="ctr">
                        <a:lnSpc>
                          <a:spcPct val="115000"/>
                        </a:lnSpc>
                        <a:spcBef>
                          <a:spcPts val="140"/>
                        </a:spcBef>
                        <a:spcAft>
                          <a:spcPts val="600"/>
                        </a:spcAft>
                      </a:pPr>
                      <a:r>
                        <a:rPr lang="en-US" sz="900" dirty="0">
                          <a:effectLst/>
                        </a:rPr>
                        <a:t>All Coastal States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109.2</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81.5%</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$13.9</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83.7%</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257.9</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81.5%</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57.0%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extLst>
                  <a:ext uri="{0D108BD9-81ED-4DB2-BD59-A6C34878D82A}">
                    <a16:rowId xmlns:a16="http://schemas.microsoft.com/office/drawing/2014/main" xmlns="" val="1362131811"/>
                  </a:ext>
                </a:extLst>
              </a:tr>
              <a:tr h="380667">
                <a:tc>
                  <a:txBody>
                    <a:bodyPr/>
                    <a:lstStyle/>
                    <a:p>
                      <a:pPr marL="40005" marR="0" algn="ctr">
                        <a:lnSpc>
                          <a:spcPct val="115000"/>
                        </a:lnSpc>
                        <a:spcBef>
                          <a:spcPts val="140"/>
                        </a:spcBef>
                        <a:spcAft>
                          <a:spcPts val="600"/>
                        </a:spcAft>
                      </a:pPr>
                      <a:r>
                        <a:rPr lang="en-US" sz="900" dirty="0">
                          <a:effectLst/>
                        </a:rPr>
                        <a:t>Coastal Zone Counties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a:effectLst/>
                        </a:rPr>
                        <a:t>56.2</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dirty="0">
                          <a:effectLst/>
                        </a:rPr>
                        <a:t>42.0%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dirty="0">
                          <a:effectLst/>
                        </a:rPr>
                        <a:t>$8.0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a:effectLst/>
                        </a:rPr>
                        <a:t>133.2</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a:effectLst/>
                        </a:rPr>
                        <a:t>42.1%</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tc>
                  <a:txBody>
                    <a:bodyPr/>
                    <a:lstStyle/>
                    <a:p>
                      <a:pPr marL="0" marR="40005" algn="ctr">
                        <a:lnSpc>
                          <a:spcPct val="115000"/>
                        </a:lnSpc>
                        <a:spcBef>
                          <a:spcPts val="140"/>
                        </a:spcBef>
                        <a:spcAft>
                          <a:spcPts val="600"/>
                        </a:spcAft>
                      </a:pPr>
                      <a:r>
                        <a:rPr lang="en-US" sz="900" dirty="0">
                          <a:effectLst/>
                        </a:rPr>
                        <a:t>19.6%</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D8E0F1"/>
                    </a:solidFill>
                  </a:tcPr>
                </a:tc>
                <a:extLst>
                  <a:ext uri="{0D108BD9-81ED-4DB2-BD59-A6C34878D82A}">
                    <a16:rowId xmlns:a16="http://schemas.microsoft.com/office/drawing/2014/main" xmlns="" val="749465905"/>
                  </a:ext>
                </a:extLst>
              </a:tr>
              <a:tr h="380667">
                <a:tc>
                  <a:txBody>
                    <a:bodyPr/>
                    <a:lstStyle/>
                    <a:p>
                      <a:pPr marL="40005" marR="0" algn="ctr">
                        <a:lnSpc>
                          <a:spcPct val="115000"/>
                        </a:lnSpc>
                        <a:spcBef>
                          <a:spcPts val="140"/>
                        </a:spcBef>
                        <a:spcAft>
                          <a:spcPts val="600"/>
                        </a:spcAft>
                      </a:pPr>
                      <a:r>
                        <a:rPr lang="en-US" sz="900">
                          <a:effectLst/>
                        </a:rPr>
                        <a:t>Shore-Adjacent Counties</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50.2</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37.5%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$7.2</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43.2%</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118.4</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a:effectLst/>
                        </a:rPr>
                        <a:t>37.4%</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tc>
                  <a:txBody>
                    <a:bodyPr/>
                    <a:lstStyle/>
                    <a:p>
                      <a:pPr marL="0" marR="40005" algn="ctr">
                        <a:lnSpc>
                          <a:spcPct val="115000"/>
                        </a:lnSpc>
                        <a:spcBef>
                          <a:spcPts val="140"/>
                        </a:spcBef>
                        <a:spcAft>
                          <a:spcPts val="600"/>
                        </a:spcAft>
                      </a:pPr>
                      <a:r>
                        <a:rPr lang="en-US" sz="900" dirty="0">
                          <a:effectLst/>
                        </a:rPr>
                        <a:t>18.1%</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solidFill>
                      <a:srgbClr val="FFFFFF"/>
                    </a:solidFill>
                  </a:tcPr>
                </a:tc>
                <a:extLst>
                  <a:ext uri="{0D108BD9-81ED-4DB2-BD59-A6C34878D82A}">
                    <a16:rowId xmlns:a16="http://schemas.microsoft.com/office/drawing/2014/main" xmlns="" val="3198230735"/>
                  </a:ext>
                </a:extLst>
              </a:tr>
            </a:tbl>
          </a:graphicData>
        </a:graphic>
      </p:graphicFrame>
    </p:spTree>
    <p:extLst>
      <p:ext uri="{BB962C8B-B14F-4D97-AF65-F5344CB8AC3E}">
        <p14:creationId xmlns:p14="http://schemas.microsoft.com/office/powerpoint/2010/main" val="367575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B42AB1C-0996-4CB5-9476-6656AF91443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348812"/>
            <a:ext cx="4629150" cy="3620626"/>
          </a:xfrm>
        </p:spPr>
      </p:pic>
      <p:sp>
        <p:nvSpPr>
          <p:cNvPr id="3" name="Title 2">
            <a:extLst>
              <a:ext uri="{FF2B5EF4-FFF2-40B4-BE49-F238E27FC236}">
                <a16:creationId xmlns:a16="http://schemas.microsoft.com/office/drawing/2014/main" xmlns="" id="{4FA81257-34CF-47D1-A6A6-98EA10743019}"/>
              </a:ext>
            </a:extLst>
          </p:cNvPr>
          <p:cNvSpPr>
            <a:spLocks noGrp="1"/>
          </p:cNvSpPr>
          <p:nvPr>
            <p:ph type="title"/>
          </p:nvPr>
        </p:nvSpPr>
        <p:spPr/>
        <p:txBody>
          <a:bodyPr/>
          <a:lstStyle/>
          <a:p>
            <a:r>
              <a:rPr lang="en-US" dirty="0"/>
              <a:t>Fig. 8.1: Cumulative Costs of Sea Level Rise and Storm Surge to Coastal Property </a:t>
            </a:r>
          </a:p>
        </p:txBody>
      </p:sp>
      <p:sp>
        <p:nvSpPr>
          <p:cNvPr id="4" name="Text Placeholder 3">
            <a:extLst>
              <a:ext uri="{FF2B5EF4-FFF2-40B4-BE49-F238E27FC236}">
                <a16:creationId xmlns:a16="http://schemas.microsoft.com/office/drawing/2014/main" xmlns="" id="{CD0D5E04-5A46-442B-98BF-4496C58CB61C}"/>
              </a:ext>
            </a:extLst>
          </p:cNvPr>
          <p:cNvSpPr>
            <a:spLocks noGrp="1"/>
          </p:cNvSpPr>
          <p:nvPr>
            <p:ph type="body" sz="half" idx="2"/>
          </p:nvPr>
        </p:nvSpPr>
        <p:spPr/>
        <p:txBody>
          <a:bodyPr>
            <a:normAutofit fontScale="77500" lnSpcReduction="20000"/>
          </a:bodyPr>
          <a:lstStyle/>
          <a:p>
            <a:r>
              <a:rPr lang="en-US" dirty="0"/>
              <a:t>This figure shows that cumulative damages (in 2015 dollars) to coastal property across the contiguous United States would be significantly reduced if protective adaptation measures were implemented, compared to a scenario where no adaptation occurs. Without adaptation, cumulative damages under the higher scenario (RCP8.5) are estimated at $3.6 trillion through 2100 (discounted at 3%), compared to $820 billion in the scenario where cost‐effective adaptation measures are implemented. Under the lower scenario (RCP4.5), costs without adaptation are reduced by $92 billion relative to RCP8.5 and are $800 billion with adaptation. Note: The stepwise nature of the graph is due to the fact that the analysis evaluates storm surge risks every 10 years, beginning in 2005. </a:t>
            </a:r>
            <a:r>
              <a:rPr lang="en-US" i="1" dirty="0"/>
              <a:t>Source: adapted from EPA 2017.</a:t>
            </a:r>
            <a:r>
              <a:rPr lang="en-US" i="1" baseline="30000" dirty="0">
                <a:hlinkClick r:id="rId4"/>
              </a:rPr>
              <a:t>35</a:t>
            </a:r>
            <a:r>
              <a:rPr lang="en-US" i="1" dirty="0"/>
              <a:t> </a:t>
            </a:r>
          </a:p>
        </p:txBody>
      </p:sp>
      <p:sp>
        <p:nvSpPr>
          <p:cNvPr id="5" name="Text Placeholder 4">
            <a:extLst>
              <a:ext uri="{FF2B5EF4-FFF2-40B4-BE49-F238E27FC236}">
                <a16:creationId xmlns:a16="http://schemas.microsoft.com/office/drawing/2014/main" xmlns="" id="{557A5969-0706-40DD-A182-FF1A9FB22BF5}"/>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294503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D0E0BF4-ED50-483C-817F-E70E9276547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91946" y="457200"/>
            <a:ext cx="4220834" cy="5403850"/>
          </a:xfrm>
        </p:spPr>
      </p:pic>
      <p:sp>
        <p:nvSpPr>
          <p:cNvPr id="3" name="Title 2">
            <a:extLst>
              <a:ext uri="{FF2B5EF4-FFF2-40B4-BE49-F238E27FC236}">
                <a16:creationId xmlns:a16="http://schemas.microsoft.com/office/drawing/2014/main" xmlns="" id="{BEB1C823-23A6-4C9C-BDD7-9EBF7E5BAA07}"/>
              </a:ext>
            </a:extLst>
          </p:cNvPr>
          <p:cNvSpPr>
            <a:spLocks noGrp="1"/>
          </p:cNvSpPr>
          <p:nvPr>
            <p:ph type="title"/>
          </p:nvPr>
        </p:nvSpPr>
        <p:spPr/>
        <p:txBody>
          <a:bodyPr/>
          <a:lstStyle/>
          <a:p>
            <a:r>
              <a:rPr lang="en-US" dirty="0"/>
              <a:t>Fig. 8.2: Regional Coastal Impacts and Adaptation Efforts</a:t>
            </a:r>
          </a:p>
        </p:txBody>
      </p:sp>
      <p:sp>
        <p:nvSpPr>
          <p:cNvPr id="4" name="Text Placeholder 3">
            <a:extLst>
              <a:ext uri="{FF2B5EF4-FFF2-40B4-BE49-F238E27FC236}">
                <a16:creationId xmlns:a16="http://schemas.microsoft.com/office/drawing/2014/main" xmlns="" id="{25E082B4-9B46-489E-BA1F-F20925BF2306}"/>
              </a:ext>
            </a:extLst>
          </p:cNvPr>
          <p:cNvSpPr>
            <a:spLocks noGrp="1"/>
          </p:cNvSpPr>
          <p:nvPr>
            <p:ph type="body" sz="half" idx="2"/>
          </p:nvPr>
        </p:nvSpPr>
        <p:spPr/>
        <p:txBody>
          <a:bodyPr/>
          <a:lstStyle/>
          <a:p>
            <a:r>
              <a:rPr lang="en-US" dirty="0"/>
              <a:t>The figure shows selected coastal effects of climate change in several coastal regions of the United States. See the online version of this figure at </a:t>
            </a:r>
            <a:r>
              <a:rPr lang="en-US" dirty="0">
                <a:hlinkClick r:id="rId3"/>
              </a:rPr>
              <a:t>http://nca2018.globalchange.gov/chapter/8#fig-8-2</a:t>
            </a:r>
            <a:r>
              <a:rPr lang="en-US" dirty="0"/>
              <a:t> for additional examples. </a:t>
            </a:r>
            <a:r>
              <a:rPr lang="en-US" i="1" dirty="0"/>
              <a:t>Source: NCA4 Regional Chapters.</a:t>
            </a:r>
          </a:p>
        </p:txBody>
      </p:sp>
      <p:sp>
        <p:nvSpPr>
          <p:cNvPr id="5" name="Text Placeholder 4">
            <a:extLst>
              <a:ext uri="{FF2B5EF4-FFF2-40B4-BE49-F238E27FC236}">
                <a16:creationId xmlns:a16="http://schemas.microsoft.com/office/drawing/2014/main" xmlns="" id="{CBD55FA9-4ABB-4172-8293-9F4C4CD727FF}"/>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77661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38F68B7E-BDF2-4B26-81F8-C0865ED7A7A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4146"/>
            <a:ext cx="4629150" cy="3089957"/>
          </a:xfrm>
        </p:spPr>
      </p:pic>
      <p:sp>
        <p:nvSpPr>
          <p:cNvPr id="3" name="Title 2">
            <a:extLst>
              <a:ext uri="{FF2B5EF4-FFF2-40B4-BE49-F238E27FC236}">
                <a16:creationId xmlns:a16="http://schemas.microsoft.com/office/drawing/2014/main" xmlns="" id="{6FA45601-5927-4DA5-9827-6D513BEDA224}"/>
              </a:ext>
            </a:extLst>
          </p:cNvPr>
          <p:cNvSpPr>
            <a:spLocks noGrp="1"/>
          </p:cNvSpPr>
          <p:nvPr>
            <p:ph type="title"/>
          </p:nvPr>
        </p:nvSpPr>
        <p:spPr/>
        <p:txBody>
          <a:bodyPr/>
          <a:lstStyle/>
          <a:p>
            <a:r>
              <a:rPr lang="en-US" dirty="0"/>
              <a:t>Fig. 8.3: Flooding Impacts in Miami Beach</a:t>
            </a:r>
          </a:p>
        </p:txBody>
      </p:sp>
      <p:sp>
        <p:nvSpPr>
          <p:cNvPr id="4" name="Text Placeholder 3">
            <a:extLst>
              <a:ext uri="{FF2B5EF4-FFF2-40B4-BE49-F238E27FC236}">
                <a16:creationId xmlns:a16="http://schemas.microsoft.com/office/drawing/2014/main" xmlns="" id="{BB36DEFE-3914-4BC3-A859-25C56EB9FF17}"/>
              </a:ext>
            </a:extLst>
          </p:cNvPr>
          <p:cNvSpPr>
            <a:spLocks noGrp="1"/>
          </p:cNvSpPr>
          <p:nvPr>
            <p:ph type="body" sz="half" idx="2"/>
          </p:nvPr>
        </p:nvSpPr>
        <p:spPr/>
        <p:txBody>
          <a:bodyPr/>
          <a:lstStyle/>
          <a:p>
            <a:r>
              <a:rPr lang="en-US" dirty="0"/>
              <a:t>Tidewater is pumped back into a canal near the Venetian Causeway entrance from Purdy Avenue, where the seawall is also being raised, during a seasonal king tide in Miami Beach, Florida, in 2016. </a:t>
            </a:r>
            <a:r>
              <a:rPr lang="en-US" i="1" dirty="0"/>
              <a:t>Source:</a:t>
            </a:r>
            <a:r>
              <a:rPr lang="en-US" b="1" i="1" dirty="0"/>
              <a:t> </a:t>
            </a:r>
            <a:r>
              <a:rPr lang="en-US" i="1" dirty="0"/>
              <a:t>Max Reed/The New York Times/Redux</a:t>
            </a:r>
          </a:p>
        </p:txBody>
      </p:sp>
      <p:sp>
        <p:nvSpPr>
          <p:cNvPr id="5" name="Text Placeholder 4">
            <a:extLst>
              <a:ext uri="{FF2B5EF4-FFF2-40B4-BE49-F238E27FC236}">
                <a16:creationId xmlns:a16="http://schemas.microsoft.com/office/drawing/2014/main" xmlns="" id="{AF3AB771-4126-4BC7-ABBD-146AE088680B}"/>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114102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7E768269-5049-4723-8837-C665FD40DF4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957967"/>
            <a:ext cx="4629150" cy="4402316"/>
          </a:xfrm>
        </p:spPr>
      </p:pic>
      <p:sp>
        <p:nvSpPr>
          <p:cNvPr id="3" name="Title 2">
            <a:extLst>
              <a:ext uri="{FF2B5EF4-FFF2-40B4-BE49-F238E27FC236}">
                <a16:creationId xmlns:a16="http://schemas.microsoft.com/office/drawing/2014/main" xmlns="" id="{FD06A9B7-6DE3-4318-9042-7865D54FB7D8}"/>
              </a:ext>
            </a:extLst>
          </p:cNvPr>
          <p:cNvSpPr>
            <a:spLocks noGrp="1"/>
          </p:cNvSpPr>
          <p:nvPr>
            <p:ph type="title"/>
          </p:nvPr>
        </p:nvSpPr>
        <p:spPr/>
        <p:txBody>
          <a:bodyPr/>
          <a:lstStyle/>
          <a:p>
            <a:r>
              <a:rPr lang="en-US" dirty="0"/>
              <a:t>Fig. 8.4: Natural and Nature-Based Infrastructure Habitats </a:t>
            </a:r>
          </a:p>
        </p:txBody>
      </p:sp>
      <p:sp>
        <p:nvSpPr>
          <p:cNvPr id="4" name="Text Placeholder 3">
            <a:extLst>
              <a:ext uri="{FF2B5EF4-FFF2-40B4-BE49-F238E27FC236}">
                <a16:creationId xmlns:a16="http://schemas.microsoft.com/office/drawing/2014/main" xmlns="" id="{5C521D2F-867A-4E42-A682-09AF724B0044}"/>
              </a:ext>
            </a:extLst>
          </p:cNvPr>
          <p:cNvSpPr>
            <a:spLocks noGrp="1"/>
          </p:cNvSpPr>
          <p:nvPr>
            <p:ph type="body" sz="half" idx="2"/>
          </p:nvPr>
        </p:nvSpPr>
        <p:spPr>
          <a:xfrm>
            <a:off x="629841" y="2057399"/>
            <a:ext cx="2949178" cy="4015409"/>
          </a:xfrm>
        </p:spPr>
        <p:txBody>
          <a:bodyPr>
            <a:noAutofit/>
          </a:bodyPr>
          <a:lstStyle/>
          <a:p>
            <a:pPr>
              <a:lnSpc>
                <a:spcPct val="90000"/>
              </a:lnSpc>
            </a:pPr>
            <a:r>
              <a:rPr lang="en-US" sz="1200" dirty="0"/>
              <a:t>Natural and nature-based infrastructure habitats include seagrass meadows (not shown), (a) coastal wetlands, (b) barrier islands, (c) beaches, (d) corals, (e) oyster reefs, and (f) dunes. Each of these habitats provides storm and erosion risk reduction by causing waves to break or slow as they roll over the ecosystem. Waves slow down, for example, as they flow across the rough surfaces and crests of reef ecosystems; likewise, water decelerates as it pushes through the vegetation of wetland ecosystems. This slowing decreases wave height and energy as the wave proceeds through or across each ecosystem, reducing the amount of erosion that the wave would otherwise cause. </a:t>
            </a:r>
            <a:r>
              <a:rPr lang="en-US" sz="1200" i="1" dirty="0"/>
              <a:t>Photo credits:</a:t>
            </a:r>
            <a:r>
              <a:rPr lang="en-US" sz="1200" b="1" i="1" dirty="0"/>
              <a:t> </a:t>
            </a:r>
            <a:r>
              <a:rPr lang="en-US" sz="1200" i="1" dirty="0"/>
              <a:t>(a)</a:t>
            </a:r>
            <a:r>
              <a:rPr lang="en-US" sz="1200" b="1" i="1" dirty="0"/>
              <a:t> </a:t>
            </a:r>
            <a:r>
              <a:rPr lang="en-US" sz="1200" i="1" dirty="0"/>
              <a:t>Gretchen L. </a:t>
            </a:r>
            <a:r>
              <a:rPr lang="en-US" sz="1200" i="1" dirty="0" err="1"/>
              <a:t>Grammer</a:t>
            </a:r>
            <a:r>
              <a:rPr lang="en-US" sz="1200" i="1" dirty="0"/>
              <a:t>,</a:t>
            </a:r>
            <a:r>
              <a:rPr lang="en-US" sz="1200" b="1" i="1" dirty="0"/>
              <a:t> </a:t>
            </a:r>
            <a:r>
              <a:rPr lang="en-US" sz="1200" i="1" dirty="0"/>
              <a:t>NOAA National Ocean Service; (b) Erik Zobrist, NOAA Restoration Center; (c) NOAA; (d) LCDR Eric Johnson, NOAA Corps.; (e) Jonathan </a:t>
            </a:r>
            <a:r>
              <a:rPr lang="en-US" sz="1200" i="1" dirty="0" err="1"/>
              <a:t>Wilker</a:t>
            </a:r>
            <a:r>
              <a:rPr lang="en-US" sz="1200" i="1" dirty="0"/>
              <a:t>, Purdue University; (f) Ann </a:t>
            </a:r>
            <a:r>
              <a:rPr lang="en-US" sz="1200" i="1" dirty="0" err="1"/>
              <a:t>Tihansky</a:t>
            </a:r>
            <a:r>
              <a:rPr lang="en-US" sz="1200" i="1" dirty="0"/>
              <a:t>, USGS.</a:t>
            </a:r>
          </a:p>
        </p:txBody>
      </p:sp>
      <p:sp>
        <p:nvSpPr>
          <p:cNvPr id="5" name="Text Placeholder 4">
            <a:extLst>
              <a:ext uri="{FF2B5EF4-FFF2-40B4-BE49-F238E27FC236}">
                <a16:creationId xmlns:a16="http://schemas.microsoft.com/office/drawing/2014/main" xmlns="" id="{F7EEBD25-6E86-4E07-827B-4A51A9D5A9D0}"/>
              </a:ext>
            </a:extLst>
          </p:cNvPr>
          <p:cNvSpPr>
            <a:spLocks noGrp="1"/>
          </p:cNvSpPr>
          <p:nvPr>
            <p:ph type="body" sz="quarter" idx="12"/>
          </p:nvPr>
        </p:nvSpPr>
        <p:spPr/>
        <p:txBody>
          <a:bodyPr/>
          <a:lstStyle/>
          <a:p>
            <a:r>
              <a:rPr lang="en-US" dirty="0"/>
              <a:t>Ch. 8 | Coastal Effects</a:t>
            </a:r>
          </a:p>
        </p:txBody>
      </p:sp>
    </p:spTree>
    <p:extLst>
      <p:ext uri="{BB962C8B-B14F-4D97-AF65-F5344CB8AC3E}">
        <p14:creationId xmlns:p14="http://schemas.microsoft.com/office/powerpoint/2010/main" val="15596244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NCA4_NationalTopic_template</Template>
  <TotalTime>103</TotalTime>
  <Words>1656</Words>
  <Application>Microsoft Office PowerPoint</Application>
  <PresentationFormat>On-screen Show (4:3)</PresentationFormat>
  <Paragraphs>116</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Table 8.1: Economic Importance of U.S. Coastal Areas</vt:lpstr>
      <vt:lpstr>Fig. 8.1: Cumulative Costs of Sea Level Rise and Storm Surge to Coastal Property </vt:lpstr>
      <vt:lpstr>Fig. 8.2: Regional Coastal Impacts and Adaptation Efforts</vt:lpstr>
      <vt:lpstr>Fig. 8.3: Flooding Impacts in Miami Beach</vt:lpstr>
      <vt:lpstr>Fig. 8.4: Natural and Nature-Based Infrastructure Habitats </vt:lpstr>
      <vt:lpstr>Fig. 8.5: Societal Options for Resource Allocation in a Changing Climate</vt:lpstr>
      <vt:lpstr>Fig. 8.6: Impacts of the 2017 Hurricane Season</vt:lpstr>
      <vt:lpstr>Fig. 8.7: Vision 2100: Designing the Coastal Community of the Future </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Reeves, Katie</cp:lastModifiedBy>
  <cp:revision>24</cp:revision>
  <dcterms:created xsi:type="dcterms:W3CDTF">2018-11-14T15:41:12Z</dcterms:created>
  <dcterms:modified xsi:type="dcterms:W3CDTF">2018-11-20T00:58:30Z</dcterms:modified>
</cp:coreProperties>
</file>