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2"/>
  </p:notesMasterIdLst>
  <p:sldIdLst>
    <p:sldId id="256" r:id="rId2"/>
    <p:sldId id="257" r:id="rId3"/>
    <p:sldId id="258" r:id="rId4"/>
    <p:sldId id="259" r:id="rId5"/>
    <p:sldId id="260" r:id="rId6"/>
    <p:sldId id="261" r:id="rId7"/>
    <p:sldId id="266"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eves, Katie" initials="RK" lastIdx="2" clrIdx="0">
    <p:extLst>
      <p:ext uri="{19B8F6BF-5375-455C-9EA6-DF929625EA0E}">
        <p15:presenceInfo xmlns:p15="http://schemas.microsoft.com/office/powerpoint/2012/main" userId="S-1-5-21-2338163137-2684688362-157462135-721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2655"/>
    <a:srgbClr val="3D88A8"/>
    <a:srgbClr val="6D5B97"/>
    <a:srgbClr val="102268"/>
    <a:srgbClr val="096BA3"/>
    <a:srgbClr val="0F9EFB"/>
    <a:srgbClr val="385623"/>
    <a:srgbClr val="3D88A7"/>
    <a:srgbClr val="C79C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12" autoAdjust="0"/>
    <p:restoredTop sz="76911"/>
  </p:normalViewPr>
  <p:slideViewPr>
    <p:cSldViewPr snapToGrid="0" snapToObjects="1" showGuides="1">
      <p:cViewPr varScale="1">
        <p:scale>
          <a:sx n="65" d="100"/>
          <a:sy n="65" d="100"/>
        </p:scale>
        <p:origin x="1982" y="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8D1000-D3B8-D440-8861-CD99BA79407E}" type="datetimeFigureOut">
              <a:rPr lang="en-US" smtClean="0"/>
              <a:t>11/19/2018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CE6CB7-542C-0A40-A1D9-CA6EADA0C63B}" type="slidenum">
              <a:rPr lang="en-US" smtClean="0"/>
              <a:t>‹#›</a:t>
            </a:fld>
            <a:endParaRPr lang="en-US"/>
          </a:p>
        </p:txBody>
      </p:sp>
    </p:spTree>
    <p:extLst>
      <p:ext uri="{BB962C8B-B14F-4D97-AF65-F5344CB8AC3E}">
        <p14:creationId xmlns:p14="http://schemas.microsoft.com/office/powerpoint/2010/main" val="138875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r>
              <a:rPr lang="en-US" sz="1200" kern="1200" dirty="0">
                <a:solidFill>
                  <a:schemeClr val="tx1"/>
                </a:solidFill>
                <a:effectLst/>
                <a:latin typeface="+mn-lt"/>
                <a:ea typeface="+mn-ea"/>
                <a:cs typeface="+mn-cs"/>
              </a:rPr>
              <a:t>Fiore, A.M., V. Naik, and E.M. </a:t>
            </a:r>
            <a:r>
              <a:rPr lang="en-US" sz="1200" kern="1200" dirty="0" err="1">
                <a:solidFill>
                  <a:schemeClr val="tx1"/>
                </a:solidFill>
                <a:effectLst/>
                <a:latin typeface="+mn-lt"/>
                <a:ea typeface="+mn-ea"/>
                <a:cs typeface="+mn-cs"/>
              </a:rPr>
              <a:t>Leibensperger</a:t>
            </a:r>
            <a:r>
              <a:rPr lang="en-US" sz="1200" kern="1200" dirty="0">
                <a:solidFill>
                  <a:schemeClr val="tx1"/>
                </a:solidFill>
                <a:effectLst/>
                <a:latin typeface="+mn-lt"/>
                <a:ea typeface="+mn-ea"/>
                <a:cs typeface="+mn-cs"/>
              </a:rPr>
              <a:t>, 2015: Air quality and climate connections. </a:t>
            </a:r>
            <a:r>
              <a:rPr lang="en-US" sz="1200" i="1" kern="1200" dirty="0">
                <a:solidFill>
                  <a:schemeClr val="tx1"/>
                </a:solidFill>
                <a:effectLst/>
                <a:latin typeface="+mn-lt"/>
                <a:ea typeface="+mn-ea"/>
                <a:cs typeface="+mn-cs"/>
              </a:rPr>
              <a:t>Journal of the Air &amp; Waste Management Association,</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65</a:t>
            </a:r>
            <a:r>
              <a:rPr lang="en-US" sz="1200" kern="1200" dirty="0">
                <a:solidFill>
                  <a:schemeClr val="tx1"/>
                </a:solidFill>
                <a:effectLst/>
                <a:latin typeface="+mn-lt"/>
                <a:ea typeface="+mn-ea"/>
                <a:cs typeface="+mn-cs"/>
              </a:rPr>
              <a:t> (6), 645-685. </a:t>
            </a:r>
            <a:r>
              <a:rPr lang="en-US" sz="1200" u="sng" kern="1200" dirty="0">
                <a:solidFill>
                  <a:schemeClr val="tx1"/>
                </a:solidFill>
                <a:effectLst/>
                <a:latin typeface="+mn-lt"/>
                <a:ea typeface="+mn-ea"/>
                <a:cs typeface="+mn-cs"/>
              </a:rPr>
              <a:t>http://</a:t>
            </a:r>
            <a:r>
              <a:rPr lang="en-US" sz="1200" u="sng" kern="1200" dirty="0" err="1">
                <a:solidFill>
                  <a:schemeClr val="tx1"/>
                </a:solidFill>
                <a:effectLst/>
                <a:latin typeface="+mn-lt"/>
                <a:ea typeface="+mn-ea"/>
                <a:cs typeface="+mn-cs"/>
              </a:rPr>
              <a:t>dx.doi.org</a:t>
            </a:r>
            <a:r>
              <a:rPr lang="en-US" sz="1200" u="sng" kern="1200" dirty="0">
                <a:solidFill>
                  <a:schemeClr val="tx1"/>
                </a:solidFill>
                <a:effectLst/>
                <a:latin typeface="+mn-lt"/>
                <a:ea typeface="+mn-ea"/>
                <a:cs typeface="+mn-cs"/>
              </a:rPr>
              <a:t>/10.1080/10962247.2015.1040526</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8CE6CB7-542C-0A40-A1D9-CA6EADA0C63B}" type="slidenum">
              <a:rPr lang="en-US" smtClean="0"/>
              <a:t>6</a:t>
            </a:fld>
            <a:endParaRPr lang="en-US"/>
          </a:p>
        </p:txBody>
      </p:sp>
    </p:spTree>
    <p:extLst>
      <p:ext uri="{BB962C8B-B14F-4D97-AF65-F5344CB8AC3E}">
        <p14:creationId xmlns:p14="http://schemas.microsoft.com/office/powerpoint/2010/main" val="2278681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a:t>
            </a:r>
            <a:r>
              <a:rPr lang="en-US" sz="1200" kern="1200" dirty="0">
                <a:solidFill>
                  <a:schemeClr val="tx1"/>
                </a:solidFill>
                <a:effectLst/>
                <a:latin typeface="+mn-lt"/>
                <a:ea typeface="+mn-ea"/>
                <a:cs typeface="+mn-cs"/>
              </a:rPr>
              <a:t>EPA, 2017: Multi-model Framework for Quantitative Sectoral Impacts Analysis: A Technical Report for the Fourth National Climate Assessment. EPA 430‐R‐17‐001. U.S. Environmental Protection Agency (EPA), Washington, D.C. </a:t>
            </a:r>
            <a:r>
              <a:rPr lang="en-US" sz="1200" u="sng" kern="1200" dirty="0">
                <a:solidFill>
                  <a:schemeClr val="tx1"/>
                </a:solidFill>
                <a:effectLst/>
                <a:latin typeface="+mn-lt"/>
                <a:ea typeface="+mn-ea"/>
                <a:cs typeface="+mn-cs"/>
              </a:rPr>
              <a:t>https://</a:t>
            </a:r>
            <a:r>
              <a:rPr lang="en-US" sz="1200" u="sng" kern="1200" dirty="0" err="1">
                <a:solidFill>
                  <a:schemeClr val="tx1"/>
                </a:solidFill>
                <a:effectLst/>
                <a:latin typeface="+mn-lt"/>
                <a:ea typeface="+mn-ea"/>
                <a:cs typeface="+mn-cs"/>
              </a:rPr>
              <a:t>cfpub.epa.gov</a:t>
            </a:r>
            <a:r>
              <a:rPr lang="en-US" sz="1200" u="sng" kern="1200" dirty="0">
                <a:solidFill>
                  <a:schemeClr val="tx1"/>
                </a:solidFill>
                <a:effectLst/>
                <a:latin typeface="+mn-lt"/>
                <a:ea typeface="+mn-ea"/>
                <a:cs typeface="+mn-cs"/>
              </a:rPr>
              <a:t>/</a:t>
            </a:r>
            <a:r>
              <a:rPr lang="en-US" sz="1200" u="sng" kern="1200" dirty="0" err="1">
                <a:solidFill>
                  <a:schemeClr val="tx1"/>
                </a:solidFill>
                <a:effectLst/>
                <a:latin typeface="+mn-lt"/>
                <a:ea typeface="+mn-ea"/>
                <a:cs typeface="+mn-cs"/>
              </a:rPr>
              <a:t>si</a:t>
            </a:r>
            <a:r>
              <a:rPr lang="en-US" sz="1200" u="sng" kern="1200" dirty="0">
                <a:solidFill>
                  <a:schemeClr val="tx1"/>
                </a:solidFill>
                <a:effectLst/>
                <a:latin typeface="+mn-lt"/>
                <a:ea typeface="+mn-ea"/>
                <a:cs typeface="+mn-cs"/>
              </a:rPr>
              <a:t>/</a:t>
            </a:r>
            <a:r>
              <a:rPr lang="en-US" sz="1200" u="sng" kern="1200" dirty="0" err="1">
                <a:solidFill>
                  <a:schemeClr val="tx1"/>
                </a:solidFill>
                <a:effectLst/>
                <a:latin typeface="+mn-lt"/>
                <a:ea typeface="+mn-ea"/>
                <a:cs typeface="+mn-cs"/>
              </a:rPr>
              <a:t>si_public_record_Report.cfm?dirEntryId</a:t>
            </a:r>
            <a:r>
              <a:rPr lang="en-US" sz="1200" u="sng" kern="1200" dirty="0">
                <a:solidFill>
                  <a:schemeClr val="tx1"/>
                </a:solidFill>
                <a:effectLst/>
                <a:latin typeface="+mn-lt"/>
                <a:ea typeface="+mn-ea"/>
                <a:cs typeface="+mn-cs"/>
              </a:rPr>
              <a:t>=335095</a:t>
            </a:r>
            <a:r>
              <a:rPr lang="en-US" dirty="0">
                <a:effectLst/>
              </a:rPr>
              <a:t> </a:t>
            </a:r>
            <a:endParaRPr lang="en-US" dirty="0"/>
          </a:p>
        </p:txBody>
      </p:sp>
      <p:sp>
        <p:nvSpPr>
          <p:cNvPr id="4" name="Slide Number Placeholder 3"/>
          <p:cNvSpPr>
            <a:spLocks noGrp="1"/>
          </p:cNvSpPr>
          <p:nvPr>
            <p:ph type="sldNum" sz="quarter" idx="10"/>
          </p:nvPr>
        </p:nvSpPr>
        <p:spPr/>
        <p:txBody>
          <a:bodyPr/>
          <a:lstStyle/>
          <a:p>
            <a:fld id="{E8CE6CB7-542C-0A40-A1D9-CA6EADA0C63B}" type="slidenum">
              <a:rPr lang="en-US" smtClean="0"/>
              <a:t>7</a:t>
            </a:fld>
            <a:endParaRPr lang="en-US"/>
          </a:p>
        </p:txBody>
      </p:sp>
    </p:spTree>
    <p:extLst>
      <p:ext uri="{BB962C8B-B14F-4D97-AF65-F5344CB8AC3E}">
        <p14:creationId xmlns:p14="http://schemas.microsoft.com/office/powerpoint/2010/main" val="1565738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xmlns="" id="{5CA814D6-62CF-A848-A324-10AD242EF36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 name="Subtitle 2"/>
          <p:cNvSpPr>
            <a:spLocks noGrp="1"/>
          </p:cNvSpPr>
          <p:nvPr>
            <p:ph type="subTitle" idx="1" hasCustomPrompt="1"/>
          </p:nvPr>
        </p:nvSpPr>
        <p:spPr>
          <a:xfrm>
            <a:off x="308113" y="2919060"/>
            <a:ext cx="6858000" cy="1655762"/>
          </a:xfrm>
        </p:spPr>
        <p:txBody>
          <a:bodyPr>
            <a:normAutofit/>
          </a:bodyPr>
          <a:lstStyle>
            <a:lvl1pPr marL="0" indent="0" algn="l">
              <a:buNone/>
              <a:defRPr sz="1800">
                <a:solidFill>
                  <a:schemeClr val="bg1"/>
                </a:solidFill>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enter Presenter’s Name</a:t>
            </a:r>
          </a:p>
          <a:p>
            <a:r>
              <a:rPr lang="en-US" i="1" dirty="0"/>
              <a:t>Affiliation</a:t>
            </a:r>
          </a:p>
          <a:p>
            <a:endParaRPr lang="en-US" dirty="0"/>
          </a:p>
          <a:p>
            <a:r>
              <a:rPr lang="en-US" dirty="0"/>
              <a:t>Date</a:t>
            </a:r>
          </a:p>
        </p:txBody>
      </p:sp>
      <p:sp>
        <p:nvSpPr>
          <p:cNvPr id="8" name="Rectangle 7">
            <a:extLst>
              <a:ext uri="{FF2B5EF4-FFF2-40B4-BE49-F238E27FC236}">
                <a16:creationId xmlns:a16="http://schemas.microsoft.com/office/drawing/2014/main" xmlns="" id="{2A530860-5D58-5042-BB93-C7592BB8BF8A}"/>
              </a:ext>
            </a:extLst>
          </p:cNvPr>
          <p:cNvSpPr/>
          <p:nvPr userDrawn="1"/>
        </p:nvSpPr>
        <p:spPr>
          <a:xfrm>
            <a:off x="-1" y="1370346"/>
            <a:ext cx="6705601" cy="1257398"/>
          </a:xfrm>
          <a:prstGeom prst="rect">
            <a:avLst/>
          </a:prstGeom>
          <a:solidFill>
            <a:srgbClr val="6D5B9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9" name="Rectangle 8">
            <a:extLst>
              <a:ext uri="{FF2B5EF4-FFF2-40B4-BE49-F238E27FC236}">
                <a16:creationId xmlns:a16="http://schemas.microsoft.com/office/drawing/2014/main" xmlns="" id="{ADF11DD2-1B42-084E-8B88-DBD82F4A97D4}"/>
              </a:ext>
            </a:extLst>
          </p:cNvPr>
          <p:cNvSpPr/>
          <p:nvPr userDrawn="1"/>
        </p:nvSpPr>
        <p:spPr>
          <a:xfrm>
            <a:off x="308113" y="1370346"/>
            <a:ext cx="6397487" cy="769441"/>
          </a:xfrm>
          <a:prstGeom prst="rect">
            <a:avLst/>
          </a:prstGeom>
        </p:spPr>
        <p:txBody>
          <a:bodyPr wrap="square">
            <a:spAutoFit/>
          </a:bodyPr>
          <a:lstStyle/>
          <a:p>
            <a:r>
              <a:rPr lang="en-US" sz="2200" b="1" dirty="0">
                <a:solidFill>
                  <a:prstClr val="white"/>
                </a:solidFill>
                <a:cs typeface="Calibri" panose="020F0502020204030204" pitchFamily="34" charset="0"/>
              </a:rPr>
              <a:t>Fourth National Climate Assessment, Vol II — Impacts, Risks, and Adaptation in the United States</a:t>
            </a:r>
          </a:p>
        </p:txBody>
      </p:sp>
      <p:pic>
        <p:nvPicPr>
          <p:cNvPr id="15" name="Picture 14">
            <a:extLst>
              <a:ext uri="{FF2B5EF4-FFF2-40B4-BE49-F238E27FC236}">
                <a16:creationId xmlns:a16="http://schemas.microsoft.com/office/drawing/2014/main" xmlns="" id="{0618150B-E1DF-2F46-98D9-E8DB8E677D42}"/>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87625" y="911861"/>
            <a:ext cx="1841223" cy="345537"/>
          </a:xfrm>
          <a:prstGeom prst="rect">
            <a:avLst/>
          </a:prstGeom>
        </p:spPr>
      </p:pic>
      <p:sp>
        <p:nvSpPr>
          <p:cNvPr id="11" name="Text Placeholder 10"/>
          <p:cNvSpPr>
            <a:spLocks noGrp="1"/>
          </p:cNvSpPr>
          <p:nvPr>
            <p:ph type="body" sz="quarter" idx="15" hasCustomPrompt="1"/>
          </p:nvPr>
        </p:nvSpPr>
        <p:spPr>
          <a:xfrm>
            <a:off x="307975" y="2157399"/>
            <a:ext cx="6070600" cy="384175"/>
          </a:xfrm>
        </p:spPr>
        <p:txBody>
          <a:bodyPr anchor="ctr">
            <a:normAutofit/>
          </a:bodyPr>
          <a:lstStyle>
            <a:lvl1pPr marL="0" indent="0">
              <a:buNone/>
              <a:defRPr sz="1600" b="1" i="1" baseline="0">
                <a:solidFill>
                  <a:schemeClr val="bg1"/>
                </a:solidFill>
              </a:defRPr>
            </a:lvl1pPr>
          </a:lstStyle>
          <a:p>
            <a:pPr lvl="0"/>
            <a:r>
              <a:rPr lang="en-US" dirty="0"/>
              <a:t>Click to enter Chapter # | Chapter Title</a:t>
            </a:r>
          </a:p>
        </p:txBody>
      </p:sp>
    </p:spTree>
    <p:extLst>
      <p:ext uri="{BB962C8B-B14F-4D97-AF65-F5344CB8AC3E}">
        <p14:creationId xmlns:p14="http://schemas.microsoft.com/office/powerpoint/2010/main" val="229024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ey Message">
    <p:spTree>
      <p:nvGrpSpPr>
        <p:cNvPr id="1" name=""/>
        <p:cNvGrpSpPr/>
        <p:nvPr/>
      </p:nvGrpSpPr>
      <p:grpSpPr>
        <a:xfrm>
          <a:off x="0" y="0"/>
          <a:ext cx="0" cy="0"/>
          <a:chOff x="0" y="0"/>
          <a:chExt cx="0" cy="0"/>
        </a:xfrm>
      </p:grpSpPr>
      <p:sp>
        <p:nvSpPr>
          <p:cNvPr id="7" name="Text Placeholder 9"/>
          <p:cNvSpPr>
            <a:spLocks noGrp="1"/>
          </p:cNvSpPr>
          <p:nvPr>
            <p:ph type="body" sz="quarter" idx="10" hasCustomPrompt="1"/>
          </p:nvPr>
        </p:nvSpPr>
        <p:spPr>
          <a:xfrm>
            <a:off x="1074198" y="612043"/>
            <a:ext cx="7441152" cy="804935"/>
          </a:xfrm>
        </p:spPr>
        <p:txBody>
          <a:bodyPr anchor="ctr">
            <a:normAutofit/>
          </a:bodyPr>
          <a:lstStyle>
            <a:lvl1pPr marL="0" indent="0">
              <a:buNone/>
              <a:defRPr sz="4400" baseline="0">
                <a:solidFill>
                  <a:srgbClr val="3D88A8"/>
                </a:solidFill>
                <a:latin typeface="+mj-lt"/>
              </a:defRPr>
            </a:lvl1pPr>
          </a:lstStyle>
          <a:p>
            <a:pPr lvl="0"/>
            <a:r>
              <a:rPr lang="en-US" dirty="0"/>
              <a:t>Click to edit Key Message</a:t>
            </a:r>
          </a:p>
        </p:txBody>
      </p:sp>
      <p:pic>
        <p:nvPicPr>
          <p:cNvPr id="2" name="Picture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044"/>
            <a:ext cx="784386" cy="804672"/>
          </a:xfrm>
          <a:prstGeom prst="rect">
            <a:avLst/>
          </a:prstGeom>
        </p:spPr>
      </p:pic>
      <p:sp>
        <p:nvSpPr>
          <p:cNvPr id="8" name="Text Placeholder 7"/>
          <p:cNvSpPr>
            <a:spLocks noGrp="1"/>
          </p:cNvSpPr>
          <p:nvPr>
            <p:ph type="body" sz="quarter" idx="11" hasCustomPrompt="1"/>
          </p:nvPr>
        </p:nvSpPr>
        <p:spPr>
          <a:xfrm>
            <a:off x="207963" y="612116"/>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5"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
        <p:nvSpPr>
          <p:cNvPr id="9" name="Content Placeholder 2"/>
          <p:cNvSpPr>
            <a:spLocks noGrp="1"/>
          </p:cNvSpPr>
          <p:nvPr>
            <p:ph idx="13" hasCustomPrompt="1"/>
          </p:nvPr>
        </p:nvSpPr>
        <p:spPr>
          <a:xfrm>
            <a:off x="628650" y="2441359"/>
            <a:ext cx="7886700" cy="3735603"/>
          </a:xfrm>
        </p:spPr>
        <p:txBody>
          <a:bodyPr>
            <a:normAutofit/>
          </a:bodyPr>
          <a:lstStyle>
            <a:lvl1pPr marL="0" indent="0">
              <a:lnSpc>
                <a:spcPct val="100000"/>
              </a:lnSpc>
              <a:spcBef>
                <a:spcPts val="0"/>
              </a:spcBef>
              <a:spcAft>
                <a:spcPts val="1200"/>
              </a:spcAft>
              <a:buNone/>
              <a:defRPr sz="2000"/>
            </a:lvl1pPr>
            <a:lvl2pPr marL="457200" indent="0">
              <a:buNone/>
              <a:defRPr sz="2000"/>
            </a:lvl2pPr>
            <a:lvl3pPr>
              <a:defRPr sz="1800"/>
            </a:lvl3pPr>
            <a:lvl4pPr>
              <a:defRPr sz="1600"/>
            </a:lvl4pPr>
            <a:lvl5pPr>
              <a:defRPr sz="1600"/>
            </a:lvl5pPr>
          </a:lstStyle>
          <a:p>
            <a:pPr lvl="0"/>
            <a:r>
              <a:rPr lang="en-US" dirty="0"/>
              <a:t>Click to edit Key Message text</a:t>
            </a:r>
          </a:p>
        </p:txBody>
      </p:sp>
      <p:sp>
        <p:nvSpPr>
          <p:cNvPr id="10" name="Text Placeholder 8"/>
          <p:cNvSpPr>
            <a:spLocks noGrp="1"/>
          </p:cNvSpPr>
          <p:nvPr>
            <p:ph type="body" sz="quarter" idx="14" hasCustomPrompt="1"/>
          </p:nvPr>
        </p:nvSpPr>
        <p:spPr>
          <a:xfrm>
            <a:off x="628650" y="1825625"/>
            <a:ext cx="7886700" cy="447058"/>
          </a:xfrm>
        </p:spPr>
        <p:txBody>
          <a:bodyPr/>
          <a:lstStyle>
            <a:lvl1pPr marL="0" indent="0">
              <a:buNone/>
              <a:defRPr sz="2400" b="1" baseline="0">
                <a:solidFill>
                  <a:srgbClr val="3D88A8"/>
                </a:solidFill>
              </a:defRPr>
            </a:lvl1pPr>
          </a:lstStyle>
          <a:p>
            <a:pPr lvl="0"/>
            <a:r>
              <a:rPr lang="en-US" dirty="0"/>
              <a:t>Click to enter Key Message title</a:t>
            </a:r>
          </a:p>
        </p:txBody>
      </p:sp>
    </p:spTree>
    <p:extLst>
      <p:ext uri="{BB962C8B-B14F-4D97-AF65-F5344CB8AC3E}">
        <p14:creationId xmlns:p14="http://schemas.microsoft.com/office/powerpoint/2010/main" val="1051106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7" name="Text Placeholder 9"/>
          <p:cNvSpPr>
            <a:spLocks noGrp="1"/>
          </p:cNvSpPr>
          <p:nvPr>
            <p:ph type="body" sz="quarter" idx="10"/>
          </p:nvPr>
        </p:nvSpPr>
        <p:spPr>
          <a:xfrm>
            <a:off x="1074198" y="612043"/>
            <a:ext cx="7441152" cy="804935"/>
          </a:xfrm>
        </p:spPr>
        <p:txBody>
          <a:bodyPr anchor="ctr">
            <a:normAutofit/>
          </a:bodyPr>
          <a:lstStyle>
            <a:lvl1pPr marL="0" indent="0">
              <a:buNone/>
              <a:defRPr sz="4400">
                <a:solidFill>
                  <a:srgbClr val="3D88A8"/>
                </a:solidFill>
                <a:latin typeface="+mj-lt"/>
              </a:defRPr>
            </a:lvl1pPr>
          </a:lstStyle>
          <a:p>
            <a:pPr lvl="0"/>
            <a:r>
              <a:rPr lang="en-US"/>
              <a:t>Edit Master text styles</a:t>
            </a:r>
          </a:p>
        </p:txBody>
      </p:sp>
      <p:pic>
        <p:nvPicPr>
          <p:cNvPr id="2" name="Picture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044"/>
            <a:ext cx="784386" cy="804672"/>
          </a:xfrm>
          <a:prstGeom prst="rect">
            <a:avLst/>
          </a:prstGeom>
        </p:spPr>
      </p:pic>
      <p:sp>
        <p:nvSpPr>
          <p:cNvPr id="8" name="Text Placeholder 7"/>
          <p:cNvSpPr>
            <a:spLocks noGrp="1"/>
          </p:cNvSpPr>
          <p:nvPr>
            <p:ph type="body" sz="quarter" idx="11" hasCustomPrompt="1"/>
          </p:nvPr>
        </p:nvSpPr>
        <p:spPr>
          <a:xfrm>
            <a:off x="207963" y="612116"/>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5"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
        <p:nvSpPr>
          <p:cNvPr id="9" name="Content Placeholder 2"/>
          <p:cNvSpPr>
            <a:spLocks noGrp="1"/>
          </p:cNvSpPr>
          <p:nvPr>
            <p:ph idx="13" hasCustomPrompt="1"/>
          </p:nvPr>
        </p:nvSpPr>
        <p:spPr>
          <a:xfrm>
            <a:off x="628650" y="1825625"/>
            <a:ext cx="7886700" cy="4351337"/>
          </a:xfrm>
        </p:spPr>
        <p:txBody>
          <a:bodyPr>
            <a:normAutofit/>
          </a:bodyPr>
          <a:lstStyle>
            <a:lvl1pPr marL="0" indent="0">
              <a:lnSpc>
                <a:spcPct val="100000"/>
              </a:lnSpc>
              <a:spcBef>
                <a:spcPts val="0"/>
              </a:spcBef>
              <a:spcAft>
                <a:spcPts val="1200"/>
              </a:spcAft>
              <a:buNone/>
              <a:defRPr sz="2000"/>
            </a:lvl1pPr>
            <a:lvl2pPr marL="457200" indent="0">
              <a:buNone/>
              <a:defRPr sz="2000"/>
            </a:lvl2pPr>
            <a:lvl3pPr>
              <a:defRPr sz="1800"/>
            </a:lvl3pPr>
            <a:lvl4pPr>
              <a:defRPr sz="1600"/>
            </a:lvl4pPr>
            <a:lvl5pPr>
              <a:defRPr sz="1600"/>
            </a:lvl5pPr>
          </a:lstStyle>
          <a:p>
            <a:pPr lvl="0"/>
            <a:r>
              <a:rPr lang="en-US" dirty="0"/>
              <a:t>Click to edit text</a:t>
            </a:r>
          </a:p>
        </p:txBody>
      </p:sp>
    </p:spTree>
    <p:extLst>
      <p:ext uri="{BB962C8B-B14F-4D97-AF65-F5344CB8AC3E}">
        <p14:creationId xmlns:p14="http://schemas.microsoft.com/office/powerpoint/2010/main" val="4171887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cknowledgments">
    <p:spTree>
      <p:nvGrpSpPr>
        <p:cNvPr id="1" name=""/>
        <p:cNvGrpSpPr/>
        <p:nvPr/>
      </p:nvGrpSpPr>
      <p:grpSpPr>
        <a:xfrm>
          <a:off x="0" y="0"/>
          <a:ext cx="0" cy="0"/>
          <a:chOff x="0" y="0"/>
          <a:chExt cx="0" cy="0"/>
        </a:xfrm>
      </p:grpSpPr>
      <p:sp>
        <p:nvSpPr>
          <p:cNvPr id="7" name="Text Placeholder 9"/>
          <p:cNvSpPr>
            <a:spLocks noGrp="1"/>
          </p:cNvSpPr>
          <p:nvPr>
            <p:ph type="body" sz="quarter" idx="10"/>
          </p:nvPr>
        </p:nvSpPr>
        <p:spPr>
          <a:xfrm>
            <a:off x="1074198" y="612043"/>
            <a:ext cx="7441152" cy="804935"/>
          </a:xfrm>
        </p:spPr>
        <p:txBody>
          <a:bodyPr anchor="ctr">
            <a:normAutofit/>
          </a:bodyPr>
          <a:lstStyle>
            <a:lvl1pPr marL="0" indent="0">
              <a:buNone/>
              <a:defRPr sz="4400">
                <a:solidFill>
                  <a:srgbClr val="3D88A8"/>
                </a:solidFill>
                <a:latin typeface="+mj-lt"/>
              </a:defRPr>
            </a:lvl1pPr>
          </a:lstStyle>
          <a:p>
            <a:pPr lvl="0"/>
            <a:r>
              <a:rPr lang="en-US"/>
              <a:t>Edit Master text styles</a:t>
            </a:r>
          </a:p>
        </p:txBody>
      </p:sp>
      <p:pic>
        <p:nvPicPr>
          <p:cNvPr id="2" name="Picture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044"/>
            <a:ext cx="784386" cy="804672"/>
          </a:xfrm>
          <a:prstGeom prst="rect">
            <a:avLst/>
          </a:prstGeom>
        </p:spPr>
      </p:pic>
      <p:sp>
        <p:nvSpPr>
          <p:cNvPr id="8" name="Text Placeholder 7"/>
          <p:cNvSpPr>
            <a:spLocks noGrp="1"/>
          </p:cNvSpPr>
          <p:nvPr>
            <p:ph type="body" sz="quarter" idx="11" hasCustomPrompt="1"/>
          </p:nvPr>
        </p:nvSpPr>
        <p:spPr>
          <a:xfrm>
            <a:off x="207963" y="612116"/>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5"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
        <p:nvSpPr>
          <p:cNvPr id="9" name="Content Placeholder 2"/>
          <p:cNvSpPr>
            <a:spLocks noGrp="1"/>
          </p:cNvSpPr>
          <p:nvPr>
            <p:ph idx="13" hasCustomPrompt="1"/>
          </p:nvPr>
        </p:nvSpPr>
        <p:spPr>
          <a:xfrm>
            <a:off x="628650" y="1825625"/>
            <a:ext cx="7886700" cy="4351337"/>
          </a:xfrm>
        </p:spPr>
        <p:txBody>
          <a:bodyPr numCol="2" spcCol="182880">
            <a:normAutofit/>
          </a:bodyPr>
          <a:lstStyle>
            <a:lvl1pPr marL="0" indent="0">
              <a:lnSpc>
                <a:spcPct val="100000"/>
              </a:lnSpc>
              <a:spcBef>
                <a:spcPts val="0"/>
              </a:spcBef>
              <a:spcAft>
                <a:spcPts val="1200"/>
              </a:spcAft>
              <a:buNone/>
              <a:defRPr sz="2000"/>
            </a:lvl1pPr>
            <a:lvl2pPr marL="457200" indent="0">
              <a:buNone/>
              <a:defRPr sz="2000"/>
            </a:lvl2pPr>
            <a:lvl3pPr>
              <a:defRPr sz="1800"/>
            </a:lvl3pPr>
            <a:lvl4pPr>
              <a:defRPr sz="1600"/>
            </a:lvl4pPr>
            <a:lvl5pPr>
              <a:defRPr sz="1600"/>
            </a:lvl5pPr>
          </a:lstStyle>
          <a:p>
            <a:pPr lvl="0"/>
            <a:r>
              <a:rPr lang="en-US" dirty="0"/>
              <a:t>Click to edit text</a:t>
            </a:r>
          </a:p>
        </p:txBody>
      </p:sp>
    </p:spTree>
    <p:extLst>
      <p:ext uri="{BB962C8B-B14F-4D97-AF65-F5344CB8AC3E}">
        <p14:creationId xmlns:p14="http://schemas.microsoft.com/office/powerpoint/2010/main" val="2474721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norm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norm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9"/>
          <p:cNvSpPr>
            <a:spLocks noGrp="1"/>
          </p:cNvSpPr>
          <p:nvPr>
            <p:ph type="body" sz="quarter" idx="10"/>
          </p:nvPr>
        </p:nvSpPr>
        <p:spPr>
          <a:xfrm>
            <a:off x="1074198" y="612648"/>
            <a:ext cx="7441152" cy="804935"/>
          </a:xfrm>
        </p:spPr>
        <p:txBody>
          <a:bodyPr anchor="ctr">
            <a:normAutofit/>
          </a:bodyPr>
          <a:lstStyle>
            <a:lvl1pPr marL="0" indent="0">
              <a:buNone/>
              <a:defRPr sz="4400">
                <a:solidFill>
                  <a:srgbClr val="3D88A8"/>
                </a:solidFill>
                <a:latin typeface="+mj-lt"/>
              </a:defRPr>
            </a:lvl1pPr>
          </a:lstStyle>
          <a:p>
            <a:pPr lvl="0"/>
            <a:r>
              <a:rPr lang="en-US"/>
              <a:t>Edit Master text styles</a:t>
            </a:r>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7881" y="612648"/>
            <a:ext cx="784386" cy="804672"/>
          </a:xfrm>
          <a:prstGeom prst="rect">
            <a:avLst/>
          </a:prstGeom>
        </p:spPr>
      </p:pic>
      <p:sp>
        <p:nvSpPr>
          <p:cNvPr id="9" name="Text Placeholder 7"/>
          <p:cNvSpPr>
            <a:spLocks noGrp="1"/>
          </p:cNvSpPr>
          <p:nvPr>
            <p:ph type="body" sz="quarter" idx="11" hasCustomPrompt="1"/>
          </p:nvPr>
        </p:nvSpPr>
        <p:spPr>
          <a:xfrm>
            <a:off x="207963" y="612648"/>
            <a:ext cx="784225" cy="804862"/>
          </a:xfrm>
        </p:spPr>
        <p:txBody>
          <a:bodyPr anchor="ctr">
            <a:normAutofit/>
          </a:bodyPr>
          <a:lstStyle>
            <a:lvl1pPr marL="0" indent="0" algn="ctr">
              <a:buNone/>
              <a:defRPr sz="4000" b="0">
                <a:solidFill>
                  <a:schemeClr val="bg1"/>
                </a:solidFill>
              </a:defRPr>
            </a:lvl1pPr>
          </a:lstStyle>
          <a:p>
            <a:pPr lvl="0"/>
            <a:r>
              <a:rPr lang="en-US" dirty="0"/>
              <a:t>#</a:t>
            </a:r>
          </a:p>
        </p:txBody>
      </p:sp>
      <p:sp>
        <p:nvSpPr>
          <p:cNvPr id="11"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Tree>
    <p:extLst>
      <p:ext uri="{BB962C8B-B14F-4D97-AF65-F5344CB8AC3E}">
        <p14:creationId xmlns:p14="http://schemas.microsoft.com/office/powerpoint/2010/main" val="301666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Content Placeholder 8"/>
          <p:cNvSpPr>
            <a:spLocks noGrp="1"/>
          </p:cNvSpPr>
          <p:nvPr>
            <p:ph sz="quarter" idx="10"/>
          </p:nvPr>
        </p:nvSpPr>
        <p:spPr>
          <a:xfrm>
            <a:off x="3887391" y="457200"/>
            <a:ext cx="4629150" cy="5403851"/>
          </a:xfrm>
        </p:spPr>
        <p:txBody>
          <a:bodyPr anchor="t"/>
          <a:lstStyle>
            <a:lvl1pPr marL="0" indent="0" algn="l">
              <a:buNone/>
              <a:defRPr>
                <a:solidFill>
                  <a:schemeClr val="bg1"/>
                </a:solidFill>
              </a:defRPr>
            </a:lvl1pPr>
          </a:lstStyle>
          <a:p>
            <a:pPr lvl="0"/>
            <a:r>
              <a:rPr lang="en-US"/>
              <a:t>Edit Master text styles</a:t>
            </a:r>
          </a:p>
        </p:txBody>
      </p:sp>
      <p:sp>
        <p:nvSpPr>
          <p:cNvPr id="2" name="Title 1"/>
          <p:cNvSpPr>
            <a:spLocks noGrp="1"/>
          </p:cNvSpPr>
          <p:nvPr>
            <p:ph type="title" hasCustomPrompt="1"/>
          </p:nvPr>
        </p:nvSpPr>
        <p:spPr>
          <a:xfrm>
            <a:off x="629841" y="457200"/>
            <a:ext cx="2949178" cy="1600200"/>
          </a:xfrm>
          <a:solidFill>
            <a:srgbClr val="3D88A8"/>
          </a:solidFill>
          <a:ln w="19050">
            <a:solidFill>
              <a:srgbClr val="3D88A8"/>
            </a:solidFill>
          </a:ln>
        </p:spPr>
        <p:txBody>
          <a:bodyPr anchor="b">
            <a:normAutofit/>
          </a:bodyPr>
          <a:lstStyle>
            <a:lvl1pPr>
              <a:defRPr sz="2400" b="1" baseline="0">
                <a:solidFill>
                  <a:schemeClr val="bg1"/>
                </a:solidFill>
                <a:latin typeface="+mn-lt"/>
              </a:defRPr>
            </a:lvl1pPr>
          </a:lstStyle>
          <a:p>
            <a:r>
              <a:rPr lang="en-US" dirty="0"/>
              <a:t>Click to edit figure title</a:t>
            </a:r>
          </a:p>
        </p:txBody>
      </p:sp>
      <p:sp>
        <p:nvSpPr>
          <p:cNvPr id="4" name="Text Placeholder 3"/>
          <p:cNvSpPr>
            <a:spLocks noGrp="1"/>
          </p:cNvSpPr>
          <p:nvPr>
            <p:ph type="body" sz="half" idx="2" hasCustomPrompt="1"/>
          </p:nvPr>
        </p:nvSpPr>
        <p:spPr>
          <a:xfrm>
            <a:off x="629841" y="2057400"/>
            <a:ext cx="2949178" cy="3811588"/>
          </a:xfrm>
          <a:ln w="19050">
            <a:solidFill>
              <a:srgbClr val="3D88A8"/>
            </a:solidFill>
          </a:ln>
        </p:spPr>
        <p:txBody>
          <a:bodyPr/>
          <a:lstStyle>
            <a:lvl1pPr marL="0" indent="0">
              <a:lnSpc>
                <a:spcPct val="100000"/>
              </a:lnSpc>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Caption</a:t>
            </a:r>
          </a:p>
        </p:txBody>
      </p:sp>
      <p:sp>
        <p:nvSpPr>
          <p:cNvPr id="6"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Tree>
    <p:extLst>
      <p:ext uri="{BB962C8B-B14F-4D97-AF65-F5344CB8AC3E}">
        <p14:creationId xmlns:p14="http://schemas.microsoft.com/office/powerpoint/2010/main" val="2522371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orizontal Picture with Caption">
    <p:spTree>
      <p:nvGrpSpPr>
        <p:cNvPr id="1" name=""/>
        <p:cNvGrpSpPr/>
        <p:nvPr/>
      </p:nvGrpSpPr>
      <p:grpSpPr>
        <a:xfrm>
          <a:off x="0" y="0"/>
          <a:ext cx="0" cy="0"/>
          <a:chOff x="0" y="0"/>
          <a:chExt cx="0" cy="0"/>
        </a:xfrm>
      </p:grpSpPr>
      <p:sp>
        <p:nvSpPr>
          <p:cNvPr id="9" name="Content Placeholder 8"/>
          <p:cNvSpPr>
            <a:spLocks noGrp="1"/>
          </p:cNvSpPr>
          <p:nvPr>
            <p:ph sz="quarter" idx="10"/>
          </p:nvPr>
        </p:nvSpPr>
        <p:spPr>
          <a:xfrm>
            <a:off x="629841" y="457201"/>
            <a:ext cx="7886700" cy="3013968"/>
          </a:xfrm>
        </p:spPr>
        <p:txBody>
          <a:bodyPr anchor="t"/>
          <a:lstStyle>
            <a:lvl1pPr marL="0" indent="0" algn="l">
              <a:buNone/>
              <a:defRPr>
                <a:solidFill>
                  <a:schemeClr val="bg1"/>
                </a:solidFill>
              </a:defRPr>
            </a:lvl1pPr>
          </a:lstStyle>
          <a:p>
            <a:pPr lvl="0"/>
            <a:r>
              <a:rPr lang="en-US"/>
              <a:t>Edit Master text styles</a:t>
            </a:r>
          </a:p>
        </p:txBody>
      </p:sp>
      <p:sp>
        <p:nvSpPr>
          <p:cNvPr id="2" name="Title 1"/>
          <p:cNvSpPr>
            <a:spLocks noGrp="1"/>
          </p:cNvSpPr>
          <p:nvPr>
            <p:ph type="title" hasCustomPrompt="1"/>
          </p:nvPr>
        </p:nvSpPr>
        <p:spPr>
          <a:xfrm>
            <a:off x="629841" y="3586578"/>
            <a:ext cx="7886700" cy="772357"/>
          </a:xfrm>
          <a:solidFill>
            <a:srgbClr val="3D88A8"/>
          </a:solidFill>
          <a:ln w="19050">
            <a:solidFill>
              <a:srgbClr val="3D88A8"/>
            </a:solidFill>
          </a:ln>
        </p:spPr>
        <p:txBody>
          <a:bodyPr anchor="b">
            <a:normAutofit/>
          </a:bodyPr>
          <a:lstStyle>
            <a:lvl1pPr>
              <a:defRPr sz="2400" b="1" baseline="0">
                <a:solidFill>
                  <a:schemeClr val="bg1"/>
                </a:solidFill>
                <a:latin typeface="+mn-lt"/>
              </a:defRPr>
            </a:lvl1pPr>
          </a:lstStyle>
          <a:p>
            <a:r>
              <a:rPr lang="en-US" dirty="0"/>
              <a:t>Click to edit figure title</a:t>
            </a:r>
          </a:p>
        </p:txBody>
      </p:sp>
      <p:sp>
        <p:nvSpPr>
          <p:cNvPr id="4" name="Text Placeholder 3"/>
          <p:cNvSpPr>
            <a:spLocks noGrp="1"/>
          </p:cNvSpPr>
          <p:nvPr>
            <p:ph type="body" sz="half" idx="2" hasCustomPrompt="1"/>
          </p:nvPr>
        </p:nvSpPr>
        <p:spPr>
          <a:xfrm>
            <a:off x="629841" y="4358936"/>
            <a:ext cx="7886700" cy="1510052"/>
          </a:xfrm>
          <a:ln w="19050">
            <a:solidFill>
              <a:srgbClr val="3D88A8"/>
            </a:solidFill>
          </a:ln>
        </p:spPr>
        <p:txBody>
          <a:bodyPr/>
          <a:lstStyle>
            <a:lvl1pPr marL="0" indent="0">
              <a:lnSpc>
                <a:spcPct val="100000"/>
              </a:lnSpc>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Caption</a:t>
            </a:r>
          </a:p>
        </p:txBody>
      </p:sp>
      <p:sp>
        <p:nvSpPr>
          <p:cNvPr id="6" name="Text Placeholder 4"/>
          <p:cNvSpPr>
            <a:spLocks noGrp="1"/>
          </p:cNvSpPr>
          <p:nvPr>
            <p:ph type="body" sz="quarter" idx="12" hasCustomPrompt="1"/>
          </p:nvPr>
        </p:nvSpPr>
        <p:spPr>
          <a:xfrm>
            <a:off x="207963" y="61913"/>
            <a:ext cx="8714095" cy="284162"/>
          </a:xfrm>
        </p:spPr>
        <p:txBody>
          <a:bodyPr anchor="ctr">
            <a:noAutofit/>
          </a:bodyPr>
          <a:lstStyle>
            <a:lvl1pPr marL="0" indent="0" algn="r">
              <a:buNone/>
              <a:defRPr sz="1400" b="1" baseline="0">
                <a:solidFill>
                  <a:schemeClr val="bg1">
                    <a:lumMod val="50000"/>
                  </a:schemeClr>
                </a:solidFill>
              </a:defRPr>
            </a:lvl1pPr>
          </a:lstStyle>
          <a:p>
            <a:pPr lvl="0"/>
            <a:r>
              <a:rPr lang="en-US" dirty="0"/>
              <a:t>Click to enter chapter # and title</a:t>
            </a:r>
          </a:p>
        </p:txBody>
      </p:sp>
    </p:spTree>
    <p:extLst>
      <p:ext uri="{BB962C8B-B14F-4D97-AF65-F5344CB8AC3E}">
        <p14:creationId xmlns:p14="http://schemas.microsoft.com/office/powerpoint/2010/main" val="4120928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2A530860-5D58-5042-BB93-C7592BB8BF8A}"/>
              </a:ext>
            </a:extLst>
          </p:cNvPr>
          <p:cNvSpPr/>
          <p:nvPr userDrawn="1"/>
        </p:nvSpPr>
        <p:spPr>
          <a:xfrm>
            <a:off x="0" y="0"/>
            <a:ext cx="9144000" cy="6858000"/>
          </a:xfrm>
          <a:prstGeom prst="rect">
            <a:avLst/>
          </a:prstGeom>
          <a:solidFill>
            <a:srgbClr val="37265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5" name="Rectangle 14">
            <a:extLst>
              <a:ext uri="{FF2B5EF4-FFF2-40B4-BE49-F238E27FC236}">
                <a16:creationId xmlns:a16="http://schemas.microsoft.com/office/drawing/2014/main" xmlns="" id="{2A530860-5D58-5042-BB93-C7592BB8BF8A}"/>
              </a:ext>
            </a:extLst>
          </p:cNvPr>
          <p:cNvSpPr/>
          <p:nvPr userDrawn="1"/>
        </p:nvSpPr>
        <p:spPr>
          <a:xfrm>
            <a:off x="-1" y="1698820"/>
            <a:ext cx="6705601" cy="400110"/>
          </a:xfrm>
          <a:prstGeom prst="rect">
            <a:avLst/>
          </a:prstGeom>
          <a:solidFill>
            <a:srgbClr val="6D5B9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 name="Subtitle 2"/>
          <p:cNvSpPr>
            <a:spLocks noGrp="1"/>
          </p:cNvSpPr>
          <p:nvPr>
            <p:ph type="subTitle" idx="1" hasCustomPrompt="1"/>
          </p:nvPr>
        </p:nvSpPr>
        <p:spPr>
          <a:xfrm>
            <a:off x="308113" y="2228296"/>
            <a:ext cx="6858000" cy="914400"/>
          </a:xfrm>
        </p:spPr>
        <p:txBody>
          <a:bodyPr>
            <a:normAutofit/>
          </a:bodyPr>
          <a:lstStyle>
            <a:lvl1pPr marL="0" indent="0" algn="l">
              <a:lnSpc>
                <a:spcPct val="100000"/>
              </a:lnSpc>
              <a:spcBef>
                <a:spcPts val="0"/>
              </a:spcBef>
              <a:spcAft>
                <a:spcPts val="0"/>
              </a:spcAft>
              <a:buNone/>
              <a:defRPr sz="1400" baseline="0">
                <a:solidFill>
                  <a:schemeClr val="bg1"/>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chapter citation</a:t>
            </a:r>
          </a:p>
        </p:txBody>
      </p:sp>
      <p:sp>
        <p:nvSpPr>
          <p:cNvPr id="9" name="Rectangle 8">
            <a:extLst>
              <a:ext uri="{FF2B5EF4-FFF2-40B4-BE49-F238E27FC236}">
                <a16:creationId xmlns:a16="http://schemas.microsoft.com/office/drawing/2014/main" xmlns="" id="{ADF11DD2-1B42-084E-8B88-DBD82F4A97D4}"/>
              </a:ext>
            </a:extLst>
          </p:cNvPr>
          <p:cNvSpPr/>
          <p:nvPr userDrawn="1"/>
        </p:nvSpPr>
        <p:spPr>
          <a:xfrm>
            <a:off x="308113" y="1698820"/>
            <a:ext cx="6397487" cy="400110"/>
          </a:xfrm>
          <a:prstGeom prst="rect">
            <a:avLst/>
          </a:prstGeom>
        </p:spPr>
        <p:txBody>
          <a:bodyPr wrap="square">
            <a:spAutoFit/>
          </a:bodyPr>
          <a:lstStyle/>
          <a:p>
            <a:r>
              <a:rPr lang="en-US" sz="2000" b="1" i="0" dirty="0">
                <a:solidFill>
                  <a:schemeClr val="bg1"/>
                </a:solidFill>
                <a:effectLst/>
                <a:latin typeface="Calibri" panose="020F0502020204030204" pitchFamily="34" charset="0"/>
                <a:cs typeface="Calibri" panose="020F0502020204030204" pitchFamily="34" charset="0"/>
              </a:rPr>
              <a:t>Recommended</a:t>
            </a:r>
            <a:r>
              <a:rPr lang="en-US" sz="2000" b="1" i="0" baseline="0" dirty="0">
                <a:solidFill>
                  <a:schemeClr val="bg1"/>
                </a:solidFill>
                <a:effectLst/>
                <a:latin typeface="Calibri" panose="020F0502020204030204" pitchFamily="34" charset="0"/>
                <a:cs typeface="Calibri" panose="020F0502020204030204" pitchFamily="34" charset="0"/>
              </a:rPr>
              <a:t> chapter citation</a:t>
            </a:r>
            <a:endParaRPr lang="en-US" sz="2000" b="1" i="0" dirty="0">
              <a:solidFill>
                <a:schemeClr val="bg1"/>
              </a:solidFill>
              <a:latin typeface="Calibri" panose="020F0502020204030204" pitchFamily="34" charset="0"/>
              <a:cs typeface="Calibri" panose="020F0502020204030204" pitchFamily="34" charset="0"/>
            </a:endParaRPr>
          </a:p>
        </p:txBody>
      </p:sp>
      <p:sp>
        <p:nvSpPr>
          <p:cNvPr id="10" name="Subtitle 2"/>
          <p:cNvSpPr txBox="1">
            <a:spLocks/>
          </p:cNvSpPr>
          <p:nvPr userDrawn="1"/>
        </p:nvSpPr>
        <p:spPr>
          <a:xfrm>
            <a:off x="308112" y="4173746"/>
            <a:ext cx="6858000" cy="98542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solidFill>
                <a:latin typeface="Calibri" panose="020F0502020204030204" pitchFamily="34" charset="0"/>
                <a:ea typeface="+mn-ea"/>
                <a:cs typeface="Calibri" panose="020F050202020403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
        <p:nvSpPr>
          <p:cNvPr id="17" name="Rectangle 16">
            <a:extLst>
              <a:ext uri="{FF2B5EF4-FFF2-40B4-BE49-F238E27FC236}">
                <a16:creationId xmlns:a16="http://schemas.microsoft.com/office/drawing/2014/main" xmlns="" id="{2A530860-5D58-5042-BB93-C7592BB8BF8A}"/>
              </a:ext>
            </a:extLst>
          </p:cNvPr>
          <p:cNvSpPr/>
          <p:nvPr userDrawn="1"/>
        </p:nvSpPr>
        <p:spPr>
          <a:xfrm>
            <a:off x="0" y="3660963"/>
            <a:ext cx="6705601" cy="400110"/>
          </a:xfrm>
          <a:prstGeom prst="rect">
            <a:avLst/>
          </a:prstGeom>
          <a:solidFill>
            <a:srgbClr val="6D5B9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4" name="Rectangle 13">
            <a:extLst>
              <a:ext uri="{FF2B5EF4-FFF2-40B4-BE49-F238E27FC236}">
                <a16:creationId xmlns:a16="http://schemas.microsoft.com/office/drawing/2014/main" xmlns="" id="{ADF11DD2-1B42-084E-8B88-DBD82F4A97D4}"/>
              </a:ext>
            </a:extLst>
          </p:cNvPr>
          <p:cNvSpPr/>
          <p:nvPr userDrawn="1"/>
        </p:nvSpPr>
        <p:spPr>
          <a:xfrm>
            <a:off x="308112" y="3644270"/>
            <a:ext cx="6397487" cy="400110"/>
          </a:xfrm>
          <a:prstGeom prst="rect">
            <a:avLst/>
          </a:prstGeom>
        </p:spPr>
        <p:txBody>
          <a:bodyPr wrap="square">
            <a:spAutoFit/>
          </a:bodyPr>
          <a:lstStyle/>
          <a:p>
            <a:r>
              <a:rPr lang="en-US" sz="2000" b="1" i="0" dirty="0">
                <a:solidFill>
                  <a:schemeClr val="bg1"/>
                </a:solidFill>
                <a:effectLst/>
                <a:latin typeface="Calibri" panose="020F0502020204030204" pitchFamily="34" charset="0"/>
                <a:cs typeface="Calibri" panose="020F0502020204030204" pitchFamily="34" charset="0"/>
              </a:rPr>
              <a:t>Read the full chapter</a:t>
            </a:r>
            <a:endParaRPr lang="en-US" sz="2000" b="1" i="0" dirty="0">
              <a:solidFill>
                <a:schemeClr val="bg1"/>
              </a:solidFill>
              <a:latin typeface="Calibri" panose="020F0502020204030204" pitchFamily="34" charset="0"/>
              <a:cs typeface="Calibri" panose="020F0502020204030204" pitchFamily="34" charset="0"/>
            </a:endParaRPr>
          </a:p>
        </p:txBody>
      </p:sp>
      <p:sp>
        <p:nvSpPr>
          <p:cNvPr id="2" name="TextBox 1"/>
          <p:cNvSpPr txBox="1"/>
          <p:nvPr userDrawn="1"/>
        </p:nvSpPr>
        <p:spPr>
          <a:xfrm>
            <a:off x="1500898" y="5811560"/>
            <a:ext cx="6249879" cy="707886"/>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0" dirty="0">
                <a:solidFill>
                  <a:schemeClr val="bg1"/>
                </a:solidFill>
              </a:rPr>
              <a:t>nca2018.globalchange.gov</a:t>
            </a:r>
          </a:p>
        </p:txBody>
      </p:sp>
      <p:sp>
        <p:nvSpPr>
          <p:cNvPr id="6" name="Text Placeholder 5"/>
          <p:cNvSpPr>
            <a:spLocks noGrp="1"/>
          </p:cNvSpPr>
          <p:nvPr>
            <p:ph type="body" sz="quarter" idx="10" hasCustomPrompt="1"/>
          </p:nvPr>
        </p:nvSpPr>
        <p:spPr>
          <a:xfrm>
            <a:off x="308113" y="4199572"/>
            <a:ext cx="6858000" cy="914400"/>
          </a:xfrm>
        </p:spPr>
        <p:txBody>
          <a:bodyPr>
            <a:normAutofit/>
          </a:bodyPr>
          <a:lstStyle>
            <a:lvl1pPr marL="0" indent="0">
              <a:buNone/>
              <a:defRPr sz="1800" baseline="0">
                <a:solidFill>
                  <a:schemeClr val="bg1"/>
                </a:solidFill>
              </a:defRPr>
            </a:lvl1pPr>
          </a:lstStyle>
          <a:p>
            <a:r>
              <a:rPr lang="en-US" dirty="0"/>
              <a:t>Click to edit chapter </a:t>
            </a:r>
            <a:r>
              <a:rPr lang="en-US" dirty="0" err="1"/>
              <a:t>url</a:t>
            </a:r>
            <a:endParaRPr lang="en-US" dirty="0"/>
          </a:p>
        </p:txBody>
      </p:sp>
      <p:pic>
        <p:nvPicPr>
          <p:cNvPr id="16" name="Picture 15">
            <a:extLst>
              <a:ext uri="{FF2B5EF4-FFF2-40B4-BE49-F238E27FC236}">
                <a16:creationId xmlns:a16="http://schemas.microsoft.com/office/drawing/2014/main" xmlns="" id="{0618150B-E1DF-2F46-98D9-E8DB8E677D4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7625" y="911861"/>
            <a:ext cx="1841223" cy="345537"/>
          </a:xfrm>
          <a:prstGeom prst="rect">
            <a:avLst/>
          </a:prstGeom>
        </p:spPr>
      </p:pic>
    </p:spTree>
    <p:extLst>
      <p:ext uri="{BB962C8B-B14F-4D97-AF65-F5344CB8AC3E}">
        <p14:creationId xmlns:p14="http://schemas.microsoft.com/office/powerpoint/2010/main" val="3409394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xmlns="" id="{91BE2127-7CC2-774A-88FB-31EA0CC0EB5D}"/>
              </a:ext>
            </a:extLst>
          </p:cNvPr>
          <p:cNvSpPr/>
          <p:nvPr userDrawn="1"/>
        </p:nvSpPr>
        <p:spPr>
          <a:xfrm>
            <a:off x="1858781" y="6483318"/>
            <a:ext cx="5426439" cy="400110"/>
          </a:xfrm>
          <a:prstGeom prst="rect">
            <a:avLst/>
          </a:prstGeom>
        </p:spPr>
        <p:txBody>
          <a:bodyPr wrap="square">
            <a:spAutoFit/>
          </a:bodyPr>
          <a:lstStyle/>
          <a:p>
            <a:pPr algn="ctr"/>
            <a:r>
              <a:rPr lang="en-US" sz="1000" dirty="0">
                <a:solidFill>
                  <a:schemeClr val="bg1">
                    <a:lumMod val="50000"/>
                  </a:schemeClr>
                </a:solidFill>
              </a:rPr>
              <a:t>Fourth National Climate Assessment, Vol II — Impacts, Risks, and Adaptation in the United States</a:t>
            </a:r>
          </a:p>
          <a:p>
            <a:pPr algn="ctr"/>
            <a:r>
              <a:rPr lang="en-US" sz="1000" dirty="0">
                <a:solidFill>
                  <a:schemeClr val="bg1">
                    <a:lumMod val="50000"/>
                  </a:schemeClr>
                </a:solidFill>
              </a:rPr>
              <a:t>nca2018.globalchange.gov</a:t>
            </a:r>
          </a:p>
        </p:txBody>
      </p:sp>
      <p:pic>
        <p:nvPicPr>
          <p:cNvPr id="9" name="Picture 8">
            <a:extLst>
              <a:ext uri="{FF2B5EF4-FFF2-40B4-BE49-F238E27FC236}">
                <a16:creationId xmlns:a16="http://schemas.microsoft.com/office/drawing/2014/main" xmlns="" id="{43EB4777-35ED-D34B-846A-89930A4D8824}"/>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133170" y="6492874"/>
            <a:ext cx="1356610" cy="308320"/>
          </a:xfrm>
          <a:prstGeom prst="rect">
            <a:avLst/>
          </a:prstGeom>
        </p:spPr>
      </p:pic>
      <p:sp>
        <p:nvSpPr>
          <p:cNvPr id="10" name="Shape 14">
            <a:extLst>
              <a:ext uri="{FF2B5EF4-FFF2-40B4-BE49-F238E27FC236}">
                <a16:creationId xmlns:a16="http://schemas.microsoft.com/office/drawing/2014/main" xmlns="" id="{6DB39B50-A37F-8D49-8561-48BB1F8AA68E}"/>
              </a:ext>
            </a:extLst>
          </p:cNvPr>
          <p:cNvSpPr txBox="1"/>
          <p:nvPr userDrawn="1"/>
        </p:nvSpPr>
        <p:spPr>
          <a:xfrm>
            <a:off x="7337686" y="6543675"/>
            <a:ext cx="1745990" cy="244474"/>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baseline="0">
                <a:solidFill>
                  <a:schemeClr val="bg1">
                    <a:lumMod val="65000"/>
                  </a:schemeClr>
                </a:solidFill>
                <a:latin typeface="Calibri"/>
                <a:ea typeface="Calibri"/>
                <a:cs typeface="Calibri"/>
                <a:sym typeface="Calibri"/>
              </a:rPr>
              <a:t>‹#›</a:t>
            </a:fld>
            <a:endParaRPr lang="en-US" sz="1200" b="0" i="0" u="none" strike="noStrike" cap="none" baseline="0" dirty="0">
              <a:solidFill>
                <a:schemeClr val="bg1">
                  <a:lumMod val="65000"/>
                </a:schemeClr>
              </a:solidFill>
              <a:latin typeface="Calibri"/>
              <a:ea typeface="Calibri"/>
              <a:cs typeface="Calibri"/>
              <a:sym typeface="Calibri"/>
            </a:endParaRPr>
          </a:p>
        </p:txBody>
      </p:sp>
    </p:spTree>
    <p:extLst>
      <p:ext uri="{BB962C8B-B14F-4D97-AF65-F5344CB8AC3E}">
        <p14:creationId xmlns:p14="http://schemas.microsoft.com/office/powerpoint/2010/main" val="3187566361"/>
      </p:ext>
    </p:extLst>
  </p:cSld>
  <p:clrMap bg1="lt1" tx1="dk1" bg2="lt2" tx2="dk2" accent1="accent1" accent2="accent2" accent3="accent3" accent4="accent4" accent5="accent5" accent6="accent6" hlink="hlink" folHlink="folHlink"/>
  <p:sldLayoutIdLst>
    <p:sldLayoutId id="2147483682" r:id="rId1"/>
    <p:sldLayoutId id="2147483677" r:id="rId2"/>
    <p:sldLayoutId id="2147483678" r:id="rId3"/>
    <p:sldLayoutId id="2147483680" r:id="rId4"/>
    <p:sldLayoutId id="2147483664" r:id="rId5"/>
    <p:sldLayoutId id="2147483669" r:id="rId6"/>
    <p:sldLayoutId id="2147483675" r:id="rId7"/>
    <p:sldLayoutId id="2147483679"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doi.org/10.7930/NCA4.2018.CH13"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dx.doi.org/10.1080/10962247.2015.1040526"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hyperlink" Target="http://www.tandfonline.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https://cfpub.epa.gov/si/si_public_record_Report.cfm?dirEntryId=33509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ext Placeholder 2"/>
          <p:cNvSpPr>
            <a:spLocks noGrp="1"/>
          </p:cNvSpPr>
          <p:nvPr>
            <p:ph type="body" sz="quarter" idx="15"/>
          </p:nvPr>
        </p:nvSpPr>
        <p:spPr/>
        <p:txBody>
          <a:bodyPr/>
          <a:lstStyle/>
          <a:p>
            <a:r>
              <a:rPr lang="en-US" dirty="0"/>
              <a:t>Chapter 13 | Air Quality</a:t>
            </a:r>
          </a:p>
        </p:txBody>
      </p:sp>
    </p:spTree>
    <p:extLst>
      <p:ext uri="{BB962C8B-B14F-4D97-AF65-F5344CB8AC3E}">
        <p14:creationId xmlns:p14="http://schemas.microsoft.com/office/powerpoint/2010/main" val="325204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xmlns="" id="{B07B451C-D232-104B-91DD-63C7DB2BC051}"/>
              </a:ext>
            </a:extLst>
          </p:cNvPr>
          <p:cNvSpPr>
            <a:spLocks noGrp="1"/>
          </p:cNvSpPr>
          <p:nvPr>
            <p:ph type="subTitle" idx="1"/>
          </p:nvPr>
        </p:nvSpPr>
        <p:spPr/>
        <p:txBody>
          <a:bodyPr>
            <a:normAutofit fontScale="92500" lnSpcReduction="20000"/>
          </a:bodyPr>
          <a:lstStyle/>
          <a:p>
            <a:r>
              <a:rPr lang="en-US" b="1" dirty="0"/>
              <a:t>Nolte</a:t>
            </a:r>
            <a:r>
              <a:rPr lang="en-US" dirty="0"/>
              <a:t>, C.G., P.D. </a:t>
            </a:r>
            <a:r>
              <a:rPr lang="en-US" dirty="0" err="1"/>
              <a:t>Dolwick</a:t>
            </a:r>
            <a:r>
              <a:rPr lang="en-US" dirty="0"/>
              <a:t>, N. </a:t>
            </a:r>
            <a:r>
              <a:rPr lang="en-US" dirty="0" err="1"/>
              <a:t>Fann</a:t>
            </a:r>
            <a:r>
              <a:rPr lang="en-US" dirty="0"/>
              <a:t>, L.W. Horowitz, V. Naik, R.W. </a:t>
            </a:r>
            <a:r>
              <a:rPr lang="en-US" dirty="0" err="1"/>
              <a:t>Pinder</a:t>
            </a:r>
            <a:r>
              <a:rPr lang="en-US" dirty="0"/>
              <a:t>, T.L. Spero, D.A. Winner, and L.H. Ziska, 2018: Air Quality. In </a:t>
            </a:r>
            <a:r>
              <a:rPr lang="en-US" i="1" dirty="0"/>
              <a:t>Impacts, Risks, and Adaptation in the United States: Fourth National Climate Assessment, Volume II</a:t>
            </a:r>
            <a:r>
              <a:rPr lang="en-US" dirty="0"/>
              <a:t> [</a:t>
            </a:r>
            <a:r>
              <a:rPr lang="en-US" dirty="0" err="1"/>
              <a:t>Reidmiller</a:t>
            </a:r>
            <a:r>
              <a:rPr lang="en-US" dirty="0"/>
              <a:t>, D.R., C.W. Avery, D.R. Easterling, K.E. Kunkel, K.L.M. Lewis, T.K. </a:t>
            </a:r>
            <a:r>
              <a:rPr lang="en-US" dirty="0" err="1"/>
              <a:t>Maycock</a:t>
            </a:r>
            <a:r>
              <a:rPr lang="en-US" dirty="0"/>
              <a:t>, and B.C. Stewart (eds.)]. U.S. Global Change Research Program, Washington, DC, USA. </a:t>
            </a:r>
            <a:r>
              <a:rPr lang="en-US" dirty="0" err="1"/>
              <a:t>doi</a:t>
            </a:r>
            <a:r>
              <a:rPr lang="en-US" dirty="0"/>
              <a:t>: </a:t>
            </a:r>
            <a:r>
              <a:rPr lang="en-US" u="sng" dirty="0">
                <a:hlinkClick r:id="rId2"/>
              </a:rPr>
              <a:t>10.7930/NCA4.2018.CH13</a:t>
            </a:r>
            <a:endParaRPr lang="en-US" dirty="0"/>
          </a:p>
        </p:txBody>
      </p:sp>
      <p:sp>
        <p:nvSpPr>
          <p:cNvPr id="3" name="Text Placeholder 2">
            <a:extLst>
              <a:ext uri="{FF2B5EF4-FFF2-40B4-BE49-F238E27FC236}">
                <a16:creationId xmlns:a16="http://schemas.microsoft.com/office/drawing/2014/main" xmlns="" id="{954FCC32-E1F9-7B44-92EC-8420A74F22C2}"/>
              </a:ext>
            </a:extLst>
          </p:cNvPr>
          <p:cNvSpPr>
            <a:spLocks noGrp="1"/>
          </p:cNvSpPr>
          <p:nvPr>
            <p:ph type="body" sz="quarter" idx="10"/>
          </p:nvPr>
        </p:nvSpPr>
        <p:spPr/>
        <p:txBody>
          <a:bodyPr/>
          <a:lstStyle/>
          <a:p>
            <a:r>
              <a:rPr lang="en-US" dirty="0"/>
              <a:t>https://nca2018.globalchange.gov/chapter</a:t>
            </a:r>
            <a:r>
              <a:rPr lang="en-US"/>
              <a:t>/air-quality</a:t>
            </a:r>
            <a:endParaRPr lang="en-US" dirty="0"/>
          </a:p>
        </p:txBody>
      </p:sp>
    </p:spTree>
    <p:extLst>
      <p:ext uri="{BB962C8B-B14F-4D97-AF65-F5344CB8AC3E}">
        <p14:creationId xmlns:p14="http://schemas.microsoft.com/office/powerpoint/2010/main" val="2563424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87F4F56-30BB-8D4E-86E9-31217831EDCD}"/>
              </a:ext>
            </a:extLst>
          </p:cNvPr>
          <p:cNvSpPr>
            <a:spLocks noGrp="1"/>
          </p:cNvSpPr>
          <p:nvPr>
            <p:ph type="body" sz="quarter" idx="10"/>
          </p:nvPr>
        </p:nvSpPr>
        <p:spPr/>
        <p:txBody>
          <a:bodyPr/>
          <a:lstStyle/>
          <a:p>
            <a:r>
              <a:rPr lang="en-US" dirty="0"/>
              <a:t>Key Message #1</a:t>
            </a:r>
          </a:p>
        </p:txBody>
      </p:sp>
      <p:sp>
        <p:nvSpPr>
          <p:cNvPr id="3" name="Text Placeholder 2">
            <a:extLst>
              <a:ext uri="{FF2B5EF4-FFF2-40B4-BE49-F238E27FC236}">
                <a16:creationId xmlns:a16="http://schemas.microsoft.com/office/drawing/2014/main" xmlns="" id="{2C3C502E-AE52-E74C-8BBF-C79851D6D8D6}"/>
              </a:ext>
            </a:extLst>
          </p:cNvPr>
          <p:cNvSpPr>
            <a:spLocks noGrp="1"/>
          </p:cNvSpPr>
          <p:nvPr>
            <p:ph type="body" sz="quarter" idx="11"/>
          </p:nvPr>
        </p:nvSpPr>
        <p:spPr/>
        <p:txBody>
          <a:bodyPr/>
          <a:lstStyle/>
          <a:p>
            <a:r>
              <a:rPr lang="en-US" dirty="0"/>
              <a:t>13</a:t>
            </a:r>
          </a:p>
        </p:txBody>
      </p:sp>
      <p:sp>
        <p:nvSpPr>
          <p:cNvPr id="4" name="Text Placeholder 3">
            <a:extLst>
              <a:ext uri="{FF2B5EF4-FFF2-40B4-BE49-F238E27FC236}">
                <a16:creationId xmlns:a16="http://schemas.microsoft.com/office/drawing/2014/main" xmlns="" id="{37BF8580-7359-4246-9A3A-E9073913E7F1}"/>
              </a:ext>
            </a:extLst>
          </p:cNvPr>
          <p:cNvSpPr>
            <a:spLocks noGrp="1"/>
          </p:cNvSpPr>
          <p:nvPr>
            <p:ph type="body" sz="quarter" idx="12"/>
          </p:nvPr>
        </p:nvSpPr>
        <p:spPr/>
        <p:txBody>
          <a:bodyPr/>
          <a:lstStyle/>
          <a:p>
            <a:r>
              <a:rPr lang="en-US" dirty="0"/>
              <a:t>Ch. 13 | Air Quality</a:t>
            </a:r>
          </a:p>
        </p:txBody>
      </p:sp>
      <p:sp>
        <p:nvSpPr>
          <p:cNvPr id="5" name="Content Placeholder 4">
            <a:extLst>
              <a:ext uri="{FF2B5EF4-FFF2-40B4-BE49-F238E27FC236}">
                <a16:creationId xmlns:a16="http://schemas.microsoft.com/office/drawing/2014/main" xmlns="" id="{FFADBD63-4838-A246-93DE-34FA9EBF38F8}"/>
              </a:ext>
            </a:extLst>
          </p:cNvPr>
          <p:cNvSpPr>
            <a:spLocks noGrp="1"/>
          </p:cNvSpPr>
          <p:nvPr>
            <p:ph idx="13"/>
          </p:nvPr>
        </p:nvSpPr>
        <p:spPr/>
        <p:txBody>
          <a:bodyPr/>
          <a:lstStyle/>
          <a:p>
            <a:r>
              <a:rPr lang="en-US" dirty="0"/>
              <a:t>More than 100 million people in the United States live in communities where air pollution exceeds health-based air quality standards. Unless counteracting efforts to improve air quality are implemented, climate change will worsen existing air pollution levels. This worsened air pollution would increase the incidence of adverse respiratory and cardiovascular health effects, including premature death. Increased air pollution would also have other environmental consequences, including reduced visibility and damage to agricultural crops and forests. </a:t>
            </a:r>
          </a:p>
        </p:txBody>
      </p:sp>
      <p:sp>
        <p:nvSpPr>
          <p:cNvPr id="6" name="Text Placeholder 5">
            <a:extLst>
              <a:ext uri="{FF2B5EF4-FFF2-40B4-BE49-F238E27FC236}">
                <a16:creationId xmlns:a16="http://schemas.microsoft.com/office/drawing/2014/main" xmlns="" id="{A38FB17F-5DC1-8646-88F8-33A89B06031A}"/>
              </a:ext>
            </a:extLst>
          </p:cNvPr>
          <p:cNvSpPr>
            <a:spLocks noGrp="1"/>
          </p:cNvSpPr>
          <p:nvPr>
            <p:ph type="body" sz="quarter" idx="14"/>
          </p:nvPr>
        </p:nvSpPr>
        <p:spPr/>
        <p:txBody>
          <a:bodyPr/>
          <a:lstStyle/>
          <a:p>
            <a:r>
              <a:rPr lang="en-US" dirty="0"/>
              <a:t>Increasing Risks from Air Pollution</a:t>
            </a:r>
          </a:p>
        </p:txBody>
      </p:sp>
    </p:spTree>
    <p:extLst>
      <p:ext uri="{BB962C8B-B14F-4D97-AF65-F5344CB8AC3E}">
        <p14:creationId xmlns:p14="http://schemas.microsoft.com/office/powerpoint/2010/main" val="1998353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AAAB453-D85A-D448-9441-6A9C7F27954C}"/>
              </a:ext>
            </a:extLst>
          </p:cNvPr>
          <p:cNvSpPr>
            <a:spLocks noGrp="1"/>
          </p:cNvSpPr>
          <p:nvPr>
            <p:ph type="body" sz="quarter" idx="10"/>
          </p:nvPr>
        </p:nvSpPr>
        <p:spPr/>
        <p:txBody>
          <a:bodyPr/>
          <a:lstStyle/>
          <a:p>
            <a:r>
              <a:rPr lang="en-US" dirty="0"/>
              <a:t>Key Message #2</a:t>
            </a:r>
          </a:p>
        </p:txBody>
      </p:sp>
      <p:sp>
        <p:nvSpPr>
          <p:cNvPr id="3" name="Text Placeholder 2">
            <a:extLst>
              <a:ext uri="{FF2B5EF4-FFF2-40B4-BE49-F238E27FC236}">
                <a16:creationId xmlns:a16="http://schemas.microsoft.com/office/drawing/2014/main" xmlns="" id="{2625A6B1-82F2-1847-A73C-3541AB513A29}"/>
              </a:ext>
            </a:extLst>
          </p:cNvPr>
          <p:cNvSpPr>
            <a:spLocks noGrp="1"/>
          </p:cNvSpPr>
          <p:nvPr>
            <p:ph type="body" sz="quarter" idx="11"/>
          </p:nvPr>
        </p:nvSpPr>
        <p:spPr/>
        <p:txBody>
          <a:bodyPr/>
          <a:lstStyle/>
          <a:p>
            <a:r>
              <a:rPr lang="en-US" dirty="0"/>
              <a:t>13</a:t>
            </a:r>
          </a:p>
        </p:txBody>
      </p:sp>
      <p:sp>
        <p:nvSpPr>
          <p:cNvPr id="4" name="Text Placeholder 3">
            <a:extLst>
              <a:ext uri="{FF2B5EF4-FFF2-40B4-BE49-F238E27FC236}">
                <a16:creationId xmlns:a16="http://schemas.microsoft.com/office/drawing/2014/main" xmlns="" id="{C8FF910C-AF77-EA46-8206-FB5891AD95BA}"/>
              </a:ext>
            </a:extLst>
          </p:cNvPr>
          <p:cNvSpPr>
            <a:spLocks noGrp="1"/>
          </p:cNvSpPr>
          <p:nvPr>
            <p:ph type="body" sz="quarter" idx="12"/>
          </p:nvPr>
        </p:nvSpPr>
        <p:spPr/>
        <p:txBody>
          <a:bodyPr/>
          <a:lstStyle/>
          <a:p>
            <a:r>
              <a:rPr lang="en-US" dirty="0"/>
              <a:t>Ch. 13 | Air Quality</a:t>
            </a:r>
          </a:p>
        </p:txBody>
      </p:sp>
      <p:sp>
        <p:nvSpPr>
          <p:cNvPr id="5" name="Content Placeholder 4">
            <a:extLst>
              <a:ext uri="{FF2B5EF4-FFF2-40B4-BE49-F238E27FC236}">
                <a16:creationId xmlns:a16="http://schemas.microsoft.com/office/drawing/2014/main" xmlns="" id="{0D38FD73-3C17-EB45-BD3D-FEF9F4338BF5}"/>
              </a:ext>
            </a:extLst>
          </p:cNvPr>
          <p:cNvSpPr>
            <a:spLocks noGrp="1"/>
          </p:cNvSpPr>
          <p:nvPr>
            <p:ph idx="13"/>
          </p:nvPr>
        </p:nvSpPr>
        <p:spPr/>
        <p:txBody>
          <a:bodyPr/>
          <a:lstStyle/>
          <a:p>
            <a:r>
              <a:rPr lang="en-US" dirty="0"/>
              <a:t>Wildfire smoke degrades air quality, increasing the health risks to tens of millions of people in the United States. More frequent and severe wildfires due to climate change would further diminish air quality, increase incidences of respiratory illness from exposure to wildfire smoke, impair visibility, and disrupt outdoor recreational activities.</a:t>
            </a:r>
          </a:p>
          <a:p>
            <a:endParaRPr lang="en-US" dirty="0"/>
          </a:p>
        </p:txBody>
      </p:sp>
      <p:sp>
        <p:nvSpPr>
          <p:cNvPr id="6" name="Text Placeholder 5">
            <a:extLst>
              <a:ext uri="{FF2B5EF4-FFF2-40B4-BE49-F238E27FC236}">
                <a16:creationId xmlns:a16="http://schemas.microsoft.com/office/drawing/2014/main" xmlns="" id="{AEF29ACB-FB9B-6642-A598-A85A33C5A272}"/>
              </a:ext>
            </a:extLst>
          </p:cNvPr>
          <p:cNvSpPr>
            <a:spLocks noGrp="1"/>
          </p:cNvSpPr>
          <p:nvPr>
            <p:ph type="body" sz="quarter" idx="14"/>
          </p:nvPr>
        </p:nvSpPr>
        <p:spPr/>
        <p:txBody>
          <a:bodyPr/>
          <a:lstStyle/>
          <a:p>
            <a:r>
              <a:rPr lang="en-US" dirty="0"/>
              <a:t>Increasing Impacts of Wildfires</a:t>
            </a:r>
          </a:p>
        </p:txBody>
      </p:sp>
    </p:spTree>
    <p:extLst>
      <p:ext uri="{BB962C8B-B14F-4D97-AF65-F5344CB8AC3E}">
        <p14:creationId xmlns:p14="http://schemas.microsoft.com/office/powerpoint/2010/main" val="1351838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C2444A1E-800F-8D48-9211-0189074C2E2E}"/>
              </a:ext>
            </a:extLst>
          </p:cNvPr>
          <p:cNvSpPr>
            <a:spLocks noGrp="1"/>
          </p:cNvSpPr>
          <p:nvPr>
            <p:ph type="body" sz="quarter" idx="10"/>
          </p:nvPr>
        </p:nvSpPr>
        <p:spPr/>
        <p:txBody>
          <a:bodyPr/>
          <a:lstStyle/>
          <a:p>
            <a:r>
              <a:rPr lang="en-US" dirty="0"/>
              <a:t>Key Message #3</a:t>
            </a:r>
          </a:p>
        </p:txBody>
      </p:sp>
      <p:sp>
        <p:nvSpPr>
          <p:cNvPr id="3" name="Text Placeholder 2">
            <a:extLst>
              <a:ext uri="{FF2B5EF4-FFF2-40B4-BE49-F238E27FC236}">
                <a16:creationId xmlns:a16="http://schemas.microsoft.com/office/drawing/2014/main" xmlns="" id="{D2AE960F-D36E-5E4B-8D9E-97794114ACA1}"/>
              </a:ext>
            </a:extLst>
          </p:cNvPr>
          <p:cNvSpPr>
            <a:spLocks noGrp="1"/>
          </p:cNvSpPr>
          <p:nvPr>
            <p:ph type="body" sz="quarter" idx="11"/>
          </p:nvPr>
        </p:nvSpPr>
        <p:spPr/>
        <p:txBody>
          <a:bodyPr/>
          <a:lstStyle/>
          <a:p>
            <a:r>
              <a:rPr lang="en-US" dirty="0"/>
              <a:t>13</a:t>
            </a:r>
          </a:p>
        </p:txBody>
      </p:sp>
      <p:sp>
        <p:nvSpPr>
          <p:cNvPr id="4" name="Text Placeholder 3">
            <a:extLst>
              <a:ext uri="{FF2B5EF4-FFF2-40B4-BE49-F238E27FC236}">
                <a16:creationId xmlns:a16="http://schemas.microsoft.com/office/drawing/2014/main" xmlns="" id="{72EB2A0B-14EA-B746-847C-F0EF5528D558}"/>
              </a:ext>
            </a:extLst>
          </p:cNvPr>
          <p:cNvSpPr>
            <a:spLocks noGrp="1"/>
          </p:cNvSpPr>
          <p:nvPr>
            <p:ph type="body" sz="quarter" idx="12"/>
          </p:nvPr>
        </p:nvSpPr>
        <p:spPr/>
        <p:txBody>
          <a:bodyPr/>
          <a:lstStyle/>
          <a:p>
            <a:r>
              <a:rPr lang="en-US" dirty="0"/>
              <a:t>Ch. 13 | Air Quality</a:t>
            </a:r>
          </a:p>
        </p:txBody>
      </p:sp>
      <p:sp>
        <p:nvSpPr>
          <p:cNvPr id="5" name="Content Placeholder 4">
            <a:extLst>
              <a:ext uri="{FF2B5EF4-FFF2-40B4-BE49-F238E27FC236}">
                <a16:creationId xmlns:a16="http://schemas.microsoft.com/office/drawing/2014/main" xmlns="" id="{55EF155E-660F-E642-B878-35C59CBF7C7B}"/>
              </a:ext>
            </a:extLst>
          </p:cNvPr>
          <p:cNvSpPr>
            <a:spLocks noGrp="1"/>
          </p:cNvSpPr>
          <p:nvPr>
            <p:ph idx="13"/>
          </p:nvPr>
        </p:nvSpPr>
        <p:spPr/>
        <p:txBody>
          <a:bodyPr/>
          <a:lstStyle/>
          <a:p>
            <a:r>
              <a:rPr lang="en-US" dirty="0"/>
              <a:t>The frequency and severity of allergic illnesses, including asthma and hay fever, are likely to increase as a result of a changing climate. Earlier spring arrival, warmer temperatures, changes in precipitation, and higher carbon dioxide concentrations can increase exposure to airborne pollen allergens. </a:t>
            </a:r>
          </a:p>
          <a:p>
            <a:endParaRPr lang="en-US" dirty="0"/>
          </a:p>
        </p:txBody>
      </p:sp>
      <p:sp>
        <p:nvSpPr>
          <p:cNvPr id="6" name="Text Placeholder 5">
            <a:extLst>
              <a:ext uri="{FF2B5EF4-FFF2-40B4-BE49-F238E27FC236}">
                <a16:creationId xmlns:a16="http://schemas.microsoft.com/office/drawing/2014/main" xmlns="" id="{374032D3-DFB3-0648-ABC7-BF504972B9B7}"/>
              </a:ext>
            </a:extLst>
          </p:cNvPr>
          <p:cNvSpPr>
            <a:spLocks noGrp="1"/>
          </p:cNvSpPr>
          <p:nvPr>
            <p:ph type="body" sz="quarter" idx="14"/>
          </p:nvPr>
        </p:nvSpPr>
        <p:spPr/>
        <p:txBody>
          <a:bodyPr/>
          <a:lstStyle/>
          <a:p>
            <a:r>
              <a:rPr lang="en-US" dirty="0"/>
              <a:t>Increases in Airborne Allergen Exposure</a:t>
            </a:r>
          </a:p>
        </p:txBody>
      </p:sp>
    </p:spTree>
    <p:extLst>
      <p:ext uri="{BB962C8B-B14F-4D97-AF65-F5344CB8AC3E}">
        <p14:creationId xmlns:p14="http://schemas.microsoft.com/office/powerpoint/2010/main" val="3395689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4C17FA10-42D3-734A-ABD9-10C4599A56EC}"/>
              </a:ext>
            </a:extLst>
          </p:cNvPr>
          <p:cNvSpPr>
            <a:spLocks noGrp="1"/>
          </p:cNvSpPr>
          <p:nvPr>
            <p:ph type="body" sz="quarter" idx="10"/>
          </p:nvPr>
        </p:nvSpPr>
        <p:spPr/>
        <p:txBody>
          <a:bodyPr/>
          <a:lstStyle/>
          <a:p>
            <a:r>
              <a:rPr lang="en-US" dirty="0"/>
              <a:t>Key Message #4</a:t>
            </a:r>
          </a:p>
        </p:txBody>
      </p:sp>
      <p:sp>
        <p:nvSpPr>
          <p:cNvPr id="3" name="Text Placeholder 2">
            <a:extLst>
              <a:ext uri="{FF2B5EF4-FFF2-40B4-BE49-F238E27FC236}">
                <a16:creationId xmlns:a16="http://schemas.microsoft.com/office/drawing/2014/main" xmlns="" id="{45FFD4B8-80DA-A74F-941F-1E544A8777EA}"/>
              </a:ext>
            </a:extLst>
          </p:cNvPr>
          <p:cNvSpPr>
            <a:spLocks noGrp="1"/>
          </p:cNvSpPr>
          <p:nvPr>
            <p:ph type="body" sz="quarter" idx="11"/>
          </p:nvPr>
        </p:nvSpPr>
        <p:spPr/>
        <p:txBody>
          <a:bodyPr/>
          <a:lstStyle/>
          <a:p>
            <a:r>
              <a:rPr lang="en-US" dirty="0"/>
              <a:t>13</a:t>
            </a:r>
          </a:p>
        </p:txBody>
      </p:sp>
      <p:sp>
        <p:nvSpPr>
          <p:cNvPr id="4" name="Text Placeholder 3">
            <a:extLst>
              <a:ext uri="{FF2B5EF4-FFF2-40B4-BE49-F238E27FC236}">
                <a16:creationId xmlns:a16="http://schemas.microsoft.com/office/drawing/2014/main" xmlns="" id="{3A5C119C-FE6F-7943-A94D-62AC57C1B981}"/>
              </a:ext>
            </a:extLst>
          </p:cNvPr>
          <p:cNvSpPr>
            <a:spLocks noGrp="1"/>
          </p:cNvSpPr>
          <p:nvPr>
            <p:ph type="body" sz="quarter" idx="12"/>
          </p:nvPr>
        </p:nvSpPr>
        <p:spPr/>
        <p:txBody>
          <a:bodyPr/>
          <a:lstStyle/>
          <a:p>
            <a:r>
              <a:rPr lang="en-US" dirty="0"/>
              <a:t>Ch. 13 | Air Quality</a:t>
            </a:r>
          </a:p>
        </p:txBody>
      </p:sp>
      <p:sp>
        <p:nvSpPr>
          <p:cNvPr id="5" name="Content Placeholder 4">
            <a:extLst>
              <a:ext uri="{FF2B5EF4-FFF2-40B4-BE49-F238E27FC236}">
                <a16:creationId xmlns:a16="http://schemas.microsoft.com/office/drawing/2014/main" xmlns="" id="{DCD14E58-0A7F-134C-AC2C-FCBCDEC9286C}"/>
              </a:ext>
            </a:extLst>
          </p:cNvPr>
          <p:cNvSpPr>
            <a:spLocks noGrp="1"/>
          </p:cNvSpPr>
          <p:nvPr>
            <p:ph idx="13"/>
          </p:nvPr>
        </p:nvSpPr>
        <p:spPr/>
        <p:txBody>
          <a:bodyPr/>
          <a:lstStyle/>
          <a:p>
            <a:r>
              <a:rPr lang="en-US" dirty="0"/>
              <a:t>Many emission sources of greenhouse gases also emit air pollutants that harm human health. Controlling these common emission sources would both mitigate climate change and have immediate benefits for air quality and human health. Because methane is both a greenhouse gas and an ozone precursor, reductions of methane emissions have the potential to simultaneously mitigate climate change and improve air quality. </a:t>
            </a:r>
          </a:p>
        </p:txBody>
      </p:sp>
      <p:sp>
        <p:nvSpPr>
          <p:cNvPr id="6" name="Text Placeholder 5">
            <a:extLst>
              <a:ext uri="{FF2B5EF4-FFF2-40B4-BE49-F238E27FC236}">
                <a16:creationId xmlns:a16="http://schemas.microsoft.com/office/drawing/2014/main" xmlns="" id="{E16F0BB8-97D7-3645-8C21-43074B4123CD}"/>
              </a:ext>
            </a:extLst>
          </p:cNvPr>
          <p:cNvSpPr>
            <a:spLocks noGrp="1"/>
          </p:cNvSpPr>
          <p:nvPr>
            <p:ph type="body" sz="quarter" idx="14"/>
          </p:nvPr>
        </p:nvSpPr>
        <p:spPr/>
        <p:txBody>
          <a:bodyPr/>
          <a:lstStyle/>
          <a:p>
            <a:r>
              <a:rPr lang="en-US" dirty="0"/>
              <a:t>Co-Benefits of Greenhouse Gas Mitigation</a:t>
            </a:r>
          </a:p>
        </p:txBody>
      </p:sp>
    </p:spTree>
    <p:extLst>
      <p:ext uri="{BB962C8B-B14F-4D97-AF65-F5344CB8AC3E}">
        <p14:creationId xmlns:p14="http://schemas.microsoft.com/office/powerpoint/2010/main" val="3472815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1F2DC2C3-D8E4-F540-99CA-EAC609855F84}"/>
              </a:ext>
            </a:extLst>
          </p:cNvPr>
          <p:cNvSpPr>
            <a:spLocks noGrp="1"/>
          </p:cNvSpPr>
          <p:nvPr>
            <p:ph type="title"/>
          </p:nvPr>
        </p:nvSpPr>
        <p:spPr/>
        <p:txBody>
          <a:bodyPr/>
          <a:lstStyle/>
          <a:p>
            <a:r>
              <a:rPr lang="en-US" dirty="0"/>
              <a:t>Fig. 13.1: Pathways by Which Climate Change Will Influence Air Pollution</a:t>
            </a:r>
          </a:p>
        </p:txBody>
      </p:sp>
      <p:sp>
        <p:nvSpPr>
          <p:cNvPr id="4" name="Text Placeholder 3">
            <a:extLst>
              <a:ext uri="{FF2B5EF4-FFF2-40B4-BE49-F238E27FC236}">
                <a16:creationId xmlns:a16="http://schemas.microsoft.com/office/drawing/2014/main" xmlns="" id="{B0B83E03-98C9-7E41-8808-0BA42A360E44}"/>
              </a:ext>
            </a:extLst>
          </p:cNvPr>
          <p:cNvSpPr>
            <a:spLocks noGrp="1"/>
          </p:cNvSpPr>
          <p:nvPr>
            <p:ph type="body" sz="half" idx="2"/>
          </p:nvPr>
        </p:nvSpPr>
        <p:spPr/>
        <p:txBody>
          <a:bodyPr>
            <a:normAutofit/>
          </a:bodyPr>
          <a:lstStyle/>
          <a:p>
            <a:r>
              <a:rPr lang="en-US" sz="1200" dirty="0"/>
              <a:t>Climate change will alter (black bold text) chemical and physical interactions that create, remove, and transport air pollution (red text and gray arrows). Human activities and natural processes release precursors for ground-level ozone (O</a:t>
            </a:r>
            <a:r>
              <a:rPr lang="en-US" sz="1200" baseline="-25000" dirty="0"/>
              <a:t>3</a:t>
            </a:r>
            <a:r>
              <a:rPr lang="en-US" sz="1200" dirty="0"/>
              <a:t>) and particulate matter with a diameter less than 2.5 micrometers (PM</a:t>
            </a:r>
            <a:r>
              <a:rPr lang="en-US" sz="1200" baseline="-25000" dirty="0"/>
              <a:t>2.5</a:t>
            </a:r>
            <a:r>
              <a:rPr lang="en-US" sz="1200" dirty="0"/>
              <a:t>), including methane (CH</a:t>
            </a:r>
            <a:r>
              <a:rPr lang="en-US" sz="1200" baseline="-25000" dirty="0"/>
              <a:t>4</a:t>
            </a:r>
            <a:r>
              <a:rPr lang="en-US" sz="1200" dirty="0"/>
              <a:t>), carbon monoxide (CO), nitrogen oxides (NO</a:t>
            </a:r>
            <a:r>
              <a:rPr lang="en-US" sz="1200" baseline="-25000" dirty="0"/>
              <a:t>x</a:t>
            </a:r>
            <a:r>
              <a:rPr lang="en-US" sz="1200" dirty="0"/>
              <a:t>), non-methane volatile organic compounds (NMVOCs), sulfur dioxide (SO</a:t>
            </a:r>
            <a:r>
              <a:rPr lang="en-US" sz="1200" baseline="-25000" dirty="0"/>
              <a:t>2</a:t>
            </a:r>
            <a:r>
              <a:rPr lang="en-US" sz="1200" dirty="0"/>
              <a:t>), ammonia (NH</a:t>
            </a:r>
            <a:r>
              <a:rPr lang="en-US" sz="1200" baseline="-25000" dirty="0"/>
              <a:t>3</a:t>
            </a:r>
            <a:r>
              <a:rPr lang="en-US" sz="1200" dirty="0"/>
              <a:t>), organic carbon (OC), black carbon (BC), and dimethyl sulfide (DMS); and direct atmospheric pollutants, including mineral dust, sea salt, pollen, spores, and food particles. </a:t>
            </a:r>
            <a:r>
              <a:rPr lang="en-US" sz="1200" i="1" dirty="0"/>
              <a:t>Source: adapted from Fiore et al. 2015.</a:t>
            </a:r>
            <a:r>
              <a:rPr lang="en-US" sz="1200" i="1" baseline="30000" dirty="0">
                <a:hlinkClick r:id="rId3"/>
              </a:rPr>
              <a:t>4</a:t>
            </a:r>
            <a:r>
              <a:rPr lang="en-US" sz="1200" i="1" dirty="0"/>
              <a:t> Reprinted by permission of the publisher (Taylor &amp; Francis Ltd., </a:t>
            </a:r>
            <a:r>
              <a:rPr lang="en-US" sz="1200" i="1" dirty="0">
                <a:hlinkClick r:id="rId4"/>
              </a:rPr>
              <a:t>http://www.tandfonline.com</a:t>
            </a:r>
            <a:r>
              <a:rPr lang="en-US" sz="1200" i="1" dirty="0"/>
              <a:t>).</a:t>
            </a:r>
          </a:p>
        </p:txBody>
      </p:sp>
      <p:sp>
        <p:nvSpPr>
          <p:cNvPr id="5" name="Text Placeholder 4">
            <a:extLst>
              <a:ext uri="{FF2B5EF4-FFF2-40B4-BE49-F238E27FC236}">
                <a16:creationId xmlns:a16="http://schemas.microsoft.com/office/drawing/2014/main" xmlns="" id="{732CAC00-9E80-0E44-A83C-09965695BA85}"/>
              </a:ext>
            </a:extLst>
          </p:cNvPr>
          <p:cNvSpPr>
            <a:spLocks noGrp="1"/>
          </p:cNvSpPr>
          <p:nvPr>
            <p:ph type="body" sz="quarter" idx="12"/>
          </p:nvPr>
        </p:nvSpPr>
        <p:spPr/>
        <p:txBody>
          <a:bodyPr/>
          <a:lstStyle/>
          <a:p>
            <a:r>
              <a:rPr lang="en-US" dirty="0"/>
              <a:t>Ch. 13 | Air Quality</a:t>
            </a:r>
          </a:p>
        </p:txBody>
      </p:sp>
      <p:pic>
        <p:nvPicPr>
          <p:cNvPr id="9" name="Content Placeholder 8">
            <a:extLst>
              <a:ext uri="{FF2B5EF4-FFF2-40B4-BE49-F238E27FC236}">
                <a16:creationId xmlns:a16="http://schemas.microsoft.com/office/drawing/2014/main" xmlns="" id="{3684BD8C-87B5-DF4A-A48E-1D1B105360DC}"/>
              </a:ext>
            </a:extLst>
          </p:cNvPr>
          <p:cNvPicPr>
            <a:picLocks noGrp="1" noChangeAspect="1"/>
          </p:cNvPicPr>
          <p:nvPr>
            <p:ph sz="quarter" idx="10"/>
          </p:nvPr>
        </p:nvPicPr>
        <p:blipFill>
          <a:blip r:embed="rId5" cstate="screen">
            <a:extLst>
              <a:ext uri="{28A0092B-C50C-407E-A947-70E740481C1C}">
                <a14:useLocalDpi xmlns:a14="http://schemas.microsoft.com/office/drawing/2010/main"/>
              </a:ext>
            </a:extLst>
          </a:blip>
          <a:stretch>
            <a:fillRect/>
          </a:stretch>
        </p:blipFill>
        <p:spPr>
          <a:xfrm>
            <a:off x="3887788" y="1319573"/>
            <a:ext cx="4629150" cy="3679103"/>
          </a:xfrm>
        </p:spPr>
      </p:pic>
    </p:spTree>
    <p:extLst>
      <p:ext uri="{BB962C8B-B14F-4D97-AF65-F5344CB8AC3E}">
        <p14:creationId xmlns:p14="http://schemas.microsoft.com/office/powerpoint/2010/main" val="3535078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xmlns="" id="{B054A6E8-AF66-0644-A7B8-C4CD1AED5482}"/>
              </a:ext>
            </a:extLst>
          </p:cNvPr>
          <p:cNvPicPr>
            <a:picLocks noGrp="1" noChangeAspect="1"/>
          </p:cNvPicPr>
          <p:nvPr>
            <p:ph sz="quarter" idx="10"/>
          </p:nvPr>
        </p:nvPicPr>
        <p:blipFill>
          <a:blip r:embed="rId3" cstate="screen">
            <a:extLst>
              <a:ext uri="{28A0092B-C50C-407E-A947-70E740481C1C}">
                <a14:useLocalDpi xmlns:a14="http://schemas.microsoft.com/office/drawing/2010/main"/>
              </a:ext>
            </a:extLst>
          </a:blip>
          <a:stretch>
            <a:fillRect/>
          </a:stretch>
        </p:blipFill>
        <p:spPr>
          <a:xfrm>
            <a:off x="3887788" y="1298636"/>
            <a:ext cx="4629150" cy="3720978"/>
          </a:xfrm>
        </p:spPr>
      </p:pic>
      <p:sp>
        <p:nvSpPr>
          <p:cNvPr id="3" name="Title 2">
            <a:extLst>
              <a:ext uri="{FF2B5EF4-FFF2-40B4-BE49-F238E27FC236}">
                <a16:creationId xmlns:a16="http://schemas.microsoft.com/office/drawing/2014/main" xmlns="" id="{294A9E3B-C434-9441-8CEA-1645327A1DE7}"/>
              </a:ext>
            </a:extLst>
          </p:cNvPr>
          <p:cNvSpPr>
            <a:spLocks noGrp="1"/>
          </p:cNvSpPr>
          <p:nvPr>
            <p:ph type="title"/>
          </p:nvPr>
        </p:nvSpPr>
        <p:spPr/>
        <p:txBody>
          <a:bodyPr/>
          <a:lstStyle/>
          <a:p>
            <a:r>
              <a:rPr lang="en-US" dirty="0"/>
              <a:t>Fig. 13.2: Projected Changes in Summer Season Ozone</a:t>
            </a:r>
          </a:p>
        </p:txBody>
      </p:sp>
      <p:sp>
        <p:nvSpPr>
          <p:cNvPr id="4" name="Text Placeholder 3">
            <a:extLst>
              <a:ext uri="{FF2B5EF4-FFF2-40B4-BE49-F238E27FC236}">
                <a16:creationId xmlns:a16="http://schemas.microsoft.com/office/drawing/2014/main" xmlns="" id="{CEDE0AF8-1C69-3141-9232-43C05F51AC33}"/>
              </a:ext>
            </a:extLst>
          </p:cNvPr>
          <p:cNvSpPr>
            <a:spLocks noGrp="1"/>
          </p:cNvSpPr>
          <p:nvPr>
            <p:ph type="body" sz="half" idx="2"/>
          </p:nvPr>
        </p:nvSpPr>
        <p:spPr/>
        <p:txBody>
          <a:bodyPr>
            <a:normAutofit fontScale="92500" lnSpcReduction="20000"/>
          </a:bodyPr>
          <a:lstStyle/>
          <a:p>
            <a:r>
              <a:rPr lang="en-US" dirty="0"/>
              <a:t>The maps show the change in summer averages of the maximum daily 8-hour ozone concentration (as compared to the 1995–2005 average). Summertime ozone is projected to change non-uniformly across the United States based on multiyear simulations from the Community Multiscale Air Quality (CMAQ) modeling system. Those changes are amplified under the higher scenario (RCP8.5) compared with the lower scenario (RCP4.5), as well as at 2090 compared with 2050. Data are not available for Alaska, Hawai‘i, U.S.-Affiliated Pacific Islands, and the U.S. Caribbean. </a:t>
            </a:r>
            <a:r>
              <a:rPr lang="en-US" i="1" dirty="0"/>
              <a:t>Source: adapted from EPA 2017.</a:t>
            </a:r>
            <a:r>
              <a:rPr lang="en-US" i="1" baseline="30000" dirty="0">
                <a:hlinkClick r:id="rId4"/>
              </a:rPr>
              <a:t>1</a:t>
            </a:r>
            <a:endParaRPr lang="en-US" i="1" baseline="30000" dirty="0"/>
          </a:p>
        </p:txBody>
      </p:sp>
      <p:sp>
        <p:nvSpPr>
          <p:cNvPr id="5" name="Text Placeholder 4">
            <a:extLst>
              <a:ext uri="{FF2B5EF4-FFF2-40B4-BE49-F238E27FC236}">
                <a16:creationId xmlns:a16="http://schemas.microsoft.com/office/drawing/2014/main" xmlns="" id="{1A9B6661-3F4C-0A42-92E8-E6D78C6C1D90}"/>
              </a:ext>
            </a:extLst>
          </p:cNvPr>
          <p:cNvSpPr>
            <a:spLocks noGrp="1"/>
          </p:cNvSpPr>
          <p:nvPr>
            <p:ph type="body" sz="quarter" idx="12"/>
          </p:nvPr>
        </p:nvSpPr>
        <p:spPr/>
        <p:txBody>
          <a:bodyPr/>
          <a:lstStyle/>
          <a:p>
            <a:r>
              <a:rPr lang="en-US" dirty="0"/>
              <a:t>Ch. 13 | Air Quality</a:t>
            </a:r>
          </a:p>
        </p:txBody>
      </p:sp>
    </p:spTree>
    <p:extLst>
      <p:ext uri="{BB962C8B-B14F-4D97-AF65-F5344CB8AC3E}">
        <p14:creationId xmlns:p14="http://schemas.microsoft.com/office/powerpoint/2010/main" val="1437523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C045DA07-30FA-5549-8249-9ADFF987D590}"/>
              </a:ext>
            </a:extLst>
          </p:cNvPr>
          <p:cNvSpPr>
            <a:spLocks noGrp="1"/>
          </p:cNvSpPr>
          <p:nvPr>
            <p:ph type="body" sz="quarter" idx="10"/>
          </p:nvPr>
        </p:nvSpPr>
        <p:spPr/>
        <p:txBody>
          <a:bodyPr/>
          <a:lstStyle/>
          <a:p>
            <a:r>
              <a:rPr lang="en-US" dirty="0"/>
              <a:t>Chapter Author Team</a:t>
            </a:r>
          </a:p>
        </p:txBody>
      </p:sp>
      <p:sp>
        <p:nvSpPr>
          <p:cNvPr id="3" name="Text Placeholder 2">
            <a:extLst>
              <a:ext uri="{FF2B5EF4-FFF2-40B4-BE49-F238E27FC236}">
                <a16:creationId xmlns:a16="http://schemas.microsoft.com/office/drawing/2014/main" xmlns="" id="{A07B126A-DDA2-AD4D-8228-C16526927E88}"/>
              </a:ext>
            </a:extLst>
          </p:cNvPr>
          <p:cNvSpPr>
            <a:spLocks noGrp="1"/>
          </p:cNvSpPr>
          <p:nvPr>
            <p:ph type="body" sz="quarter" idx="11"/>
          </p:nvPr>
        </p:nvSpPr>
        <p:spPr/>
        <p:txBody>
          <a:bodyPr/>
          <a:lstStyle/>
          <a:p>
            <a:r>
              <a:rPr lang="en-US" dirty="0"/>
              <a:t>13</a:t>
            </a:r>
          </a:p>
        </p:txBody>
      </p:sp>
      <p:sp>
        <p:nvSpPr>
          <p:cNvPr id="4" name="Text Placeholder 3">
            <a:extLst>
              <a:ext uri="{FF2B5EF4-FFF2-40B4-BE49-F238E27FC236}">
                <a16:creationId xmlns:a16="http://schemas.microsoft.com/office/drawing/2014/main" xmlns="" id="{B1B224CA-633C-384B-8A2D-241455E48DC8}"/>
              </a:ext>
            </a:extLst>
          </p:cNvPr>
          <p:cNvSpPr>
            <a:spLocks noGrp="1"/>
          </p:cNvSpPr>
          <p:nvPr>
            <p:ph type="body" sz="quarter" idx="12"/>
          </p:nvPr>
        </p:nvSpPr>
        <p:spPr/>
        <p:txBody>
          <a:bodyPr/>
          <a:lstStyle/>
          <a:p>
            <a:r>
              <a:rPr lang="en-US" dirty="0"/>
              <a:t>Ch. 13 | Air Quality</a:t>
            </a:r>
          </a:p>
        </p:txBody>
      </p:sp>
      <p:sp>
        <p:nvSpPr>
          <p:cNvPr id="5" name="Content Placeholder 4">
            <a:extLst>
              <a:ext uri="{FF2B5EF4-FFF2-40B4-BE49-F238E27FC236}">
                <a16:creationId xmlns:a16="http://schemas.microsoft.com/office/drawing/2014/main" xmlns="" id="{EFFEA923-0449-2747-BC6F-22AB85A6334C}"/>
              </a:ext>
            </a:extLst>
          </p:cNvPr>
          <p:cNvSpPr>
            <a:spLocks noGrp="1"/>
          </p:cNvSpPr>
          <p:nvPr>
            <p:ph idx="13"/>
          </p:nvPr>
        </p:nvSpPr>
        <p:spPr>
          <a:xfrm>
            <a:off x="628650" y="1825625"/>
            <a:ext cx="7886700" cy="4351337"/>
          </a:xfrm>
        </p:spPr>
        <p:txBody>
          <a:bodyPr>
            <a:normAutofit lnSpcReduction="10000"/>
          </a:bodyPr>
          <a:lstStyle/>
          <a:p>
            <a:pPr marL="228600" indent="-228600">
              <a:lnSpc>
                <a:spcPct val="110000"/>
              </a:lnSpc>
              <a:spcAft>
                <a:spcPts val="300"/>
              </a:spcAft>
            </a:pPr>
            <a:r>
              <a:rPr lang="en-US" b="1" dirty="0">
                <a:solidFill>
                  <a:srgbClr val="3D88A8"/>
                </a:solidFill>
              </a:rPr>
              <a:t>Federal Coordinating Lead Author</a:t>
            </a:r>
            <a:endParaRPr lang="en-US" b="1" dirty="0"/>
          </a:p>
          <a:p>
            <a:pPr marL="228600" indent="-228600">
              <a:lnSpc>
                <a:spcPct val="110000"/>
              </a:lnSpc>
              <a:spcAft>
                <a:spcPts val="300"/>
              </a:spcAft>
            </a:pPr>
            <a:r>
              <a:rPr lang="en-US" sz="1800" b="1" dirty="0"/>
              <a:t>Christopher G. Nolte</a:t>
            </a:r>
            <a:r>
              <a:rPr lang="en-US" sz="1800" dirty="0"/>
              <a:t>, </a:t>
            </a:r>
            <a:r>
              <a:rPr lang="en-US" sz="1800" i="1" dirty="0"/>
              <a:t>U.S. Environmental Protection Agency</a:t>
            </a:r>
            <a:endParaRPr lang="en-US" sz="1800" b="1" dirty="0">
              <a:solidFill>
                <a:srgbClr val="3D88A8"/>
              </a:solidFill>
            </a:endParaRPr>
          </a:p>
          <a:p>
            <a:pPr marL="228600" indent="-228600">
              <a:lnSpc>
                <a:spcPct val="110000"/>
              </a:lnSpc>
              <a:spcBef>
                <a:spcPts val="600"/>
              </a:spcBef>
              <a:spcAft>
                <a:spcPts val="300"/>
              </a:spcAft>
            </a:pPr>
            <a:r>
              <a:rPr lang="en-US" b="1" dirty="0">
                <a:solidFill>
                  <a:srgbClr val="3D88A8"/>
                </a:solidFill>
              </a:rPr>
              <a:t>Chapter Lead</a:t>
            </a:r>
          </a:p>
          <a:p>
            <a:pPr marL="228600" indent="-228600">
              <a:lnSpc>
                <a:spcPct val="110000"/>
              </a:lnSpc>
              <a:spcAft>
                <a:spcPts val="300"/>
              </a:spcAft>
            </a:pPr>
            <a:r>
              <a:rPr lang="en-US" sz="1800" b="1" dirty="0"/>
              <a:t>Christopher G. Nolte</a:t>
            </a:r>
            <a:r>
              <a:rPr lang="en-US" sz="1800" dirty="0"/>
              <a:t>, </a:t>
            </a:r>
            <a:r>
              <a:rPr lang="en-US" sz="1800" i="1" dirty="0"/>
              <a:t>U.S. Environmental Protection Agency</a:t>
            </a:r>
          </a:p>
          <a:p>
            <a:pPr marL="228600" indent="-228600">
              <a:lnSpc>
                <a:spcPct val="110000"/>
              </a:lnSpc>
              <a:spcBef>
                <a:spcPts val="600"/>
              </a:spcBef>
              <a:spcAft>
                <a:spcPts val="300"/>
              </a:spcAft>
            </a:pPr>
            <a:r>
              <a:rPr lang="en-US" b="1" dirty="0">
                <a:solidFill>
                  <a:srgbClr val="3D88A8"/>
                </a:solidFill>
              </a:rPr>
              <a:t>Chapter Authors</a:t>
            </a:r>
            <a:endParaRPr lang="en-US" b="1" dirty="0"/>
          </a:p>
          <a:p>
            <a:pPr marL="228600" indent="-228600">
              <a:lnSpc>
                <a:spcPct val="110000"/>
              </a:lnSpc>
              <a:spcAft>
                <a:spcPts val="300"/>
              </a:spcAft>
            </a:pPr>
            <a:r>
              <a:rPr lang="en-US" sz="1800" b="1" dirty="0"/>
              <a:t>Patrick D. </a:t>
            </a:r>
            <a:r>
              <a:rPr lang="en-US" sz="1800" b="1" dirty="0" err="1"/>
              <a:t>Dolwick</a:t>
            </a:r>
            <a:r>
              <a:rPr lang="en-US" sz="1800" dirty="0"/>
              <a:t>, </a:t>
            </a:r>
            <a:r>
              <a:rPr lang="en-US" sz="1800" i="1" dirty="0"/>
              <a:t>U.S. Environmental Protection Agency</a:t>
            </a:r>
          </a:p>
          <a:p>
            <a:pPr marL="228600" indent="-228600">
              <a:lnSpc>
                <a:spcPct val="110000"/>
              </a:lnSpc>
              <a:spcAft>
                <a:spcPts val="300"/>
              </a:spcAft>
            </a:pPr>
            <a:r>
              <a:rPr lang="en-US" sz="1800" b="1" dirty="0"/>
              <a:t>Neal </a:t>
            </a:r>
            <a:r>
              <a:rPr lang="en-US" sz="1800" b="1" dirty="0" err="1"/>
              <a:t>Fann</a:t>
            </a:r>
            <a:r>
              <a:rPr lang="en-US" sz="1800" dirty="0"/>
              <a:t>,</a:t>
            </a:r>
            <a:r>
              <a:rPr lang="en-US" sz="1800" i="1" dirty="0"/>
              <a:t> U.S. Environmental Protection Agency</a:t>
            </a:r>
          </a:p>
          <a:p>
            <a:pPr marL="228600" indent="-228600">
              <a:lnSpc>
                <a:spcPct val="110000"/>
              </a:lnSpc>
              <a:spcAft>
                <a:spcPts val="300"/>
              </a:spcAft>
            </a:pPr>
            <a:r>
              <a:rPr lang="en-US" sz="1800" b="1" dirty="0"/>
              <a:t>Larry W. Horowitz</a:t>
            </a:r>
            <a:r>
              <a:rPr lang="en-US" sz="1800" dirty="0"/>
              <a:t>, </a:t>
            </a:r>
            <a:r>
              <a:rPr lang="en-US" sz="1800" i="1" dirty="0"/>
              <a:t>National Oceanic and Atmospheric Administration</a:t>
            </a:r>
          </a:p>
          <a:p>
            <a:pPr marL="228600" indent="-228600">
              <a:lnSpc>
                <a:spcPct val="110000"/>
              </a:lnSpc>
              <a:spcAft>
                <a:spcPts val="300"/>
              </a:spcAft>
            </a:pPr>
            <a:r>
              <a:rPr lang="en-US" sz="1800" b="1" dirty="0"/>
              <a:t>Vaishali Naik</a:t>
            </a:r>
            <a:r>
              <a:rPr lang="en-US" sz="1800" i="1" dirty="0"/>
              <a:t>, National Oceanic and Atmospheric Administration</a:t>
            </a:r>
          </a:p>
          <a:p>
            <a:pPr marL="228600" indent="-228600">
              <a:lnSpc>
                <a:spcPct val="110000"/>
              </a:lnSpc>
              <a:spcAft>
                <a:spcPts val="300"/>
              </a:spcAft>
            </a:pPr>
            <a:r>
              <a:rPr lang="en-US" sz="1800" b="1" dirty="0"/>
              <a:t>Robert W. </a:t>
            </a:r>
            <a:r>
              <a:rPr lang="en-US" sz="1800" b="1" dirty="0" err="1"/>
              <a:t>Pinder</a:t>
            </a:r>
            <a:r>
              <a:rPr lang="en-US" sz="1800" dirty="0"/>
              <a:t>, </a:t>
            </a:r>
            <a:r>
              <a:rPr lang="en-US" sz="1800" i="1" dirty="0"/>
              <a:t>U.S. Environmental Protection Agency</a:t>
            </a:r>
          </a:p>
          <a:p>
            <a:pPr marL="228600" indent="-228600">
              <a:lnSpc>
                <a:spcPct val="110000"/>
              </a:lnSpc>
              <a:spcAft>
                <a:spcPts val="300"/>
              </a:spcAft>
            </a:pPr>
            <a:r>
              <a:rPr lang="en-US" sz="1800" b="1" dirty="0"/>
              <a:t>Tanya L. Spero</a:t>
            </a:r>
            <a:r>
              <a:rPr lang="en-US" sz="1800" dirty="0"/>
              <a:t>, </a:t>
            </a:r>
            <a:r>
              <a:rPr lang="en-US" sz="1800" i="1" dirty="0"/>
              <a:t>U.S. Environmental Protection Agency</a:t>
            </a:r>
          </a:p>
          <a:p>
            <a:pPr marL="228600" indent="-228600">
              <a:lnSpc>
                <a:spcPct val="110000"/>
              </a:lnSpc>
              <a:spcAft>
                <a:spcPts val="300"/>
              </a:spcAft>
            </a:pPr>
            <a:r>
              <a:rPr lang="en-US" sz="1800" b="1" dirty="0"/>
              <a:t>Darrell A. Winner</a:t>
            </a:r>
            <a:r>
              <a:rPr lang="en-US" sz="1800" dirty="0"/>
              <a:t>, </a:t>
            </a:r>
            <a:r>
              <a:rPr lang="en-US" sz="1800" i="1" dirty="0"/>
              <a:t>U.S. Environmental Protection Agency</a:t>
            </a:r>
          </a:p>
          <a:p>
            <a:pPr marL="228600" indent="-228600">
              <a:lnSpc>
                <a:spcPct val="110000"/>
              </a:lnSpc>
              <a:spcAft>
                <a:spcPts val="300"/>
              </a:spcAft>
            </a:pPr>
            <a:r>
              <a:rPr lang="en-US" sz="1800" b="1" dirty="0"/>
              <a:t>Lewis H. Ziska</a:t>
            </a:r>
            <a:r>
              <a:rPr lang="en-US" sz="1800" dirty="0"/>
              <a:t>, </a:t>
            </a:r>
            <a:r>
              <a:rPr lang="en-US" sz="1800" i="1" dirty="0"/>
              <a:t>U.S. Department of Agriculture</a:t>
            </a:r>
          </a:p>
          <a:p>
            <a:pPr marL="228600" indent="-228600">
              <a:lnSpc>
                <a:spcPct val="110000"/>
              </a:lnSpc>
              <a:spcBef>
                <a:spcPts val="600"/>
              </a:spcBef>
              <a:spcAft>
                <a:spcPts val="300"/>
              </a:spcAft>
            </a:pPr>
            <a:r>
              <a:rPr lang="en-US" b="1" dirty="0">
                <a:solidFill>
                  <a:srgbClr val="3D88A8"/>
                </a:solidFill>
              </a:rPr>
              <a:t>Review Editor</a:t>
            </a:r>
          </a:p>
          <a:p>
            <a:pPr marL="228600" indent="-228600">
              <a:lnSpc>
                <a:spcPct val="110000"/>
              </a:lnSpc>
              <a:spcAft>
                <a:spcPts val="300"/>
              </a:spcAft>
            </a:pPr>
            <a:r>
              <a:rPr lang="en-US" sz="1800" b="1" dirty="0"/>
              <a:t>David D’Onofrio</a:t>
            </a:r>
            <a:r>
              <a:rPr lang="en-US" sz="1800" dirty="0"/>
              <a:t>, </a:t>
            </a:r>
            <a:r>
              <a:rPr lang="en-US" sz="1800" i="1" dirty="0"/>
              <a:t>Atlanta Regional Commission</a:t>
            </a:r>
            <a:endParaRPr lang="en-US" sz="1800" dirty="0"/>
          </a:p>
        </p:txBody>
      </p:sp>
    </p:spTree>
    <p:extLst>
      <p:ext uri="{BB962C8B-B14F-4D97-AF65-F5344CB8AC3E}">
        <p14:creationId xmlns:p14="http://schemas.microsoft.com/office/powerpoint/2010/main" val="4159250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E2D679B-6C86-9A49-A6FA-CAFAA495E086}"/>
              </a:ext>
            </a:extLst>
          </p:cNvPr>
          <p:cNvSpPr>
            <a:spLocks noGrp="1"/>
          </p:cNvSpPr>
          <p:nvPr>
            <p:ph type="body" sz="quarter" idx="10"/>
          </p:nvPr>
        </p:nvSpPr>
        <p:spPr/>
        <p:txBody>
          <a:bodyPr/>
          <a:lstStyle/>
          <a:p>
            <a:r>
              <a:rPr lang="en-US" dirty="0"/>
              <a:t>Acknowledgments</a:t>
            </a:r>
          </a:p>
        </p:txBody>
      </p:sp>
      <p:sp>
        <p:nvSpPr>
          <p:cNvPr id="3" name="Text Placeholder 2">
            <a:extLst>
              <a:ext uri="{FF2B5EF4-FFF2-40B4-BE49-F238E27FC236}">
                <a16:creationId xmlns:a16="http://schemas.microsoft.com/office/drawing/2014/main" xmlns="" id="{A810E4C9-9C39-9A4F-A5CC-92B6C488FA50}"/>
              </a:ext>
            </a:extLst>
          </p:cNvPr>
          <p:cNvSpPr>
            <a:spLocks noGrp="1"/>
          </p:cNvSpPr>
          <p:nvPr>
            <p:ph type="body" sz="quarter" idx="11"/>
          </p:nvPr>
        </p:nvSpPr>
        <p:spPr/>
        <p:txBody>
          <a:bodyPr/>
          <a:lstStyle/>
          <a:p>
            <a:r>
              <a:rPr lang="en-US" dirty="0"/>
              <a:t>13</a:t>
            </a:r>
          </a:p>
        </p:txBody>
      </p:sp>
      <p:sp>
        <p:nvSpPr>
          <p:cNvPr id="4" name="Text Placeholder 3">
            <a:extLst>
              <a:ext uri="{FF2B5EF4-FFF2-40B4-BE49-F238E27FC236}">
                <a16:creationId xmlns:a16="http://schemas.microsoft.com/office/drawing/2014/main" xmlns="" id="{471188DD-3393-FA43-96E4-AA029F7DC7C0}"/>
              </a:ext>
            </a:extLst>
          </p:cNvPr>
          <p:cNvSpPr>
            <a:spLocks noGrp="1"/>
          </p:cNvSpPr>
          <p:nvPr>
            <p:ph type="body" sz="quarter" idx="12"/>
          </p:nvPr>
        </p:nvSpPr>
        <p:spPr/>
        <p:txBody>
          <a:bodyPr/>
          <a:lstStyle/>
          <a:p>
            <a:r>
              <a:rPr lang="en-US" dirty="0"/>
              <a:t>Ch. 13 | Air Quality</a:t>
            </a:r>
          </a:p>
        </p:txBody>
      </p:sp>
      <p:sp>
        <p:nvSpPr>
          <p:cNvPr id="5" name="Content Placeholder 4">
            <a:extLst>
              <a:ext uri="{FF2B5EF4-FFF2-40B4-BE49-F238E27FC236}">
                <a16:creationId xmlns:a16="http://schemas.microsoft.com/office/drawing/2014/main" xmlns="" id="{49070F02-2E39-654C-A1FC-90DF60AF5891}"/>
              </a:ext>
            </a:extLst>
          </p:cNvPr>
          <p:cNvSpPr>
            <a:spLocks noGrp="1"/>
          </p:cNvSpPr>
          <p:nvPr>
            <p:ph idx="13"/>
          </p:nvPr>
        </p:nvSpPr>
        <p:spPr/>
        <p:txBody>
          <a:bodyPr/>
          <a:lstStyle/>
          <a:p>
            <a:pPr>
              <a:spcAft>
                <a:spcPts val="300"/>
              </a:spcAft>
            </a:pPr>
            <a:r>
              <a:rPr lang="en-US" sz="2200" b="1" dirty="0">
                <a:solidFill>
                  <a:srgbClr val="3D88A8"/>
                </a:solidFill>
              </a:rPr>
              <a:t>USGCRP Coordinators</a:t>
            </a:r>
            <a:r>
              <a:rPr lang="en-US" sz="2200" b="1" dirty="0"/>
              <a:t>	</a:t>
            </a:r>
          </a:p>
          <a:p>
            <a:pPr>
              <a:spcAft>
                <a:spcPts val="300"/>
              </a:spcAft>
            </a:pPr>
            <a:r>
              <a:rPr lang="en-US" b="1" dirty="0"/>
              <a:t>Ashley </a:t>
            </a:r>
            <a:r>
              <a:rPr lang="en-US" b="1" dirty="0" err="1"/>
              <a:t>Bieniek-Tobasco</a:t>
            </a:r>
            <a:r>
              <a:rPr lang="en-US" dirty="0"/>
              <a:t>, </a:t>
            </a:r>
            <a:r>
              <a:rPr lang="en-US" i="1" dirty="0"/>
              <a:t>Health Program Coordinator</a:t>
            </a:r>
          </a:p>
          <a:p>
            <a:pPr>
              <a:spcAft>
                <a:spcPts val="300"/>
              </a:spcAft>
            </a:pPr>
            <a:r>
              <a:rPr lang="en-US" b="1" dirty="0"/>
              <a:t>Sarah </a:t>
            </a:r>
            <a:r>
              <a:rPr lang="en-US" b="1" dirty="0" err="1"/>
              <a:t>Zerbonne</a:t>
            </a:r>
            <a:r>
              <a:rPr lang="en-US" i="1" dirty="0"/>
              <a:t>, Adaptation and Decision Science Coordinator</a:t>
            </a:r>
          </a:p>
          <a:p>
            <a:pPr>
              <a:spcAft>
                <a:spcPts val="300"/>
              </a:spcAft>
            </a:pPr>
            <a:r>
              <a:rPr lang="en-US" b="1" dirty="0"/>
              <a:t>Christopher W. Avery, </a:t>
            </a:r>
            <a:r>
              <a:rPr lang="en-US" i="1" dirty="0"/>
              <a:t>Senior Manager</a:t>
            </a:r>
            <a:endParaRPr lang="en-US" dirty="0"/>
          </a:p>
        </p:txBody>
      </p:sp>
    </p:spTree>
    <p:extLst>
      <p:ext uri="{BB962C8B-B14F-4D97-AF65-F5344CB8AC3E}">
        <p14:creationId xmlns:p14="http://schemas.microsoft.com/office/powerpoint/2010/main" val="20483349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B9C8E70C-1032-8747-A046-548402C5172B}" vid="{6A8C401A-7EE4-7A48-906C-36A885B8D2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TotalTime>
  <Words>936</Words>
  <Application>Microsoft Office PowerPoint</Application>
  <PresentationFormat>On-screen Show (4:3)</PresentationFormat>
  <Paragraphs>58</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Fig. 13.1: Pathways by Which Climate Change Will Influence Air Pollution</vt:lpstr>
      <vt:lpstr>Fig. 13.2: Projected Changes in Summer Season Ozone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Bennett, Natalie</dc:creator>
  <cp:lastModifiedBy>Reeves, Katie</cp:lastModifiedBy>
  <cp:revision>48</cp:revision>
  <dcterms:created xsi:type="dcterms:W3CDTF">2018-11-14T16:31:07Z</dcterms:created>
  <dcterms:modified xsi:type="dcterms:W3CDTF">2018-11-20T01:09:35Z</dcterms:modified>
</cp:coreProperties>
</file>