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8A5"/>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91083"/>
  </p:normalViewPr>
  <p:slideViewPr>
    <p:cSldViewPr snapToGrid="0" snapToObjects="1" showGuides="1">
      <p:cViewPr varScale="1">
        <p:scale>
          <a:sx n="78" d="100"/>
          <a:sy n="78" d="100"/>
        </p:scale>
        <p:origin x="1397"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sz="1200" b="0" i="0" u="none" strike="noStrike" kern="1200" dirty="0" err="1">
                <a:solidFill>
                  <a:schemeClr val="tx1"/>
                </a:solidFill>
                <a:effectLst/>
                <a:latin typeface="+mn-lt"/>
                <a:ea typeface="+mn-ea"/>
                <a:cs typeface="+mn-cs"/>
              </a:rPr>
              <a:t>Balbus</a:t>
            </a:r>
            <a:r>
              <a:rPr lang="en-US" sz="1200" b="0" i="0" u="none" strike="noStrike" kern="1200" dirty="0">
                <a:solidFill>
                  <a:schemeClr val="tx1"/>
                </a:solidFill>
                <a:effectLst/>
                <a:latin typeface="+mn-lt"/>
                <a:ea typeface="+mn-ea"/>
                <a:cs typeface="+mn-cs"/>
              </a:rPr>
              <a:t>, J., A. Crimmins, J.L. Gamble, D.R. Easterling, K.E. Kunkel, S. </a:t>
            </a:r>
            <a:r>
              <a:rPr lang="en-US" sz="1200" b="0" i="0" u="none" strike="noStrike" kern="1200" dirty="0" err="1">
                <a:solidFill>
                  <a:schemeClr val="tx1"/>
                </a:solidFill>
                <a:effectLst/>
                <a:latin typeface="+mn-lt"/>
                <a:ea typeface="+mn-ea"/>
                <a:cs typeface="+mn-cs"/>
              </a:rPr>
              <a:t>Saha</a:t>
            </a:r>
            <a:r>
              <a:rPr lang="en-US" sz="1200" b="0" i="0" u="none" strike="noStrike" kern="1200" dirty="0">
                <a:solidFill>
                  <a:schemeClr val="tx1"/>
                </a:solidFill>
                <a:effectLst/>
                <a:latin typeface="+mn-lt"/>
                <a:ea typeface="+mn-ea"/>
                <a:cs typeface="+mn-cs"/>
              </a:rPr>
              <a:t>, and M.C. Sarofim, 2016: Ch. 1: Introduction: Climate change and human health. The Impacts of Climate Change on Human Health in the United States: A Scientific Assessment. U.S. Global Change Research Program, Washington, DC, 25–42. http://</a:t>
            </a:r>
            <a:r>
              <a:rPr lang="en-US" sz="1200" b="0" i="0" u="none" strike="noStrike" kern="1200" dirty="0" err="1">
                <a:solidFill>
                  <a:schemeClr val="tx1"/>
                </a:solidFill>
                <a:effectLst/>
                <a:latin typeface="+mn-lt"/>
                <a:ea typeface="+mn-ea"/>
                <a:cs typeface="+mn-cs"/>
              </a:rPr>
              <a:t>dx.doi.org</a:t>
            </a:r>
            <a:r>
              <a:rPr lang="en-US" sz="1200" b="0" i="0" u="none" strike="noStrike" kern="1200" dirty="0">
                <a:solidFill>
                  <a:schemeClr val="tx1"/>
                </a:solidFill>
                <a:effectLst/>
                <a:latin typeface="+mn-lt"/>
                <a:ea typeface="+mn-ea"/>
                <a:cs typeface="+mn-cs"/>
              </a:rPr>
              <a:t>/10.7930/J0VX0DFW</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96674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 </a:t>
            </a:r>
            <a:r>
              <a:rPr lang="en-US" sz="1200" b="0" i="0" u="none" strike="noStrike" kern="1200" dirty="0">
                <a:solidFill>
                  <a:schemeClr val="tx1"/>
                </a:solidFill>
                <a:effectLst/>
                <a:latin typeface="+mn-lt"/>
                <a:ea typeface="+mn-ea"/>
                <a:cs typeface="+mn-cs"/>
              </a:rPr>
              <a:t>National Hurricane Center, 2018: National Storm Surge Hazard Maps—Version 2. NOAA National Weather Service, Miami, FL. https://</a:t>
            </a:r>
            <a:r>
              <a:rPr lang="en-US" sz="1200" b="0" i="0" u="none" strike="noStrike" kern="1200" dirty="0" err="1">
                <a:solidFill>
                  <a:schemeClr val="tx1"/>
                </a:solidFill>
                <a:effectLst/>
                <a:latin typeface="+mn-lt"/>
                <a:ea typeface="+mn-ea"/>
                <a:cs typeface="+mn-cs"/>
              </a:rPr>
              <a:t>www.nhc.noaa.gov</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nationalsurge</a:t>
            </a:r>
            <a:r>
              <a:rPr lang="en-US" sz="1200" b="0" i="0" u="none" strike="noStrike" kern="1200" dirty="0">
                <a:solidFill>
                  <a:schemeClr val="tx1"/>
                </a:solidFill>
                <a:effectLst/>
                <a:latin typeface="+mn-lt"/>
                <a:ea typeface="+mn-ea"/>
                <a:cs typeface="+mn-cs"/>
              </a:rPr>
              <a:t>/</a:t>
            </a:r>
          </a:p>
          <a:p>
            <a:endParaRPr lang="en-US" dirty="0"/>
          </a:p>
          <a:p>
            <a:r>
              <a:rPr lang="en-US" dirty="0"/>
              <a:t>153: </a:t>
            </a:r>
            <a:r>
              <a:rPr lang="en-US" sz="1200" b="0" i="0" u="none" strike="noStrike" kern="1200" dirty="0">
                <a:solidFill>
                  <a:schemeClr val="tx1"/>
                </a:solidFill>
                <a:effectLst/>
                <a:latin typeface="+mn-lt"/>
                <a:ea typeface="+mn-ea"/>
                <a:cs typeface="+mn-cs"/>
              </a:rPr>
              <a:t>DHS, 2018: Homeland Infrastructure Foundation-Level Data (HIFLD) [web tool]. U.S. Department of Homeland Security (DHS), Washington, DC. https://</a:t>
            </a:r>
            <a:r>
              <a:rPr lang="en-US" sz="1200" b="0" i="0" u="none" strike="noStrike" kern="1200" dirty="0" err="1">
                <a:solidFill>
                  <a:schemeClr val="tx1"/>
                </a:solidFill>
                <a:effectLst/>
                <a:latin typeface="+mn-lt"/>
                <a:ea typeface="+mn-ea"/>
                <a:cs typeface="+mn-cs"/>
              </a:rPr>
              <a:t>hifld-geoplatform.opendata.arcgis.com</a:t>
            </a:r>
            <a:r>
              <a:rPr lang="en-US" sz="1200" b="0" i="0" u="none" strike="noStrike" kern="1200" dirty="0">
                <a:solidFill>
                  <a:schemeClr val="tx1"/>
                </a:solidFill>
                <a:effectLst/>
                <a:latin typeface="+mn-lt"/>
                <a:ea typeface="+mn-ea"/>
                <a:cs typeface="+mn-cs"/>
              </a:rPr>
              <a:t>/</a:t>
            </a:r>
          </a:p>
          <a:p>
            <a:endParaRPr lang="en-US" dirty="0"/>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230831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157: </a:t>
            </a:r>
            <a:r>
              <a:rPr lang="en-US" sz="1200" b="0" i="0" u="none" strike="noStrike" kern="1200" dirty="0">
                <a:solidFill>
                  <a:schemeClr val="tx1"/>
                </a:solidFill>
                <a:effectLst/>
                <a:latin typeface="+mn-lt"/>
                <a:ea typeface="+mn-ea"/>
                <a:cs typeface="+mn-cs"/>
              </a:rPr>
              <a:t>EPA, 2017: Multi-model Framework for Quantitative Sectoral Impacts Analysis: A Technical Report for the Fourth National Climate Assessment. EPA 430‐R‐17‐001. U.S. Environmental Protection Agency (EPA), Washington, DC, 271 pp. https://</a:t>
            </a:r>
            <a:r>
              <a:rPr lang="en-US" sz="1200" b="0" i="0" u="none" strike="noStrike" kern="1200" dirty="0" err="1">
                <a:solidFill>
                  <a:schemeClr val="tx1"/>
                </a:solidFill>
                <a:effectLst/>
                <a:latin typeface="+mn-lt"/>
                <a:ea typeface="+mn-ea"/>
                <a:cs typeface="+mn-cs"/>
              </a:rPr>
              <a:t>cfpub.epa.gov</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si</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si_public_record_Report.cfm?dirEntryId</a:t>
            </a:r>
            <a:r>
              <a:rPr lang="en-US" sz="1200" b="0" i="0" u="none" strike="noStrike" kern="1200" dirty="0">
                <a:solidFill>
                  <a:schemeClr val="tx1"/>
                </a:solidFill>
                <a:effectLst/>
                <a:latin typeface="+mn-lt"/>
                <a:ea typeface="+mn-ea"/>
                <a:cs typeface="+mn-cs"/>
              </a:rPr>
              <a:t>=335095</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159475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doi.org/10.7930/NCA4.2018.CH14"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dx.doi.org/10.7930/J0VX0DF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hifld-geoplatform.opendata.arcgis.com/" TargetMode="External"/><Relationship Id="rId4" Type="http://schemas.openxmlformats.org/officeDocument/2006/relationships/hyperlink" Target="https://www.nhc.noaa.gov/nationalsur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fpub.epa.gov/si/si_public_record_Report.cfm?dirEntryId=3350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14 | Human Health</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642B519-A140-8F40-B10D-17FDDA9B7CDA}"/>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34DCDCD4-9B2C-334B-AE44-59DBD43828EC}"/>
              </a:ext>
            </a:extLst>
          </p:cNvPr>
          <p:cNvSpPr>
            <a:spLocks noGrp="1"/>
          </p:cNvSpPr>
          <p:nvPr>
            <p:ph type="body" sz="quarter" idx="11"/>
          </p:nvPr>
        </p:nvSpPr>
        <p:spPr/>
        <p:txBody>
          <a:bodyPr/>
          <a:lstStyle/>
          <a:p>
            <a:r>
              <a:rPr lang="en-US" dirty="0"/>
              <a:t>14</a:t>
            </a:r>
          </a:p>
        </p:txBody>
      </p:sp>
      <p:sp>
        <p:nvSpPr>
          <p:cNvPr id="4" name="Text Placeholder 3">
            <a:extLst>
              <a:ext uri="{FF2B5EF4-FFF2-40B4-BE49-F238E27FC236}">
                <a16:creationId xmlns:a16="http://schemas.microsoft.com/office/drawing/2014/main" xmlns="" id="{8DF0F0DA-1F46-6646-BECA-C8BA1491470C}"/>
              </a:ext>
            </a:extLst>
          </p:cNvPr>
          <p:cNvSpPr>
            <a:spLocks noGrp="1"/>
          </p:cNvSpPr>
          <p:nvPr>
            <p:ph type="body" sz="quarter" idx="12"/>
          </p:nvPr>
        </p:nvSpPr>
        <p:spPr/>
        <p:txBody>
          <a:bodyPr/>
          <a:lstStyle/>
          <a:p>
            <a:r>
              <a:rPr lang="en-US" dirty="0"/>
              <a:t>Ch. 14 | Human Health</a:t>
            </a:r>
          </a:p>
        </p:txBody>
      </p:sp>
      <p:sp>
        <p:nvSpPr>
          <p:cNvPr id="5" name="Content Placeholder 4">
            <a:extLst>
              <a:ext uri="{FF2B5EF4-FFF2-40B4-BE49-F238E27FC236}">
                <a16:creationId xmlns:a16="http://schemas.microsoft.com/office/drawing/2014/main" xmlns="" id="{4B290D5B-5E80-1C4B-8E5E-501F190A1424}"/>
              </a:ext>
            </a:extLst>
          </p:cNvPr>
          <p:cNvSpPr>
            <a:spLocks noGrp="1"/>
          </p:cNvSpPr>
          <p:nvPr>
            <p:ph idx="13"/>
          </p:nvPr>
        </p:nvSpPr>
        <p:spPr/>
        <p:txBody>
          <a:bodyPr>
            <a:normAutofit fontScale="77500" lnSpcReduction="20000"/>
          </a:bodyPr>
          <a:lstStyle/>
          <a:p>
            <a:pPr marL="228600" indent="-228600">
              <a:lnSpc>
                <a:spcPct val="120000"/>
              </a:lnSpc>
              <a:spcAft>
                <a:spcPts val="300"/>
              </a:spcAft>
            </a:pPr>
            <a:r>
              <a:rPr lang="en-US" sz="2600" b="1" dirty="0">
                <a:solidFill>
                  <a:srgbClr val="3D88A8"/>
                </a:solidFill>
              </a:rPr>
              <a:t>Federal Coordinating Lead Authors</a:t>
            </a:r>
            <a:endParaRPr lang="en-US" sz="2600" b="1" dirty="0"/>
          </a:p>
          <a:p>
            <a:pPr marL="228600" indent="-228600">
              <a:lnSpc>
                <a:spcPct val="120000"/>
              </a:lnSpc>
              <a:spcAft>
                <a:spcPts val="300"/>
              </a:spcAft>
            </a:pPr>
            <a:r>
              <a:rPr lang="en-US" sz="2300" b="1" dirty="0"/>
              <a:t>John M. </a:t>
            </a:r>
            <a:r>
              <a:rPr lang="en-US" sz="2300" b="1" dirty="0" err="1"/>
              <a:t>Balbus</a:t>
            </a:r>
            <a:r>
              <a:rPr lang="en-US" sz="2300" dirty="0"/>
              <a:t>, </a:t>
            </a:r>
            <a:r>
              <a:rPr lang="en-US" sz="2300" i="1" dirty="0"/>
              <a:t>National Institute of Environmental Health Sciences</a:t>
            </a:r>
            <a:r>
              <a:rPr lang="en-US" sz="2300" dirty="0"/>
              <a:t>	</a:t>
            </a:r>
          </a:p>
          <a:p>
            <a:pPr marL="228600" indent="-228600">
              <a:lnSpc>
                <a:spcPct val="120000"/>
              </a:lnSpc>
              <a:spcAft>
                <a:spcPts val="300"/>
              </a:spcAft>
            </a:pPr>
            <a:r>
              <a:rPr lang="en-US" sz="2300" b="1" dirty="0"/>
              <a:t>George </a:t>
            </a:r>
            <a:r>
              <a:rPr lang="en-US" sz="2300" b="1" dirty="0" err="1"/>
              <a:t>Luber</a:t>
            </a:r>
            <a:r>
              <a:rPr lang="en-US" sz="2300" dirty="0"/>
              <a:t>, </a:t>
            </a:r>
            <a:r>
              <a:rPr lang="en-US" sz="2300" i="1" dirty="0"/>
              <a:t>Centers for Disease Control and Prevention</a:t>
            </a:r>
            <a:endParaRPr lang="en-US" sz="2300" b="1" dirty="0">
              <a:solidFill>
                <a:srgbClr val="3D88A8"/>
              </a:solidFill>
            </a:endParaRPr>
          </a:p>
          <a:p>
            <a:pPr marL="228600" indent="-228600">
              <a:lnSpc>
                <a:spcPct val="120000"/>
              </a:lnSpc>
              <a:spcBef>
                <a:spcPts val="600"/>
              </a:spcBef>
              <a:spcAft>
                <a:spcPts val="300"/>
              </a:spcAft>
            </a:pPr>
            <a:r>
              <a:rPr lang="en-US" sz="2600" b="1" dirty="0">
                <a:solidFill>
                  <a:srgbClr val="3D88A8"/>
                </a:solidFill>
              </a:rPr>
              <a:t>Chapter Lead</a:t>
            </a:r>
          </a:p>
          <a:p>
            <a:pPr marL="228600" indent="-228600">
              <a:lnSpc>
                <a:spcPct val="120000"/>
              </a:lnSpc>
              <a:spcAft>
                <a:spcPts val="300"/>
              </a:spcAft>
            </a:pPr>
            <a:r>
              <a:rPr lang="en-US" sz="2300" b="1" dirty="0"/>
              <a:t>Kristie L. </a:t>
            </a:r>
            <a:r>
              <a:rPr lang="en-US" sz="2300" b="1" dirty="0" err="1"/>
              <a:t>Ebi</a:t>
            </a:r>
            <a:r>
              <a:rPr lang="en-US" sz="2300" dirty="0"/>
              <a:t>, </a:t>
            </a:r>
            <a:r>
              <a:rPr lang="en-US" sz="2300" i="1" dirty="0"/>
              <a:t>University of Washington</a:t>
            </a:r>
            <a:r>
              <a:rPr lang="en-US" sz="2300" dirty="0"/>
              <a:t>	</a:t>
            </a:r>
            <a:endParaRPr lang="en-US" sz="2300" b="1" dirty="0">
              <a:solidFill>
                <a:srgbClr val="3D88A8"/>
              </a:solidFill>
            </a:endParaRPr>
          </a:p>
          <a:p>
            <a:pPr marL="228600" indent="-228600">
              <a:lnSpc>
                <a:spcPct val="120000"/>
              </a:lnSpc>
              <a:spcBef>
                <a:spcPts val="600"/>
              </a:spcBef>
              <a:spcAft>
                <a:spcPts val="300"/>
              </a:spcAft>
            </a:pPr>
            <a:r>
              <a:rPr lang="en-US" sz="2600" b="1" dirty="0">
                <a:solidFill>
                  <a:srgbClr val="3D88A8"/>
                </a:solidFill>
              </a:rPr>
              <a:t>Chapter Authors</a:t>
            </a:r>
            <a:endParaRPr lang="en-US" sz="2600" b="1" dirty="0"/>
          </a:p>
          <a:p>
            <a:pPr marL="228600" indent="-228600">
              <a:lnSpc>
                <a:spcPct val="120000"/>
              </a:lnSpc>
              <a:spcAft>
                <a:spcPts val="300"/>
              </a:spcAft>
            </a:pPr>
            <a:r>
              <a:rPr lang="en-US" sz="2300" b="1" dirty="0"/>
              <a:t>Aparna Bole</a:t>
            </a:r>
            <a:r>
              <a:rPr lang="en-US" sz="2300" dirty="0"/>
              <a:t>, </a:t>
            </a:r>
            <a:r>
              <a:rPr lang="en-US" sz="2300" i="1" dirty="0"/>
              <a:t>University Hospitals Rainbow Babies &amp; Children’s Hospital, Ohio</a:t>
            </a:r>
          </a:p>
          <a:p>
            <a:pPr marL="228600" indent="-228600">
              <a:lnSpc>
                <a:spcPct val="120000"/>
              </a:lnSpc>
              <a:spcAft>
                <a:spcPts val="300"/>
              </a:spcAft>
            </a:pPr>
            <a:r>
              <a:rPr lang="en-US" sz="2300" b="1" dirty="0"/>
              <a:t>Allison Crimmins</a:t>
            </a:r>
            <a:r>
              <a:rPr lang="en-US" sz="2300" dirty="0"/>
              <a:t>, </a:t>
            </a:r>
            <a:r>
              <a:rPr lang="en-US" sz="2300" i="1" dirty="0"/>
              <a:t>U.S. Environmental Protection Agency</a:t>
            </a:r>
          </a:p>
          <a:p>
            <a:pPr marL="228600" indent="-228600">
              <a:lnSpc>
                <a:spcPct val="120000"/>
              </a:lnSpc>
              <a:spcAft>
                <a:spcPts val="300"/>
              </a:spcAft>
            </a:pPr>
            <a:r>
              <a:rPr lang="en-US" sz="2300" b="1" dirty="0"/>
              <a:t>Gregory Glass</a:t>
            </a:r>
            <a:r>
              <a:rPr lang="en-US" sz="2300" dirty="0"/>
              <a:t>, </a:t>
            </a:r>
            <a:r>
              <a:rPr lang="en-US" sz="2300" i="1" dirty="0"/>
              <a:t>University of Florida</a:t>
            </a:r>
          </a:p>
          <a:p>
            <a:pPr marL="228600" indent="-228600">
              <a:lnSpc>
                <a:spcPct val="120000"/>
              </a:lnSpc>
              <a:spcAft>
                <a:spcPts val="300"/>
              </a:spcAft>
            </a:pPr>
            <a:r>
              <a:rPr lang="en-US" sz="2300" b="1" dirty="0" err="1"/>
              <a:t>Shubhayu</a:t>
            </a:r>
            <a:r>
              <a:rPr lang="en-US" sz="2300" b="1" dirty="0"/>
              <a:t> </a:t>
            </a:r>
            <a:r>
              <a:rPr lang="en-US" sz="2300" b="1" dirty="0" err="1"/>
              <a:t>Saha</a:t>
            </a:r>
            <a:r>
              <a:rPr lang="en-US" sz="2300" i="1" dirty="0"/>
              <a:t>, Centers for Disease Control and Prevention</a:t>
            </a:r>
          </a:p>
          <a:p>
            <a:pPr marL="228600" indent="-228600">
              <a:lnSpc>
                <a:spcPct val="120000"/>
              </a:lnSpc>
              <a:spcAft>
                <a:spcPts val="300"/>
              </a:spcAft>
            </a:pPr>
            <a:r>
              <a:rPr lang="en-US" sz="2300" b="1" dirty="0"/>
              <a:t>Mark M. </a:t>
            </a:r>
            <a:r>
              <a:rPr lang="en-US" sz="2300" b="1" dirty="0" err="1"/>
              <a:t>Shimamoto</a:t>
            </a:r>
            <a:r>
              <a:rPr lang="en-US" sz="2300" dirty="0"/>
              <a:t>, </a:t>
            </a:r>
            <a:r>
              <a:rPr lang="en-US" sz="2300" i="1" dirty="0"/>
              <a:t>American Geophysical Union</a:t>
            </a:r>
          </a:p>
          <a:p>
            <a:pPr marL="228600" indent="-228600">
              <a:lnSpc>
                <a:spcPct val="120000"/>
              </a:lnSpc>
              <a:spcAft>
                <a:spcPts val="300"/>
              </a:spcAft>
            </a:pPr>
            <a:r>
              <a:rPr lang="en-US" sz="2300" b="1" dirty="0" err="1"/>
              <a:t>Juli</a:t>
            </a:r>
            <a:r>
              <a:rPr lang="en-US" sz="2300" b="1" dirty="0"/>
              <a:t> </a:t>
            </a:r>
            <a:r>
              <a:rPr lang="en-US" sz="2300" b="1" dirty="0" err="1"/>
              <a:t>Trtanj</a:t>
            </a:r>
            <a:r>
              <a:rPr lang="en-US" sz="2300" dirty="0"/>
              <a:t>, </a:t>
            </a:r>
            <a:r>
              <a:rPr lang="en-US" sz="2300" i="1" dirty="0"/>
              <a:t>National Oceanic and Atmospheric Administration</a:t>
            </a:r>
          </a:p>
          <a:p>
            <a:pPr marL="228600" indent="-228600">
              <a:lnSpc>
                <a:spcPct val="120000"/>
              </a:lnSpc>
              <a:spcAft>
                <a:spcPts val="300"/>
              </a:spcAft>
            </a:pPr>
            <a:r>
              <a:rPr lang="en-US" sz="2300" b="1" dirty="0" err="1"/>
              <a:t>Jalonne</a:t>
            </a:r>
            <a:r>
              <a:rPr lang="en-US" sz="2300" b="1" dirty="0"/>
              <a:t> L. White-Newsome</a:t>
            </a:r>
            <a:r>
              <a:rPr lang="en-US" sz="2300" dirty="0"/>
              <a:t>, </a:t>
            </a:r>
            <a:r>
              <a:rPr lang="en-US" sz="2300" i="1" dirty="0"/>
              <a:t>The Kresge Foundation</a:t>
            </a:r>
            <a:endParaRPr lang="en-US" sz="2300" dirty="0"/>
          </a:p>
          <a:p>
            <a:pPr marL="228600" indent="-228600">
              <a:lnSpc>
                <a:spcPct val="120000"/>
              </a:lnSpc>
              <a:spcBef>
                <a:spcPts val="600"/>
              </a:spcBef>
              <a:spcAft>
                <a:spcPts val="300"/>
              </a:spcAft>
            </a:pPr>
            <a:r>
              <a:rPr lang="en-US" sz="2600" b="1" dirty="0">
                <a:solidFill>
                  <a:srgbClr val="3D88A8"/>
                </a:solidFill>
              </a:rPr>
              <a:t>Review Editor</a:t>
            </a:r>
          </a:p>
          <a:p>
            <a:pPr marL="228600" indent="-228600">
              <a:lnSpc>
                <a:spcPct val="120000"/>
              </a:lnSpc>
              <a:spcAft>
                <a:spcPts val="300"/>
              </a:spcAft>
            </a:pPr>
            <a:r>
              <a:rPr lang="en-US" sz="2300" b="1" dirty="0"/>
              <a:t>David D’Onofrio</a:t>
            </a:r>
            <a:r>
              <a:rPr lang="en-US" sz="2300" dirty="0"/>
              <a:t>, </a:t>
            </a:r>
            <a:r>
              <a:rPr lang="en-US" sz="2300" i="1" dirty="0"/>
              <a:t>Atlanta Regional Commission</a:t>
            </a:r>
            <a:endParaRPr lang="en-US" sz="2300" dirty="0"/>
          </a:p>
          <a:p>
            <a:pPr marL="228600" indent="-228600">
              <a:spcAft>
                <a:spcPts val="300"/>
              </a:spcAft>
            </a:pPr>
            <a:endParaRPr lang="en-US" b="1" dirty="0">
              <a:solidFill>
                <a:srgbClr val="3D88A8"/>
              </a:solidFill>
            </a:endParaRPr>
          </a:p>
          <a:p>
            <a:pPr marL="228600" indent="-228600"/>
            <a:endParaRPr lang="en-US" dirty="0"/>
          </a:p>
        </p:txBody>
      </p:sp>
    </p:spTree>
    <p:extLst>
      <p:ext uri="{BB962C8B-B14F-4D97-AF65-F5344CB8AC3E}">
        <p14:creationId xmlns:p14="http://schemas.microsoft.com/office/powerpoint/2010/main" val="179729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6C27DA-308A-A44C-B243-E87D47DC4D67}"/>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xmlns="" id="{4204B6C1-9FD5-AF43-B9F8-1ACC79B4AAB8}"/>
              </a:ext>
            </a:extLst>
          </p:cNvPr>
          <p:cNvSpPr>
            <a:spLocks noGrp="1"/>
          </p:cNvSpPr>
          <p:nvPr>
            <p:ph type="body" sz="quarter" idx="11"/>
          </p:nvPr>
        </p:nvSpPr>
        <p:spPr/>
        <p:txBody>
          <a:bodyPr/>
          <a:lstStyle/>
          <a:p>
            <a:r>
              <a:rPr lang="en-US" dirty="0"/>
              <a:t>14</a:t>
            </a:r>
          </a:p>
        </p:txBody>
      </p:sp>
      <p:sp>
        <p:nvSpPr>
          <p:cNvPr id="4" name="Text Placeholder 3">
            <a:extLst>
              <a:ext uri="{FF2B5EF4-FFF2-40B4-BE49-F238E27FC236}">
                <a16:creationId xmlns:a16="http://schemas.microsoft.com/office/drawing/2014/main" xmlns="" id="{5672B98B-785E-0840-85F6-01CE2282D987}"/>
              </a:ext>
            </a:extLst>
          </p:cNvPr>
          <p:cNvSpPr>
            <a:spLocks noGrp="1"/>
          </p:cNvSpPr>
          <p:nvPr>
            <p:ph type="body" sz="quarter" idx="12"/>
          </p:nvPr>
        </p:nvSpPr>
        <p:spPr/>
        <p:txBody>
          <a:bodyPr/>
          <a:lstStyle/>
          <a:p>
            <a:r>
              <a:rPr lang="en-US" dirty="0"/>
              <a:t>Ch. 14 | Human Health</a:t>
            </a:r>
          </a:p>
        </p:txBody>
      </p:sp>
      <p:sp>
        <p:nvSpPr>
          <p:cNvPr id="5" name="Content Placeholder 4">
            <a:extLst>
              <a:ext uri="{FF2B5EF4-FFF2-40B4-BE49-F238E27FC236}">
                <a16:creationId xmlns:a16="http://schemas.microsoft.com/office/drawing/2014/main" xmlns="" id="{872A4249-FEAD-974C-8FE6-F600784C1156}"/>
              </a:ext>
            </a:extLst>
          </p:cNvPr>
          <p:cNvSpPr>
            <a:spLocks noGrp="1"/>
          </p:cNvSpPr>
          <p:nvPr>
            <p:ph idx="13"/>
          </p:nvPr>
        </p:nvSpPr>
        <p:spPr/>
        <p:txBody>
          <a:bodyPr>
            <a:normAutofit/>
          </a:bodyPr>
          <a:lstStyle/>
          <a:p>
            <a:pPr marL="228600" indent="-228600">
              <a:spcAft>
                <a:spcPts val="300"/>
              </a:spcAft>
            </a:pPr>
            <a:r>
              <a:rPr lang="en-US" sz="2200" b="1" dirty="0">
                <a:solidFill>
                  <a:srgbClr val="3D88A8"/>
                </a:solidFill>
              </a:rPr>
              <a:t>Technical Contributor</a:t>
            </a:r>
            <a:r>
              <a:rPr lang="en-US" b="1" dirty="0"/>
              <a:t>	</a:t>
            </a:r>
          </a:p>
          <a:p>
            <a:pPr marL="228600" indent="-228600">
              <a:spcAft>
                <a:spcPts val="300"/>
              </a:spcAft>
            </a:pPr>
            <a:r>
              <a:rPr lang="en-US" b="1" dirty="0"/>
              <a:t>Stasia </a:t>
            </a:r>
            <a:r>
              <a:rPr lang="en-US" b="1" dirty="0" err="1"/>
              <a:t>Widerynski</a:t>
            </a:r>
            <a:r>
              <a:rPr lang="en-US" b="1" dirty="0"/>
              <a:t>, </a:t>
            </a:r>
            <a:r>
              <a:rPr lang="en-US" i="1" dirty="0"/>
              <a:t>Centers for Disease Control and Prevention</a:t>
            </a:r>
            <a:endParaRPr lang="en-US" i="1" dirty="0">
              <a:solidFill>
                <a:srgbClr val="3D88A8"/>
              </a:solidFill>
            </a:endParaRPr>
          </a:p>
          <a:p>
            <a:pPr marL="228600" indent="-228600">
              <a:spcBef>
                <a:spcPts val="600"/>
              </a:spcBef>
              <a:spcAft>
                <a:spcPts val="300"/>
              </a:spcAft>
            </a:pPr>
            <a:r>
              <a:rPr lang="en-US" sz="2200" b="1" dirty="0">
                <a:solidFill>
                  <a:srgbClr val="3D88A8"/>
                </a:solidFill>
              </a:rPr>
              <a:t>USGCRP Coordinators</a:t>
            </a:r>
          </a:p>
          <a:p>
            <a:pPr marL="228600" indent="-228600">
              <a:spcAft>
                <a:spcPts val="300"/>
              </a:spcAft>
            </a:pPr>
            <a:r>
              <a:rPr lang="en-US" b="1" dirty="0"/>
              <a:t>Ashley </a:t>
            </a:r>
            <a:r>
              <a:rPr lang="en-US" b="1" dirty="0" err="1"/>
              <a:t>Bieniek-Tobasco</a:t>
            </a:r>
            <a:r>
              <a:rPr lang="en-US" b="1" dirty="0"/>
              <a:t>, </a:t>
            </a:r>
            <a:r>
              <a:rPr lang="en-US" i="1" dirty="0"/>
              <a:t>Health Program Coordinator</a:t>
            </a:r>
          </a:p>
          <a:p>
            <a:pPr marL="228600" indent="-228600">
              <a:spcAft>
                <a:spcPts val="300"/>
              </a:spcAft>
            </a:pPr>
            <a:r>
              <a:rPr lang="en-US" b="1" dirty="0"/>
              <a:t>Sarah </a:t>
            </a:r>
            <a:r>
              <a:rPr lang="en-US" b="1" dirty="0" err="1"/>
              <a:t>Zerbonne</a:t>
            </a:r>
            <a:r>
              <a:rPr lang="en-US" b="1" dirty="0"/>
              <a:t>, </a:t>
            </a:r>
            <a:r>
              <a:rPr lang="en-US" i="1" dirty="0"/>
              <a:t>Adaptation and Decision Science Coordinator</a:t>
            </a:r>
          </a:p>
          <a:p>
            <a:pPr marL="228600" indent="-228600">
              <a:spcAft>
                <a:spcPts val="300"/>
              </a:spcAft>
            </a:pPr>
            <a:r>
              <a:rPr lang="en-US" b="1" dirty="0"/>
              <a:t>Natalie Bennett, </a:t>
            </a:r>
            <a:r>
              <a:rPr lang="en-US" i="1" dirty="0"/>
              <a:t>Adaptation and Assessment Analyst</a:t>
            </a:r>
          </a:p>
          <a:p>
            <a:pPr marL="228600" indent="-228600">
              <a:spcAft>
                <a:spcPts val="300"/>
              </a:spcAft>
            </a:pPr>
            <a:r>
              <a:rPr lang="en-US" b="1" dirty="0"/>
              <a:t>Christopher W. Avery, </a:t>
            </a:r>
            <a:r>
              <a:rPr lang="en-US" i="1" dirty="0"/>
              <a:t>Senior Manager</a:t>
            </a:r>
          </a:p>
        </p:txBody>
      </p:sp>
    </p:spTree>
    <p:extLst>
      <p:ext uri="{BB962C8B-B14F-4D97-AF65-F5344CB8AC3E}">
        <p14:creationId xmlns:p14="http://schemas.microsoft.com/office/powerpoint/2010/main" val="259189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A6DEB409-1C09-DB41-ACA5-C3FC118E1FDF}"/>
              </a:ext>
            </a:extLst>
          </p:cNvPr>
          <p:cNvSpPr>
            <a:spLocks noGrp="1"/>
          </p:cNvSpPr>
          <p:nvPr>
            <p:ph type="subTitle" idx="1"/>
          </p:nvPr>
        </p:nvSpPr>
        <p:spPr/>
        <p:txBody>
          <a:bodyPr>
            <a:normAutofit fontScale="92500" lnSpcReduction="20000"/>
          </a:bodyPr>
          <a:lstStyle/>
          <a:p>
            <a:r>
              <a:rPr lang="en-US" b="1" dirty="0" err="1"/>
              <a:t>Ebi</a:t>
            </a:r>
            <a:r>
              <a:rPr lang="en-US" dirty="0"/>
              <a:t>, K.L., J.M. </a:t>
            </a:r>
            <a:r>
              <a:rPr lang="en-US" dirty="0" err="1"/>
              <a:t>Balbus</a:t>
            </a:r>
            <a:r>
              <a:rPr lang="en-US" dirty="0"/>
              <a:t>, G. </a:t>
            </a:r>
            <a:r>
              <a:rPr lang="en-US" dirty="0" err="1"/>
              <a:t>Luber</a:t>
            </a:r>
            <a:r>
              <a:rPr lang="en-US" dirty="0"/>
              <a:t>, A. Bole, A. Crimmins, G. Glass, S. </a:t>
            </a:r>
            <a:r>
              <a:rPr lang="en-US" dirty="0" err="1"/>
              <a:t>Saha</a:t>
            </a:r>
            <a:r>
              <a:rPr lang="en-US" dirty="0"/>
              <a:t>, M.M. </a:t>
            </a:r>
            <a:r>
              <a:rPr lang="en-US" dirty="0" err="1"/>
              <a:t>Shimamoto</a:t>
            </a:r>
            <a:r>
              <a:rPr lang="en-US" dirty="0"/>
              <a:t>, J. </a:t>
            </a:r>
            <a:r>
              <a:rPr lang="en-US" dirty="0" err="1"/>
              <a:t>Trtanj</a:t>
            </a:r>
            <a:r>
              <a:rPr lang="en-US" dirty="0"/>
              <a:t>, and J.L. White-Newsome, 2018: Human Health.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10.7930/NCA4.2018.CH14</a:t>
            </a:r>
            <a:endParaRPr lang="en-US" dirty="0"/>
          </a:p>
        </p:txBody>
      </p:sp>
      <p:sp>
        <p:nvSpPr>
          <p:cNvPr id="3" name="Text Placeholder 2">
            <a:extLst>
              <a:ext uri="{FF2B5EF4-FFF2-40B4-BE49-F238E27FC236}">
                <a16:creationId xmlns:a16="http://schemas.microsoft.com/office/drawing/2014/main" xmlns="" id="{1D456E58-8755-AD41-8962-D9FD9040FE8A}"/>
              </a:ext>
            </a:extLst>
          </p:cNvPr>
          <p:cNvSpPr>
            <a:spLocks noGrp="1"/>
          </p:cNvSpPr>
          <p:nvPr>
            <p:ph type="body" sz="quarter" idx="10"/>
          </p:nvPr>
        </p:nvSpPr>
        <p:spPr/>
        <p:txBody>
          <a:bodyPr/>
          <a:lstStyle/>
          <a:p>
            <a:r>
              <a:rPr lang="en-US" dirty="0"/>
              <a:t>https://nca2018.globalchange.gov/chapter</a:t>
            </a:r>
            <a:r>
              <a:rPr lang="en-US"/>
              <a:t>/health</a:t>
            </a:r>
            <a:endParaRPr lang="en-US" dirty="0"/>
          </a:p>
        </p:txBody>
      </p:sp>
    </p:spTree>
    <p:extLst>
      <p:ext uri="{BB962C8B-B14F-4D97-AF65-F5344CB8AC3E}">
        <p14:creationId xmlns:p14="http://schemas.microsoft.com/office/powerpoint/2010/main" val="408516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228C95-1ACD-8142-B086-16AE74F9C8B9}"/>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BD79B6CD-FF23-5E47-A493-E962569556C4}"/>
              </a:ext>
            </a:extLst>
          </p:cNvPr>
          <p:cNvSpPr>
            <a:spLocks noGrp="1"/>
          </p:cNvSpPr>
          <p:nvPr>
            <p:ph type="body" sz="quarter" idx="11"/>
          </p:nvPr>
        </p:nvSpPr>
        <p:spPr/>
        <p:txBody>
          <a:bodyPr/>
          <a:lstStyle/>
          <a:p>
            <a:r>
              <a:rPr lang="en-US" dirty="0"/>
              <a:t>14</a:t>
            </a:r>
          </a:p>
        </p:txBody>
      </p:sp>
      <p:sp>
        <p:nvSpPr>
          <p:cNvPr id="4" name="Text Placeholder 3">
            <a:extLst>
              <a:ext uri="{FF2B5EF4-FFF2-40B4-BE49-F238E27FC236}">
                <a16:creationId xmlns:a16="http://schemas.microsoft.com/office/drawing/2014/main" xmlns="" id="{193E947D-0756-074C-95CD-80F691852D87}"/>
              </a:ext>
            </a:extLst>
          </p:cNvPr>
          <p:cNvSpPr>
            <a:spLocks noGrp="1"/>
          </p:cNvSpPr>
          <p:nvPr>
            <p:ph type="body" sz="quarter" idx="12"/>
          </p:nvPr>
        </p:nvSpPr>
        <p:spPr/>
        <p:txBody>
          <a:bodyPr/>
          <a:lstStyle/>
          <a:p>
            <a:r>
              <a:rPr lang="en-US" dirty="0"/>
              <a:t>Ch. 14 | Human Health</a:t>
            </a:r>
          </a:p>
        </p:txBody>
      </p:sp>
      <p:sp>
        <p:nvSpPr>
          <p:cNvPr id="5" name="Content Placeholder 4">
            <a:extLst>
              <a:ext uri="{FF2B5EF4-FFF2-40B4-BE49-F238E27FC236}">
                <a16:creationId xmlns:a16="http://schemas.microsoft.com/office/drawing/2014/main" xmlns="" id="{508CE0E2-4EA2-EE40-86B5-10642A7C4A25}"/>
              </a:ext>
            </a:extLst>
          </p:cNvPr>
          <p:cNvSpPr>
            <a:spLocks noGrp="1"/>
          </p:cNvSpPr>
          <p:nvPr>
            <p:ph idx="13"/>
          </p:nvPr>
        </p:nvSpPr>
        <p:spPr/>
        <p:txBody>
          <a:bodyPr>
            <a:normAutofit/>
          </a:bodyPr>
          <a:lstStyle/>
          <a:p>
            <a:r>
              <a:rPr lang="en-US" dirty="0"/>
              <a:t>The health and well-being of Americans are already affected by climate change, with the adverse health consequences projected to worsen with additional climate change. Climate change affects human health by altering exposures to heat waves, floods, droughts, and other extreme events; vector-, food- and waterborne infectious diseases; changes in the quality and safety of air, food, and water; and stresses to mental health and well-being.</a:t>
            </a:r>
          </a:p>
          <a:p>
            <a:endParaRPr lang="en-US" dirty="0"/>
          </a:p>
        </p:txBody>
      </p:sp>
      <p:sp>
        <p:nvSpPr>
          <p:cNvPr id="6" name="Text Placeholder 5">
            <a:extLst>
              <a:ext uri="{FF2B5EF4-FFF2-40B4-BE49-F238E27FC236}">
                <a16:creationId xmlns:a16="http://schemas.microsoft.com/office/drawing/2014/main" xmlns="" id="{3C531CD2-5F4D-EE4A-9DFA-89588961C6A3}"/>
              </a:ext>
            </a:extLst>
          </p:cNvPr>
          <p:cNvSpPr>
            <a:spLocks noGrp="1"/>
          </p:cNvSpPr>
          <p:nvPr>
            <p:ph type="body" sz="quarter" idx="14"/>
          </p:nvPr>
        </p:nvSpPr>
        <p:spPr/>
        <p:txBody>
          <a:bodyPr/>
          <a:lstStyle/>
          <a:p>
            <a:r>
              <a:rPr lang="en-US" dirty="0"/>
              <a:t>Climate Change Affects the Health of All Americans</a:t>
            </a:r>
          </a:p>
        </p:txBody>
      </p:sp>
    </p:spTree>
    <p:extLst>
      <p:ext uri="{BB962C8B-B14F-4D97-AF65-F5344CB8AC3E}">
        <p14:creationId xmlns:p14="http://schemas.microsoft.com/office/powerpoint/2010/main" val="240828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79E687D-73A7-AE41-AFDD-AB66C5FFBA91}"/>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50DF1ECD-B86F-FA40-960E-549BFE829D76}"/>
              </a:ext>
            </a:extLst>
          </p:cNvPr>
          <p:cNvSpPr>
            <a:spLocks noGrp="1"/>
          </p:cNvSpPr>
          <p:nvPr>
            <p:ph type="body" sz="quarter" idx="11"/>
          </p:nvPr>
        </p:nvSpPr>
        <p:spPr/>
        <p:txBody>
          <a:bodyPr/>
          <a:lstStyle/>
          <a:p>
            <a:r>
              <a:rPr lang="en-US" dirty="0"/>
              <a:t>14</a:t>
            </a:r>
          </a:p>
        </p:txBody>
      </p:sp>
      <p:sp>
        <p:nvSpPr>
          <p:cNvPr id="4" name="Text Placeholder 3">
            <a:extLst>
              <a:ext uri="{FF2B5EF4-FFF2-40B4-BE49-F238E27FC236}">
                <a16:creationId xmlns:a16="http://schemas.microsoft.com/office/drawing/2014/main" xmlns="" id="{30938DAF-FBC8-B647-8027-89800C84781D}"/>
              </a:ext>
            </a:extLst>
          </p:cNvPr>
          <p:cNvSpPr>
            <a:spLocks noGrp="1"/>
          </p:cNvSpPr>
          <p:nvPr>
            <p:ph type="body" sz="quarter" idx="12"/>
          </p:nvPr>
        </p:nvSpPr>
        <p:spPr/>
        <p:txBody>
          <a:bodyPr/>
          <a:lstStyle/>
          <a:p>
            <a:r>
              <a:rPr lang="en-US" dirty="0"/>
              <a:t>Ch. 14 | Human Health</a:t>
            </a:r>
          </a:p>
        </p:txBody>
      </p:sp>
      <p:sp>
        <p:nvSpPr>
          <p:cNvPr id="5" name="Content Placeholder 4">
            <a:extLst>
              <a:ext uri="{FF2B5EF4-FFF2-40B4-BE49-F238E27FC236}">
                <a16:creationId xmlns:a16="http://schemas.microsoft.com/office/drawing/2014/main" xmlns="" id="{82D174E4-5310-104A-B060-FF7C252193E8}"/>
              </a:ext>
            </a:extLst>
          </p:cNvPr>
          <p:cNvSpPr>
            <a:spLocks noGrp="1"/>
          </p:cNvSpPr>
          <p:nvPr>
            <p:ph idx="13"/>
          </p:nvPr>
        </p:nvSpPr>
        <p:spPr>
          <a:xfrm>
            <a:off x="628650" y="2681330"/>
            <a:ext cx="7886700" cy="3495632"/>
          </a:xfrm>
        </p:spPr>
        <p:txBody>
          <a:bodyPr/>
          <a:lstStyle/>
          <a:p>
            <a:r>
              <a:rPr lang="en-US" dirty="0"/>
              <a:t>People and communities are differentially exposed to hazards and disproportionately affected by climate-related health risks. Populations experiencing greater health risks include children, older adults, low-income communities, and some communities of color.</a:t>
            </a:r>
          </a:p>
          <a:p>
            <a:endParaRPr lang="en-US" dirty="0"/>
          </a:p>
        </p:txBody>
      </p:sp>
      <p:sp>
        <p:nvSpPr>
          <p:cNvPr id="6" name="Text Placeholder 5">
            <a:extLst>
              <a:ext uri="{FF2B5EF4-FFF2-40B4-BE49-F238E27FC236}">
                <a16:creationId xmlns:a16="http://schemas.microsoft.com/office/drawing/2014/main" xmlns="" id="{75779D27-AF0A-864A-818A-2A8F58A6A549}"/>
              </a:ext>
            </a:extLst>
          </p:cNvPr>
          <p:cNvSpPr>
            <a:spLocks noGrp="1"/>
          </p:cNvSpPr>
          <p:nvPr>
            <p:ph type="body" sz="quarter" idx="14"/>
          </p:nvPr>
        </p:nvSpPr>
        <p:spPr/>
        <p:txBody>
          <a:bodyPr>
            <a:noAutofit/>
          </a:bodyPr>
          <a:lstStyle/>
          <a:p>
            <a:r>
              <a:rPr lang="en-US" dirty="0"/>
              <a:t>Exposure and Resilience Vary Across Populations and Communities</a:t>
            </a:r>
          </a:p>
        </p:txBody>
      </p:sp>
    </p:spTree>
    <p:extLst>
      <p:ext uri="{BB962C8B-B14F-4D97-AF65-F5344CB8AC3E}">
        <p14:creationId xmlns:p14="http://schemas.microsoft.com/office/powerpoint/2010/main" val="245296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B81650-5FE8-E248-9A10-49A2B3BC0154}"/>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1C434818-3916-3D45-BA74-400FC208C880}"/>
              </a:ext>
            </a:extLst>
          </p:cNvPr>
          <p:cNvSpPr>
            <a:spLocks noGrp="1"/>
          </p:cNvSpPr>
          <p:nvPr>
            <p:ph type="body" sz="quarter" idx="11"/>
          </p:nvPr>
        </p:nvSpPr>
        <p:spPr/>
        <p:txBody>
          <a:bodyPr/>
          <a:lstStyle/>
          <a:p>
            <a:r>
              <a:rPr lang="en-US" dirty="0"/>
              <a:t>14</a:t>
            </a:r>
          </a:p>
        </p:txBody>
      </p:sp>
      <p:sp>
        <p:nvSpPr>
          <p:cNvPr id="4" name="Text Placeholder 3">
            <a:extLst>
              <a:ext uri="{FF2B5EF4-FFF2-40B4-BE49-F238E27FC236}">
                <a16:creationId xmlns:a16="http://schemas.microsoft.com/office/drawing/2014/main" xmlns="" id="{8D23CA54-FB5F-CC47-B9A5-2AA416D51516}"/>
              </a:ext>
            </a:extLst>
          </p:cNvPr>
          <p:cNvSpPr>
            <a:spLocks noGrp="1"/>
          </p:cNvSpPr>
          <p:nvPr>
            <p:ph type="body" sz="quarter" idx="12"/>
          </p:nvPr>
        </p:nvSpPr>
        <p:spPr/>
        <p:txBody>
          <a:bodyPr/>
          <a:lstStyle/>
          <a:p>
            <a:r>
              <a:rPr lang="en-US" dirty="0"/>
              <a:t>Ch. 14 | Human Health</a:t>
            </a:r>
          </a:p>
        </p:txBody>
      </p:sp>
      <p:sp>
        <p:nvSpPr>
          <p:cNvPr id="5" name="Content Placeholder 4">
            <a:extLst>
              <a:ext uri="{FF2B5EF4-FFF2-40B4-BE49-F238E27FC236}">
                <a16:creationId xmlns:a16="http://schemas.microsoft.com/office/drawing/2014/main" xmlns="" id="{3AD09B44-262F-5D47-9442-90BC66B46CAF}"/>
              </a:ext>
            </a:extLst>
          </p:cNvPr>
          <p:cNvSpPr>
            <a:spLocks noGrp="1"/>
          </p:cNvSpPr>
          <p:nvPr>
            <p:ph idx="13"/>
          </p:nvPr>
        </p:nvSpPr>
        <p:spPr/>
        <p:txBody>
          <a:bodyPr/>
          <a:lstStyle/>
          <a:p>
            <a:r>
              <a:rPr lang="en-US" dirty="0"/>
              <a:t>Proactive adaptation policies and programs reduce the risks and impacts from climate-sensitive health outcomes and from disruptions in healthcare services. Additional benefits to health arise from explicitly accounting for climate change risks in infrastructure planning and urban design.</a:t>
            </a:r>
          </a:p>
          <a:p>
            <a:endParaRPr lang="en-US" dirty="0"/>
          </a:p>
        </p:txBody>
      </p:sp>
      <p:sp>
        <p:nvSpPr>
          <p:cNvPr id="6" name="Text Placeholder 5">
            <a:extLst>
              <a:ext uri="{FF2B5EF4-FFF2-40B4-BE49-F238E27FC236}">
                <a16:creationId xmlns:a16="http://schemas.microsoft.com/office/drawing/2014/main" xmlns="" id="{7CD241A9-D9D5-6043-A50E-65422C7A125D}"/>
              </a:ext>
            </a:extLst>
          </p:cNvPr>
          <p:cNvSpPr>
            <a:spLocks noGrp="1"/>
          </p:cNvSpPr>
          <p:nvPr>
            <p:ph type="body" sz="quarter" idx="14"/>
          </p:nvPr>
        </p:nvSpPr>
        <p:spPr/>
        <p:txBody>
          <a:bodyPr/>
          <a:lstStyle/>
          <a:p>
            <a:r>
              <a:rPr lang="en-US" dirty="0"/>
              <a:t>Adaptation Reduces Risks and Improves Health</a:t>
            </a:r>
          </a:p>
        </p:txBody>
      </p:sp>
    </p:spTree>
    <p:extLst>
      <p:ext uri="{BB962C8B-B14F-4D97-AF65-F5344CB8AC3E}">
        <p14:creationId xmlns:p14="http://schemas.microsoft.com/office/powerpoint/2010/main" val="124570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D37E371-4774-0542-A9B4-85CD2D05EDF6}"/>
              </a:ext>
            </a:extLst>
          </p:cNvPr>
          <p:cNvSpPr>
            <a:spLocks noGrp="1"/>
          </p:cNvSpPr>
          <p:nvPr>
            <p:ph type="body" sz="quarter" idx="10"/>
          </p:nvPr>
        </p:nvSpPr>
        <p:spPr/>
        <p:txBody>
          <a:bodyPr/>
          <a:lstStyle/>
          <a:p>
            <a:r>
              <a:rPr lang="en-US" dirty="0"/>
              <a:t>Key Message #4</a:t>
            </a:r>
          </a:p>
        </p:txBody>
      </p:sp>
      <p:sp>
        <p:nvSpPr>
          <p:cNvPr id="3" name="Text Placeholder 2">
            <a:extLst>
              <a:ext uri="{FF2B5EF4-FFF2-40B4-BE49-F238E27FC236}">
                <a16:creationId xmlns:a16="http://schemas.microsoft.com/office/drawing/2014/main" xmlns="" id="{E2F5C143-C1AA-6A43-BD2A-713F1D9F0495}"/>
              </a:ext>
            </a:extLst>
          </p:cNvPr>
          <p:cNvSpPr>
            <a:spLocks noGrp="1"/>
          </p:cNvSpPr>
          <p:nvPr>
            <p:ph type="body" sz="quarter" idx="11"/>
          </p:nvPr>
        </p:nvSpPr>
        <p:spPr/>
        <p:txBody>
          <a:bodyPr/>
          <a:lstStyle/>
          <a:p>
            <a:r>
              <a:rPr lang="en-US" dirty="0"/>
              <a:t>14</a:t>
            </a:r>
          </a:p>
        </p:txBody>
      </p:sp>
      <p:sp>
        <p:nvSpPr>
          <p:cNvPr id="4" name="Text Placeholder 3">
            <a:extLst>
              <a:ext uri="{FF2B5EF4-FFF2-40B4-BE49-F238E27FC236}">
                <a16:creationId xmlns:a16="http://schemas.microsoft.com/office/drawing/2014/main" xmlns="" id="{C4151C58-0197-EF40-B69A-7B448D6E9909}"/>
              </a:ext>
            </a:extLst>
          </p:cNvPr>
          <p:cNvSpPr>
            <a:spLocks noGrp="1"/>
          </p:cNvSpPr>
          <p:nvPr>
            <p:ph type="body" sz="quarter" idx="12"/>
          </p:nvPr>
        </p:nvSpPr>
        <p:spPr/>
        <p:txBody>
          <a:bodyPr/>
          <a:lstStyle/>
          <a:p>
            <a:r>
              <a:rPr lang="en-US" dirty="0"/>
              <a:t>Ch. 14 | Human Health</a:t>
            </a:r>
          </a:p>
        </p:txBody>
      </p:sp>
      <p:sp>
        <p:nvSpPr>
          <p:cNvPr id="5" name="Content Placeholder 4">
            <a:extLst>
              <a:ext uri="{FF2B5EF4-FFF2-40B4-BE49-F238E27FC236}">
                <a16:creationId xmlns:a16="http://schemas.microsoft.com/office/drawing/2014/main" xmlns="" id="{41CB3A84-1EBE-6B4B-A880-A7FB2DCCFF1E}"/>
              </a:ext>
            </a:extLst>
          </p:cNvPr>
          <p:cNvSpPr>
            <a:spLocks noGrp="1"/>
          </p:cNvSpPr>
          <p:nvPr>
            <p:ph idx="13"/>
          </p:nvPr>
        </p:nvSpPr>
        <p:spPr>
          <a:xfrm>
            <a:off x="628650" y="2681330"/>
            <a:ext cx="7886700" cy="3495632"/>
          </a:xfrm>
        </p:spPr>
        <p:txBody>
          <a:bodyPr/>
          <a:lstStyle/>
          <a:p>
            <a:r>
              <a:rPr lang="en-US" dirty="0"/>
              <a:t>Reducing greenhouse gas emissions would benefit the health of Americans in the near and long term. By the end of this century, thousands of American lives could be saved and hundreds of billions of dollars in health-related economic benefits gained each year under a pathway of lower greenhouse gas emissions.</a:t>
            </a:r>
          </a:p>
          <a:p>
            <a:endParaRPr lang="en-US" dirty="0"/>
          </a:p>
        </p:txBody>
      </p:sp>
      <p:sp>
        <p:nvSpPr>
          <p:cNvPr id="6" name="Text Placeholder 5">
            <a:extLst>
              <a:ext uri="{FF2B5EF4-FFF2-40B4-BE49-F238E27FC236}">
                <a16:creationId xmlns:a16="http://schemas.microsoft.com/office/drawing/2014/main" xmlns="" id="{4C2045A9-F0D5-E841-AA0C-920D7954D821}"/>
              </a:ext>
            </a:extLst>
          </p:cNvPr>
          <p:cNvSpPr>
            <a:spLocks noGrp="1"/>
          </p:cNvSpPr>
          <p:nvPr>
            <p:ph type="body" sz="quarter" idx="14"/>
          </p:nvPr>
        </p:nvSpPr>
        <p:spPr/>
        <p:txBody>
          <a:bodyPr>
            <a:noAutofit/>
          </a:bodyPr>
          <a:lstStyle/>
          <a:p>
            <a:r>
              <a:rPr lang="en-US" dirty="0"/>
              <a:t>Reducing Greenhouse Gas Emissions Results in Health and Economic Benefits</a:t>
            </a:r>
          </a:p>
        </p:txBody>
      </p:sp>
    </p:spTree>
    <p:extLst>
      <p:ext uri="{BB962C8B-B14F-4D97-AF65-F5344CB8AC3E}">
        <p14:creationId xmlns:p14="http://schemas.microsoft.com/office/powerpoint/2010/main" val="39917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CBB3824-7825-A34D-BB8D-35AD4D9E5D33}"/>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257340"/>
            <a:ext cx="4629150" cy="3803569"/>
          </a:xfrm>
        </p:spPr>
      </p:pic>
      <p:sp>
        <p:nvSpPr>
          <p:cNvPr id="3" name="Title 2">
            <a:extLst>
              <a:ext uri="{FF2B5EF4-FFF2-40B4-BE49-F238E27FC236}">
                <a16:creationId xmlns:a16="http://schemas.microsoft.com/office/drawing/2014/main" xmlns="" id="{C66D1915-9311-2443-B223-F112DB5251CB}"/>
              </a:ext>
            </a:extLst>
          </p:cNvPr>
          <p:cNvSpPr>
            <a:spLocks noGrp="1"/>
          </p:cNvSpPr>
          <p:nvPr>
            <p:ph type="title"/>
          </p:nvPr>
        </p:nvSpPr>
        <p:spPr/>
        <p:txBody>
          <a:bodyPr/>
          <a:lstStyle/>
          <a:p>
            <a:r>
              <a:rPr lang="en-US" dirty="0"/>
              <a:t>Fig. 14.1: Climate Change and Health</a:t>
            </a:r>
          </a:p>
        </p:txBody>
      </p:sp>
      <p:sp>
        <p:nvSpPr>
          <p:cNvPr id="4" name="Text Placeholder 3">
            <a:extLst>
              <a:ext uri="{FF2B5EF4-FFF2-40B4-BE49-F238E27FC236}">
                <a16:creationId xmlns:a16="http://schemas.microsoft.com/office/drawing/2014/main" xmlns="" id="{2BFD2649-AD74-0946-9225-1D30D87E1889}"/>
              </a:ext>
            </a:extLst>
          </p:cNvPr>
          <p:cNvSpPr>
            <a:spLocks noGrp="1"/>
          </p:cNvSpPr>
          <p:nvPr>
            <p:ph type="body" sz="half" idx="2"/>
          </p:nvPr>
        </p:nvSpPr>
        <p:spPr/>
        <p:txBody>
          <a:bodyPr>
            <a:normAutofit fontScale="77500" lnSpcReduction="20000"/>
          </a:bodyPr>
          <a:lstStyle/>
          <a:p>
            <a:r>
              <a:rPr lang="en-US" dirty="0"/>
              <a:t>This conceptual diagram illustrates the exposure pathways by which climate change could affect human health. Exposure pathways exist within the context of other factors that positively or negatively influence health outcomes (gray side boxes). Key factors that influence vulnerability for individuals are shown in the right box and include social determinants of health and behavioral choices. Key factors that influence vulnerability at larger scales, such as natural and built environments, governance and management, and institutions, are shown in the left box. The extent to which climate change could alter the burden of disease in any location at any point in time will depend not just on the magnitude of local climate change but also on individual and population vulnerability, exposure to changing weather patterns, and capacity to manage risks, which may also be affected by climate change. </a:t>
            </a:r>
            <a:r>
              <a:rPr lang="en-US" i="1" dirty="0"/>
              <a:t>Source: </a:t>
            </a:r>
            <a:r>
              <a:rPr lang="en-US" i="1" dirty="0" err="1"/>
              <a:t>Balbus</a:t>
            </a:r>
            <a:r>
              <a:rPr lang="en-US" i="1" dirty="0"/>
              <a:t> et al. 2016.</a:t>
            </a:r>
            <a:r>
              <a:rPr lang="en-US" i="1" baseline="30000" dirty="0">
                <a:hlinkClick r:id="rId4"/>
              </a:rPr>
              <a:t>2</a:t>
            </a:r>
            <a:endParaRPr lang="en-US" i="1" baseline="30000" dirty="0"/>
          </a:p>
        </p:txBody>
      </p:sp>
      <p:sp>
        <p:nvSpPr>
          <p:cNvPr id="5" name="Text Placeholder 4">
            <a:extLst>
              <a:ext uri="{FF2B5EF4-FFF2-40B4-BE49-F238E27FC236}">
                <a16:creationId xmlns:a16="http://schemas.microsoft.com/office/drawing/2014/main" xmlns="" id="{9806F9F3-55F3-6F46-8839-813EEAF51301}"/>
              </a:ext>
            </a:extLst>
          </p:cNvPr>
          <p:cNvSpPr>
            <a:spLocks noGrp="1"/>
          </p:cNvSpPr>
          <p:nvPr>
            <p:ph type="body" sz="quarter" idx="12"/>
          </p:nvPr>
        </p:nvSpPr>
        <p:spPr/>
        <p:txBody>
          <a:bodyPr/>
          <a:lstStyle/>
          <a:p>
            <a:r>
              <a:rPr lang="en-US" dirty="0"/>
              <a:t>Ch. 14 | Human Health</a:t>
            </a:r>
          </a:p>
        </p:txBody>
      </p:sp>
    </p:spTree>
    <p:extLst>
      <p:ext uri="{BB962C8B-B14F-4D97-AF65-F5344CB8AC3E}">
        <p14:creationId xmlns:p14="http://schemas.microsoft.com/office/powerpoint/2010/main" val="264838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8192E1D2-6415-0548-A1C4-0C608ABC944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237224" y="457200"/>
            <a:ext cx="4672727" cy="3014663"/>
          </a:xfrm>
        </p:spPr>
      </p:pic>
      <p:sp>
        <p:nvSpPr>
          <p:cNvPr id="3" name="Title 2">
            <a:extLst>
              <a:ext uri="{FF2B5EF4-FFF2-40B4-BE49-F238E27FC236}">
                <a16:creationId xmlns:a16="http://schemas.microsoft.com/office/drawing/2014/main" xmlns="" id="{50B518C0-9472-3D42-9853-DCF31EF8A9A3}"/>
              </a:ext>
            </a:extLst>
          </p:cNvPr>
          <p:cNvSpPr>
            <a:spLocks noGrp="1"/>
          </p:cNvSpPr>
          <p:nvPr>
            <p:ph type="title"/>
          </p:nvPr>
        </p:nvSpPr>
        <p:spPr/>
        <p:txBody>
          <a:bodyPr/>
          <a:lstStyle/>
          <a:p>
            <a:r>
              <a:rPr lang="en-US" dirty="0"/>
              <a:t>Fig. 14.2: Vulnerable Populations</a:t>
            </a:r>
          </a:p>
        </p:txBody>
      </p:sp>
      <p:sp>
        <p:nvSpPr>
          <p:cNvPr id="4" name="Text Placeholder 3">
            <a:extLst>
              <a:ext uri="{FF2B5EF4-FFF2-40B4-BE49-F238E27FC236}">
                <a16:creationId xmlns:a16="http://schemas.microsoft.com/office/drawing/2014/main" xmlns="" id="{4288B14E-450C-954F-9B4D-17F9C8E8EDB4}"/>
              </a:ext>
            </a:extLst>
          </p:cNvPr>
          <p:cNvSpPr>
            <a:spLocks noGrp="1"/>
          </p:cNvSpPr>
          <p:nvPr>
            <p:ph type="body" sz="half" idx="2"/>
          </p:nvPr>
        </p:nvSpPr>
        <p:spPr/>
        <p:txBody>
          <a:bodyPr>
            <a:normAutofit fontScale="92500" lnSpcReduction="20000"/>
          </a:bodyPr>
          <a:lstStyle/>
          <a:p>
            <a:r>
              <a:rPr lang="en-US" dirty="0"/>
              <a:t>Examples of populations at higher risk of exposure to adverse climate-related health threats are shown along with adaptation measures that can help address disproportionate impacts. When considering the full range of threats from climate change as well as other environmental exposures, these groups are among the most exposed, most sensitive, and have the least individual and community resources to prepare for and respond to health threats. White text indicates the risks faced by those communities, while dark text indicates actions that can be taken to reduce those risks. </a:t>
            </a:r>
            <a:r>
              <a:rPr lang="en-US" i="1" dirty="0"/>
              <a:t>Source: EPA.</a:t>
            </a:r>
          </a:p>
          <a:p>
            <a:endParaRPr lang="en-US" dirty="0"/>
          </a:p>
        </p:txBody>
      </p:sp>
      <p:sp>
        <p:nvSpPr>
          <p:cNvPr id="5" name="Text Placeholder 4">
            <a:extLst>
              <a:ext uri="{FF2B5EF4-FFF2-40B4-BE49-F238E27FC236}">
                <a16:creationId xmlns:a16="http://schemas.microsoft.com/office/drawing/2014/main" xmlns="" id="{9E6F6C2C-5A61-7143-A377-7C397734A80E}"/>
              </a:ext>
            </a:extLst>
          </p:cNvPr>
          <p:cNvSpPr>
            <a:spLocks noGrp="1"/>
          </p:cNvSpPr>
          <p:nvPr>
            <p:ph type="body" sz="quarter" idx="12"/>
          </p:nvPr>
        </p:nvSpPr>
        <p:spPr/>
        <p:txBody>
          <a:bodyPr/>
          <a:lstStyle/>
          <a:p>
            <a:r>
              <a:rPr lang="en-US" dirty="0"/>
              <a:t>Ch. 14 | Human Health</a:t>
            </a:r>
          </a:p>
        </p:txBody>
      </p:sp>
    </p:spTree>
    <p:extLst>
      <p:ext uri="{BB962C8B-B14F-4D97-AF65-F5344CB8AC3E}">
        <p14:creationId xmlns:p14="http://schemas.microsoft.com/office/powerpoint/2010/main" val="260514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A077C62C-67C2-DB4B-B1E9-E097BD06788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844550"/>
            <a:ext cx="4629150" cy="4629150"/>
          </a:xfrm>
        </p:spPr>
      </p:pic>
      <p:sp>
        <p:nvSpPr>
          <p:cNvPr id="3" name="Title 2">
            <a:extLst>
              <a:ext uri="{FF2B5EF4-FFF2-40B4-BE49-F238E27FC236}">
                <a16:creationId xmlns:a16="http://schemas.microsoft.com/office/drawing/2014/main" xmlns="" id="{3370A3BF-B02B-2947-9B9E-420F98EEEABD}"/>
              </a:ext>
            </a:extLst>
          </p:cNvPr>
          <p:cNvSpPr>
            <a:spLocks noGrp="1"/>
          </p:cNvSpPr>
          <p:nvPr>
            <p:ph type="title"/>
          </p:nvPr>
        </p:nvSpPr>
        <p:spPr/>
        <p:txBody>
          <a:bodyPr/>
          <a:lstStyle/>
          <a:p>
            <a:r>
              <a:rPr lang="en-US" dirty="0"/>
              <a:t>Fig. 14.3: Hospitals at Risk from Storm Surge by Hurricanes</a:t>
            </a:r>
          </a:p>
        </p:txBody>
      </p:sp>
      <p:sp>
        <p:nvSpPr>
          <p:cNvPr id="4" name="Text Placeholder 3">
            <a:extLst>
              <a:ext uri="{FF2B5EF4-FFF2-40B4-BE49-F238E27FC236}">
                <a16:creationId xmlns:a16="http://schemas.microsoft.com/office/drawing/2014/main" xmlns="" id="{5E75B9E1-885E-F745-BF7D-8889DF5FBE7C}"/>
              </a:ext>
            </a:extLst>
          </p:cNvPr>
          <p:cNvSpPr>
            <a:spLocks noGrp="1"/>
          </p:cNvSpPr>
          <p:nvPr>
            <p:ph type="body" sz="half" idx="2"/>
          </p:nvPr>
        </p:nvSpPr>
        <p:spPr/>
        <p:txBody>
          <a:bodyPr>
            <a:normAutofit fontScale="62500" lnSpcReduction="20000"/>
          </a:bodyPr>
          <a:lstStyle/>
          <a:p>
            <a:r>
              <a:rPr lang="en-US" sz="1800" dirty="0"/>
              <a:t>These maps show the locations of hospitals in (top) Charleston County, South Carolina, and (bottom) Miami-Dade County, Florida, with respect to storm surge inundation for different categories of hurricanes making landfall at high tide. Colors indicate the lowest category hurricane affecting a given location, with darker blue shading indicating areas with the greatest susceptibility to flooding and darker red dots indicating the most vulnerable hospitals. Four of the 38 (11%) hospitals in Miami-Dade County face possible storm surge inundation following a Category 2 hurricane; this could increase to 26 (68%) following a Category 5 hurricane. Charleston hospitals are more exposed to inundation risks. Seven of the 11 (64%) hospitals in Charleston County face possible storm surge inundation following a Category 2; this could increase to 9 (82%) following a Category 4. The impacts of a storm surge will depend on the effectiveness of resilience measures, such as flood walls, deployed by the facilities. </a:t>
            </a:r>
            <a:r>
              <a:rPr lang="en-US" sz="1800" i="1" dirty="0"/>
              <a:t>Data from National Hurricane Center 2018</a:t>
            </a:r>
            <a:r>
              <a:rPr lang="en-US" sz="1800" i="1" baseline="30000" dirty="0">
                <a:hlinkClick r:id="rId4"/>
              </a:rPr>
              <a:t>152</a:t>
            </a:r>
            <a:r>
              <a:rPr lang="en-US" sz="1800" i="1" baseline="30000" dirty="0"/>
              <a:t> </a:t>
            </a:r>
            <a:r>
              <a:rPr lang="en-US" sz="1800" i="1" dirty="0"/>
              <a:t>and the Department of Homeland Security 2018.</a:t>
            </a:r>
            <a:r>
              <a:rPr lang="en-US" sz="1800" i="1" baseline="30000" dirty="0">
                <a:hlinkClick r:id="rId5"/>
              </a:rPr>
              <a:t>153</a:t>
            </a:r>
            <a:endParaRPr lang="en-US" sz="1800" i="1" baseline="30000" dirty="0"/>
          </a:p>
        </p:txBody>
      </p:sp>
      <p:sp>
        <p:nvSpPr>
          <p:cNvPr id="5" name="Text Placeholder 4">
            <a:extLst>
              <a:ext uri="{FF2B5EF4-FFF2-40B4-BE49-F238E27FC236}">
                <a16:creationId xmlns:a16="http://schemas.microsoft.com/office/drawing/2014/main" xmlns="" id="{A6526D59-7ED4-2D4B-BEEE-1EC00C0D3409}"/>
              </a:ext>
            </a:extLst>
          </p:cNvPr>
          <p:cNvSpPr>
            <a:spLocks noGrp="1"/>
          </p:cNvSpPr>
          <p:nvPr>
            <p:ph type="body" sz="quarter" idx="12"/>
          </p:nvPr>
        </p:nvSpPr>
        <p:spPr/>
        <p:txBody>
          <a:bodyPr/>
          <a:lstStyle/>
          <a:p>
            <a:r>
              <a:rPr lang="en-US" dirty="0"/>
              <a:t>Ch. 14 | Human Health</a:t>
            </a:r>
          </a:p>
        </p:txBody>
      </p:sp>
    </p:spTree>
    <p:extLst>
      <p:ext uri="{BB962C8B-B14F-4D97-AF65-F5344CB8AC3E}">
        <p14:creationId xmlns:p14="http://schemas.microsoft.com/office/powerpoint/2010/main" val="254562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AA97C6E5-0F03-3341-A426-62887A6D23F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417638" y="1050131"/>
            <a:ext cx="6311900" cy="1828800"/>
          </a:xfrm>
        </p:spPr>
      </p:pic>
      <p:sp>
        <p:nvSpPr>
          <p:cNvPr id="3" name="Title 2">
            <a:extLst>
              <a:ext uri="{FF2B5EF4-FFF2-40B4-BE49-F238E27FC236}">
                <a16:creationId xmlns:a16="http://schemas.microsoft.com/office/drawing/2014/main" xmlns="" id="{C9474A15-76F0-6A4D-9E18-54BC4F01C2E9}"/>
              </a:ext>
            </a:extLst>
          </p:cNvPr>
          <p:cNvSpPr>
            <a:spLocks noGrp="1"/>
          </p:cNvSpPr>
          <p:nvPr>
            <p:ph type="title"/>
          </p:nvPr>
        </p:nvSpPr>
        <p:spPr/>
        <p:txBody>
          <a:bodyPr/>
          <a:lstStyle/>
          <a:p>
            <a:r>
              <a:rPr lang="en-US" dirty="0"/>
              <a:t>Fig. 14.4: Projected Change in Annual Extreme Temperature Mortality</a:t>
            </a:r>
          </a:p>
        </p:txBody>
      </p:sp>
      <p:sp>
        <p:nvSpPr>
          <p:cNvPr id="4" name="Text Placeholder 3">
            <a:extLst>
              <a:ext uri="{FF2B5EF4-FFF2-40B4-BE49-F238E27FC236}">
                <a16:creationId xmlns:a16="http://schemas.microsoft.com/office/drawing/2014/main" xmlns="" id="{D91A5975-0CF0-7749-B4BA-91273131841C}"/>
              </a:ext>
            </a:extLst>
          </p:cNvPr>
          <p:cNvSpPr>
            <a:spLocks noGrp="1"/>
          </p:cNvSpPr>
          <p:nvPr>
            <p:ph type="body" sz="half" idx="2"/>
          </p:nvPr>
        </p:nvSpPr>
        <p:spPr/>
        <p:txBody>
          <a:bodyPr>
            <a:normAutofit fontScale="70000" lnSpcReduction="20000"/>
          </a:bodyPr>
          <a:lstStyle/>
          <a:p>
            <a:r>
              <a:rPr lang="en-US" dirty="0"/>
              <a:t>The maps show estimated changes in annual net mortality due to extremely hot and cold days in 49 U.S. cities for 2080–2099 as compared to 1989–2000. Across these cities, the change in mortality is projected to be an additional 9,300 deaths each year under a higher scenario (RCP8.5) and 3,900 deaths each year under a lower scenario (RCP4.5). Assuming a future in which the human health response to extreme temperatures in all 49 cities was equal to that of Dallas today (for example, as a result of availability of air conditioning or physiological adaptation) results in an approximate 50% reduction in these mortality estimates. For example, in Atlanta, an additional 349 people are projected to die from extreme temperatures each year by the end of century under RCP8.5. Assuming residents of Atlanta in 2090 have the adaptive capacity of Dallas residents today, this number is reduced to 128 additional deaths per year. Cities without circles should not be interpreted as having no extreme temperature impact. Data not available for the U.S. Caribbean, Alaska, or Hawai‘i &amp; U.S.-Affiliated Pacific Islands regions. </a:t>
            </a:r>
            <a:r>
              <a:rPr lang="en-US" i="1" dirty="0"/>
              <a:t>Source: adapted from EPA 2017.</a:t>
            </a:r>
            <a:r>
              <a:rPr lang="en-US" i="1" baseline="30000" dirty="0">
                <a:hlinkClick r:id="rId4"/>
              </a:rPr>
              <a:t>157</a:t>
            </a:r>
            <a:endParaRPr lang="en-US" i="1" baseline="30000" dirty="0"/>
          </a:p>
          <a:p>
            <a:endParaRPr lang="en-US" dirty="0"/>
          </a:p>
        </p:txBody>
      </p:sp>
      <p:sp>
        <p:nvSpPr>
          <p:cNvPr id="5" name="Text Placeholder 4">
            <a:extLst>
              <a:ext uri="{FF2B5EF4-FFF2-40B4-BE49-F238E27FC236}">
                <a16:creationId xmlns:a16="http://schemas.microsoft.com/office/drawing/2014/main" xmlns="" id="{F93BDAC6-33C1-4041-9722-BD801C4F43B7}"/>
              </a:ext>
            </a:extLst>
          </p:cNvPr>
          <p:cNvSpPr>
            <a:spLocks noGrp="1"/>
          </p:cNvSpPr>
          <p:nvPr>
            <p:ph type="body" sz="quarter" idx="12"/>
          </p:nvPr>
        </p:nvSpPr>
        <p:spPr/>
        <p:txBody>
          <a:bodyPr/>
          <a:lstStyle/>
          <a:p>
            <a:r>
              <a:rPr lang="en-US" dirty="0"/>
              <a:t>Ch. 14 | Human Health</a:t>
            </a:r>
          </a:p>
        </p:txBody>
      </p:sp>
    </p:spTree>
    <p:extLst>
      <p:ext uri="{BB962C8B-B14F-4D97-AF65-F5344CB8AC3E}">
        <p14:creationId xmlns:p14="http://schemas.microsoft.com/office/powerpoint/2010/main" val="7539501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TotalTime>
  <Words>1346</Words>
  <Application>Microsoft Office PowerPoint</Application>
  <PresentationFormat>On-screen Show (4:3)</PresentationFormat>
  <Paragraphs>71</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 14.1: Climate Change and Health</vt:lpstr>
      <vt:lpstr>Fig. 14.2: Vulnerable Populations</vt:lpstr>
      <vt:lpstr>Fig. 14.3: Hospitals at Risk from Storm Surge by Hurricanes</vt:lpstr>
      <vt:lpstr>Fig. 14.4: Projected Change in Annual Extreme Temperature Mortality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Reeves, Katie</cp:lastModifiedBy>
  <cp:revision>63</cp:revision>
  <dcterms:created xsi:type="dcterms:W3CDTF">2018-11-13T20:39:22Z</dcterms:created>
  <dcterms:modified xsi:type="dcterms:W3CDTF">2018-11-20T01:14:04Z</dcterms:modified>
</cp:coreProperties>
</file>