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3"/>
  </p:notesMasterIdLst>
  <p:sldIdLst>
    <p:sldId id="256" r:id="rId2"/>
    <p:sldId id="257" r:id="rId3"/>
    <p:sldId id="259" r:id="rId4"/>
    <p:sldId id="258"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eves, Katie" initials="RK" lastIdx="2" clrIdx="0">
    <p:extLst>
      <p:ext uri="{19B8F6BF-5375-455C-9EA6-DF929625EA0E}">
        <p15:presenceInfo xmlns:p15="http://schemas.microsoft.com/office/powerpoint/2012/main" userId="S-1-5-21-2338163137-2684688362-157462135-721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2655"/>
    <a:srgbClr val="3D88A8"/>
    <a:srgbClr val="6D5B97"/>
    <a:srgbClr val="102268"/>
    <a:srgbClr val="096BA3"/>
    <a:srgbClr val="0F9EFB"/>
    <a:srgbClr val="385623"/>
    <a:srgbClr val="3D88A7"/>
    <a:srgbClr val="C79C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874" autoAdjust="0"/>
    <p:restoredTop sz="81541"/>
  </p:normalViewPr>
  <p:slideViewPr>
    <p:cSldViewPr snapToGrid="0" snapToObjects="1" showGuides="1">
      <p:cViewPr varScale="1">
        <p:scale>
          <a:sx n="69" d="100"/>
          <a:sy n="69" d="100"/>
        </p:scale>
        <p:origin x="1450"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D1000-D3B8-D440-8861-CD99BA79407E}" type="datetimeFigureOut">
              <a:rPr lang="en-US" smtClean="0"/>
              <a:t>11/19/2018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CE6CB7-542C-0A40-A1D9-CA6EADA0C63B}" type="slidenum">
              <a:rPr lang="en-US" smtClean="0"/>
              <a:t>‹#›</a:t>
            </a:fld>
            <a:endParaRPr lang="en-US"/>
          </a:p>
        </p:txBody>
      </p:sp>
    </p:spTree>
    <p:extLst>
      <p:ext uri="{BB962C8B-B14F-4D97-AF65-F5344CB8AC3E}">
        <p14:creationId xmlns:p14="http://schemas.microsoft.com/office/powerpoint/2010/main" val="1388754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1: ITEP, 2017: Tribes and Climate Change Program: Tribal Profiles. Northern Arizona University, Institute for Tribal Environmental Professionals (ITEP), Flagstaff, AZ. </a:t>
            </a:r>
            <a:r>
              <a:rPr lang="en-US" sz="1200" u="sng" kern="1200" dirty="0">
                <a:solidFill>
                  <a:schemeClr val="tx1"/>
                </a:solidFill>
                <a:effectLst/>
                <a:latin typeface="+mn-lt"/>
                <a:ea typeface="+mn-ea"/>
                <a:cs typeface="+mn-cs"/>
              </a:rPr>
              <a:t>http://www7.nau.edu/</a:t>
            </a:r>
            <a:r>
              <a:rPr lang="en-US" sz="1200" u="sng" kern="1200" dirty="0" err="1">
                <a:solidFill>
                  <a:schemeClr val="tx1"/>
                </a:solidFill>
                <a:effectLst/>
                <a:latin typeface="+mn-lt"/>
                <a:ea typeface="+mn-ea"/>
                <a:cs typeface="+mn-cs"/>
              </a:rPr>
              <a:t>Itep</a:t>
            </a:r>
            <a:r>
              <a:rPr lang="en-US" sz="1200" u="sng" kern="1200" dirty="0">
                <a:solidFill>
                  <a:schemeClr val="tx1"/>
                </a:solidFill>
                <a:effectLst/>
                <a:latin typeface="+mn-lt"/>
                <a:ea typeface="+mn-ea"/>
                <a:cs typeface="+mn-cs"/>
              </a:rPr>
              <a:t>/Main/</a:t>
            </a:r>
            <a:r>
              <a:rPr lang="en-US" sz="1200" u="sng" kern="1200" dirty="0" err="1">
                <a:solidFill>
                  <a:schemeClr val="tx1"/>
                </a:solidFill>
                <a:effectLst/>
                <a:latin typeface="+mn-lt"/>
                <a:ea typeface="+mn-ea"/>
                <a:cs typeface="+mn-cs"/>
              </a:rPr>
              <a:t>Tcc</a:t>
            </a:r>
            <a:r>
              <a:rPr lang="en-US" sz="1200" u="sng" kern="1200" dirty="0">
                <a:solidFill>
                  <a:schemeClr val="tx1"/>
                </a:solidFill>
                <a:effectLst/>
                <a:latin typeface="+mn-lt"/>
                <a:ea typeface="+mn-ea"/>
                <a:cs typeface="+mn-cs"/>
              </a:rPr>
              <a:t>/Tribes/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 U.S. Federal Government, 2017: U.S. Climate Resilience Toolkit: Tribal Nations [web site]. U.S. Global Change Research Program, Washington, DC </a:t>
            </a:r>
            <a:r>
              <a:rPr lang="en-US" sz="1200" u="sng" kern="1200" dirty="0">
                <a:solidFill>
                  <a:schemeClr val="tx1"/>
                </a:solidFill>
                <a:effectLst/>
                <a:latin typeface="+mn-lt"/>
                <a:ea typeface="+mn-ea"/>
                <a:cs typeface="+mn-cs"/>
              </a:rPr>
              <a:t>https://</a:t>
            </a:r>
            <a:r>
              <a:rPr lang="en-US" sz="1200" u="sng" kern="1200" dirty="0" err="1">
                <a:solidFill>
                  <a:schemeClr val="tx1"/>
                </a:solidFill>
                <a:effectLst/>
                <a:latin typeface="+mn-lt"/>
                <a:ea typeface="+mn-ea"/>
                <a:cs typeface="+mn-cs"/>
              </a:rPr>
              <a:t>toolkit.climate.gov</a:t>
            </a:r>
            <a:r>
              <a:rPr lang="en-US" sz="1200" u="sng" kern="1200" dirty="0">
                <a:solidFill>
                  <a:schemeClr val="tx1"/>
                </a:solidFill>
                <a:effectLst/>
                <a:latin typeface="+mn-lt"/>
                <a:ea typeface="+mn-ea"/>
                <a:cs typeface="+mn-cs"/>
              </a:rPr>
              <a:t>/topics/tribal-nations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 U.S. Federal Government, 2018: U.S. Climate Resilience Toolkit: Case Studies [web site]. U.S. Global Change Research Program, Washington, DC. </a:t>
            </a:r>
            <a:r>
              <a:rPr lang="en-US" sz="1200" u="sng" kern="1200" dirty="0">
                <a:solidFill>
                  <a:schemeClr val="tx1"/>
                </a:solidFill>
                <a:effectLst/>
                <a:latin typeface="+mn-lt"/>
                <a:ea typeface="+mn-ea"/>
                <a:cs typeface="+mn-cs"/>
              </a:rPr>
              <a:t>https://</a:t>
            </a:r>
            <a:r>
              <a:rPr lang="en-US" sz="1200" u="sng" kern="1200" dirty="0" err="1">
                <a:solidFill>
                  <a:schemeClr val="tx1"/>
                </a:solidFill>
                <a:effectLst/>
                <a:latin typeface="+mn-lt"/>
                <a:ea typeface="+mn-ea"/>
                <a:cs typeface="+mn-cs"/>
              </a:rPr>
              <a:t>toolkit.climate.gov</a:t>
            </a:r>
            <a:r>
              <a:rPr lang="en-US" sz="1200" u="sng" kern="1200" dirty="0">
                <a:solidFill>
                  <a:schemeClr val="tx1"/>
                </a:solidFill>
                <a:effectLst/>
                <a:latin typeface="+mn-lt"/>
                <a:ea typeface="+mn-ea"/>
                <a:cs typeface="+mn-cs"/>
              </a:rPr>
              <a:t>/case-studies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5</a:t>
            </a:fld>
            <a:endParaRPr lang="en-US"/>
          </a:p>
        </p:txBody>
      </p:sp>
    </p:spTree>
    <p:extLst>
      <p:ext uri="{BB962C8B-B14F-4D97-AF65-F5344CB8AC3E}">
        <p14:creationId xmlns:p14="http://schemas.microsoft.com/office/powerpoint/2010/main" val="726189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22: Norton-Smith, K., K. Lynn, K. Chief, K. </a:t>
            </a:r>
            <a:r>
              <a:rPr lang="en-US" sz="1200" kern="1200" dirty="0" err="1">
                <a:solidFill>
                  <a:schemeClr val="tx1"/>
                </a:solidFill>
                <a:effectLst/>
                <a:latin typeface="+mn-lt"/>
                <a:ea typeface="+mn-ea"/>
                <a:cs typeface="+mn-cs"/>
              </a:rPr>
              <a:t>Cozzetto</a:t>
            </a:r>
            <a:r>
              <a:rPr lang="en-US" sz="1200" kern="1200" dirty="0">
                <a:solidFill>
                  <a:schemeClr val="tx1"/>
                </a:solidFill>
                <a:effectLst/>
                <a:latin typeface="+mn-lt"/>
                <a:ea typeface="+mn-ea"/>
                <a:cs typeface="+mn-cs"/>
              </a:rPr>
              <a:t>, J. </a:t>
            </a:r>
            <a:r>
              <a:rPr lang="en-US" sz="1200" kern="1200" dirty="0" err="1">
                <a:solidFill>
                  <a:schemeClr val="tx1"/>
                </a:solidFill>
                <a:effectLst/>
                <a:latin typeface="+mn-lt"/>
                <a:ea typeface="+mn-ea"/>
                <a:cs typeface="+mn-cs"/>
              </a:rPr>
              <a:t>Donatuto</a:t>
            </a:r>
            <a:r>
              <a:rPr lang="en-US" sz="1200" kern="1200" dirty="0">
                <a:solidFill>
                  <a:schemeClr val="tx1"/>
                </a:solidFill>
                <a:effectLst/>
                <a:latin typeface="+mn-lt"/>
                <a:ea typeface="+mn-ea"/>
                <a:cs typeface="+mn-cs"/>
              </a:rPr>
              <a:t>, M.H. </a:t>
            </a:r>
            <a:r>
              <a:rPr lang="en-US" sz="1200" kern="1200" dirty="0" err="1">
                <a:solidFill>
                  <a:schemeClr val="tx1"/>
                </a:solidFill>
                <a:effectLst/>
                <a:latin typeface="+mn-lt"/>
                <a:ea typeface="+mn-ea"/>
                <a:cs typeface="+mn-cs"/>
              </a:rPr>
              <a:t>Redsteer</a:t>
            </a:r>
            <a:r>
              <a:rPr lang="en-US" sz="1200" kern="1200" dirty="0">
                <a:solidFill>
                  <a:schemeClr val="tx1"/>
                </a:solidFill>
                <a:effectLst/>
                <a:latin typeface="+mn-lt"/>
                <a:ea typeface="+mn-ea"/>
                <a:cs typeface="+mn-cs"/>
              </a:rPr>
              <a:t>, L.E. Kruger, J. Maldonado, C. </a:t>
            </a:r>
            <a:r>
              <a:rPr lang="en-US" sz="1200" kern="1200" dirty="0" err="1">
                <a:solidFill>
                  <a:schemeClr val="tx1"/>
                </a:solidFill>
                <a:effectLst/>
                <a:latin typeface="+mn-lt"/>
                <a:ea typeface="+mn-ea"/>
                <a:cs typeface="+mn-cs"/>
              </a:rPr>
              <a:t>Viles</a:t>
            </a:r>
            <a:r>
              <a:rPr lang="en-US" sz="1200" kern="1200" dirty="0">
                <a:solidFill>
                  <a:schemeClr val="tx1"/>
                </a:solidFill>
                <a:effectLst/>
                <a:latin typeface="+mn-lt"/>
                <a:ea typeface="+mn-ea"/>
                <a:cs typeface="+mn-cs"/>
              </a:rPr>
              <a:t>, and K.P. Whyte, 2016: Climate change and indigenous peoples: A synthesis of current impacts and experiences. Gen. Tech. Rep. PNW-GTR-944. U.S. Department of Agriculture, Forest Service, Pacific Northwest Research Station, Portland, OR, 136 pp. </a:t>
            </a:r>
            <a:r>
              <a:rPr lang="en-US" sz="1200" u="sng" kern="1200" dirty="0">
                <a:solidFill>
                  <a:schemeClr val="tx1"/>
                </a:solidFill>
                <a:effectLst/>
                <a:latin typeface="+mn-lt"/>
                <a:ea typeface="+mn-ea"/>
                <a:cs typeface="+mn-cs"/>
              </a:rPr>
              <a:t>https://</a:t>
            </a:r>
            <a:r>
              <a:rPr lang="en-US" sz="1200" u="sng" kern="1200" dirty="0" err="1">
                <a:solidFill>
                  <a:schemeClr val="tx1"/>
                </a:solidFill>
                <a:effectLst/>
                <a:latin typeface="+mn-lt"/>
                <a:ea typeface="+mn-ea"/>
                <a:cs typeface="+mn-cs"/>
              </a:rPr>
              <a:t>www.fs.usda.gov</a:t>
            </a:r>
            <a:r>
              <a:rPr lang="en-US" sz="1200" u="sng" kern="1200" dirty="0">
                <a:solidFill>
                  <a:schemeClr val="tx1"/>
                </a:solidFill>
                <a:effectLst/>
                <a:latin typeface="+mn-lt"/>
                <a:ea typeface="+mn-ea"/>
                <a:cs typeface="+mn-cs"/>
              </a:rPr>
              <a:t>/</a:t>
            </a:r>
            <a:r>
              <a:rPr lang="en-US" sz="1200" u="sng" kern="1200" dirty="0" err="1">
                <a:solidFill>
                  <a:schemeClr val="tx1"/>
                </a:solidFill>
                <a:effectLst/>
                <a:latin typeface="+mn-lt"/>
                <a:ea typeface="+mn-ea"/>
                <a:cs typeface="+mn-cs"/>
              </a:rPr>
              <a:t>treesearch</a:t>
            </a:r>
            <a:r>
              <a:rPr lang="en-US" sz="1200" u="sng" kern="1200" dirty="0">
                <a:solidFill>
                  <a:schemeClr val="tx1"/>
                </a:solidFill>
                <a:effectLst/>
                <a:latin typeface="+mn-lt"/>
                <a:ea typeface="+mn-ea"/>
                <a:cs typeface="+mn-cs"/>
              </a:rPr>
              <a:t>/pubs/53156</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6</a:t>
            </a:fld>
            <a:endParaRPr lang="en-US"/>
          </a:p>
        </p:txBody>
      </p:sp>
    </p:spTree>
    <p:extLst>
      <p:ext uri="{BB962C8B-B14F-4D97-AF65-F5344CB8AC3E}">
        <p14:creationId xmlns:p14="http://schemas.microsoft.com/office/powerpoint/2010/main" val="15792431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5CA814D6-62CF-A848-A324-10AD242EF36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Subtitle 2"/>
          <p:cNvSpPr>
            <a:spLocks noGrp="1"/>
          </p:cNvSpPr>
          <p:nvPr>
            <p:ph type="subTitle" idx="1" hasCustomPrompt="1"/>
          </p:nvPr>
        </p:nvSpPr>
        <p:spPr>
          <a:xfrm>
            <a:off x="308113" y="2919060"/>
            <a:ext cx="6858000" cy="1655762"/>
          </a:xfrm>
        </p:spPr>
        <p:txBody>
          <a:bodyPr>
            <a:normAutofit/>
          </a:bodyPr>
          <a:lstStyle>
            <a:lvl1pPr marL="0" indent="0" algn="l">
              <a:buNone/>
              <a:defRPr sz="18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enter Presenter’s Name</a:t>
            </a:r>
          </a:p>
          <a:p>
            <a:r>
              <a:rPr lang="en-US" i="1" dirty="0"/>
              <a:t>Affiliation</a:t>
            </a:r>
          </a:p>
          <a:p>
            <a:endParaRPr lang="en-US" dirty="0"/>
          </a:p>
          <a:p>
            <a:r>
              <a:rPr lang="en-US" dirty="0"/>
              <a:t>Date</a:t>
            </a:r>
          </a:p>
        </p:txBody>
      </p:sp>
      <p:sp>
        <p:nvSpPr>
          <p:cNvPr id="8" name="Rectangle 7">
            <a:extLst>
              <a:ext uri="{FF2B5EF4-FFF2-40B4-BE49-F238E27FC236}">
                <a16:creationId xmlns:a16="http://schemas.microsoft.com/office/drawing/2014/main" xmlns="" id="{2A530860-5D58-5042-BB93-C7592BB8BF8A}"/>
              </a:ext>
            </a:extLst>
          </p:cNvPr>
          <p:cNvSpPr/>
          <p:nvPr userDrawn="1"/>
        </p:nvSpPr>
        <p:spPr>
          <a:xfrm>
            <a:off x="-1" y="1370346"/>
            <a:ext cx="6705601" cy="1257398"/>
          </a:xfrm>
          <a:prstGeom prst="rect">
            <a:avLst/>
          </a:prstGeom>
          <a:solidFill>
            <a:srgbClr val="6D5B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9" name="Rectangle 8">
            <a:extLst>
              <a:ext uri="{FF2B5EF4-FFF2-40B4-BE49-F238E27FC236}">
                <a16:creationId xmlns:a16="http://schemas.microsoft.com/office/drawing/2014/main" xmlns="" id="{ADF11DD2-1B42-084E-8B88-DBD82F4A97D4}"/>
              </a:ext>
            </a:extLst>
          </p:cNvPr>
          <p:cNvSpPr/>
          <p:nvPr userDrawn="1"/>
        </p:nvSpPr>
        <p:spPr>
          <a:xfrm>
            <a:off x="308113" y="1370346"/>
            <a:ext cx="6397487" cy="769441"/>
          </a:xfrm>
          <a:prstGeom prst="rect">
            <a:avLst/>
          </a:prstGeom>
        </p:spPr>
        <p:txBody>
          <a:bodyPr wrap="square">
            <a:spAutoFit/>
          </a:bodyPr>
          <a:lstStyle/>
          <a:p>
            <a:r>
              <a:rPr lang="en-US" sz="2200" b="1" dirty="0">
                <a:solidFill>
                  <a:prstClr val="white"/>
                </a:solidFill>
                <a:cs typeface="Calibri" panose="020F0502020204030204" pitchFamily="34" charset="0"/>
              </a:rPr>
              <a:t>Fourth National Climate Assessment, Vol II — Impacts, Risks, and Adaptation in the United States</a:t>
            </a:r>
          </a:p>
        </p:txBody>
      </p:sp>
      <p:pic>
        <p:nvPicPr>
          <p:cNvPr id="15" name="Picture 14">
            <a:extLst>
              <a:ext uri="{FF2B5EF4-FFF2-40B4-BE49-F238E27FC236}">
                <a16:creationId xmlns:a16="http://schemas.microsoft.com/office/drawing/2014/main" xmlns="" id="{0618150B-E1DF-2F46-98D9-E8DB8E677D4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7625" y="911861"/>
            <a:ext cx="1841223" cy="345537"/>
          </a:xfrm>
          <a:prstGeom prst="rect">
            <a:avLst/>
          </a:prstGeom>
        </p:spPr>
      </p:pic>
      <p:sp>
        <p:nvSpPr>
          <p:cNvPr id="11" name="Text Placeholder 10"/>
          <p:cNvSpPr>
            <a:spLocks noGrp="1"/>
          </p:cNvSpPr>
          <p:nvPr>
            <p:ph type="body" sz="quarter" idx="15" hasCustomPrompt="1"/>
          </p:nvPr>
        </p:nvSpPr>
        <p:spPr>
          <a:xfrm>
            <a:off x="307975" y="2157399"/>
            <a:ext cx="6070600" cy="384175"/>
          </a:xfrm>
        </p:spPr>
        <p:txBody>
          <a:bodyPr anchor="ctr">
            <a:normAutofit/>
          </a:bodyPr>
          <a:lstStyle>
            <a:lvl1pPr marL="0" indent="0">
              <a:buNone/>
              <a:defRPr sz="1600" b="1" i="1" baseline="0">
                <a:solidFill>
                  <a:schemeClr val="bg1"/>
                </a:solidFill>
              </a:defRPr>
            </a:lvl1pPr>
          </a:lstStyle>
          <a:p>
            <a:pPr lvl="0"/>
            <a:r>
              <a:rPr lang="en-US" dirty="0"/>
              <a:t>Click to enter Chapter # | Chapter Title</a:t>
            </a:r>
          </a:p>
        </p:txBody>
      </p:sp>
    </p:spTree>
    <p:extLst>
      <p:ext uri="{BB962C8B-B14F-4D97-AF65-F5344CB8AC3E}">
        <p14:creationId xmlns:p14="http://schemas.microsoft.com/office/powerpoint/2010/main" val="2290240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ey Message">
    <p:spTree>
      <p:nvGrpSpPr>
        <p:cNvPr id="1" name=""/>
        <p:cNvGrpSpPr/>
        <p:nvPr/>
      </p:nvGrpSpPr>
      <p:grpSpPr>
        <a:xfrm>
          <a:off x="0" y="0"/>
          <a:ext cx="0" cy="0"/>
          <a:chOff x="0" y="0"/>
          <a:chExt cx="0" cy="0"/>
        </a:xfrm>
      </p:grpSpPr>
      <p:sp>
        <p:nvSpPr>
          <p:cNvPr id="7" name="Text Placeholder 9"/>
          <p:cNvSpPr>
            <a:spLocks noGrp="1"/>
          </p:cNvSpPr>
          <p:nvPr>
            <p:ph type="body" sz="quarter" idx="10" hasCustomPrompt="1"/>
          </p:nvPr>
        </p:nvSpPr>
        <p:spPr>
          <a:xfrm>
            <a:off x="1074198" y="612043"/>
            <a:ext cx="7441152" cy="804935"/>
          </a:xfrm>
        </p:spPr>
        <p:txBody>
          <a:bodyPr anchor="ctr">
            <a:normAutofit/>
          </a:bodyPr>
          <a:lstStyle>
            <a:lvl1pPr marL="0" indent="0">
              <a:buNone/>
              <a:defRPr sz="4400" baseline="0">
                <a:solidFill>
                  <a:srgbClr val="3D88A8"/>
                </a:solidFill>
                <a:latin typeface="+mj-lt"/>
              </a:defRPr>
            </a:lvl1pPr>
          </a:lstStyle>
          <a:p>
            <a:pPr lvl="0"/>
            <a:r>
              <a:rPr lang="en-US" dirty="0"/>
              <a:t>Click to edit Key Message</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7881" y="612044"/>
            <a:ext cx="784386" cy="804672"/>
          </a:xfrm>
          <a:prstGeom prst="rect">
            <a:avLst/>
          </a:prstGeom>
        </p:spPr>
      </p:pic>
      <p:sp>
        <p:nvSpPr>
          <p:cNvPr id="8" name="Text Placeholder 7"/>
          <p:cNvSpPr>
            <a:spLocks noGrp="1"/>
          </p:cNvSpPr>
          <p:nvPr>
            <p:ph type="body" sz="quarter" idx="11" hasCustomPrompt="1"/>
          </p:nvPr>
        </p:nvSpPr>
        <p:spPr>
          <a:xfrm>
            <a:off x="207963" y="612116"/>
            <a:ext cx="784225" cy="804862"/>
          </a:xfrm>
        </p:spPr>
        <p:txBody>
          <a:bodyPr anchor="ctr">
            <a:normAutofit/>
          </a:bodyPr>
          <a:lstStyle>
            <a:lvl1pPr marL="0" indent="0" algn="ctr">
              <a:buNone/>
              <a:defRPr sz="4000" b="0">
                <a:solidFill>
                  <a:schemeClr val="bg1"/>
                </a:solidFill>
              </a:defRPr>
            </a:lvl1pPr>
          </a:lstStyle>
          <a:p>
            <a:pPr lvl="0"/>
            <a:r>
              <a:rPr lang="en-US" dirty="0"/>
              <a:t>#</a:t>
            </a:r>
          </a:p>
        </p:txBody>
      </p:sp>
      <p:sp>
        <p:nvSpPr>
          <p:cNvPr id="5"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
        <p:nvSpPr>
          <p:cNvPr id="9" name="Content Placeholder 2"/>
          <p:cNvSpPr>
            <a:spLocks noGrp="1"/>
          </p:cNvSpPr>
          <p:nvPr>
            <p:ph idx="13" hasCustomPrompt="1"/>
          </p:nvPr>
        </p:nvSpPr>
        <p:spPr>
          <a:xfrm>
            <a:off x="628650" y="2441359"/>
            <a:ext cx="7886700" cy="3735603"/>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Key Message text</a:t>
            </a:r>
          </a:p>
        </p:txBody>
      </p:sp>
      <p:sp>
        <p:nvSpPr>
          <p:cNvPr id="10" name="Text Placeholder 8"/>
          <p:cNvSpPr>
            <a:spLocks noGrp="1"/>
          </p:cNvSpPr>
          <p:nvPr>
            <p:ph type="body" sz="quarter" idx="14" hasCustomPrompt="1"/>
          </p:nvPr>
        </p:nvSpPr>
        <p:spPr>
          <a:xfrm>
            <a:off x="628650" y="1825625"/>
            <a:ext cx="7886700" cy="447058"/>
          </a:xfrm>
        </p:spPr>
        <p:txBody>
          <a:bodyPr/>
          <a:lstStyle>
            <a:lvl1pPr marL="0" indent="0">
              <a:buNone/>
              <a:defRPr sz="2400" b="1" baseline="0">
                <a:solidFill>
                  <a:srgbClr val="3D88A8"/>
                </a:solidFill>
              </a:defRPr>
            </a:lvl1pPr>
          </a:lstStyle>
          <a:p>
            <a:pPr lvl="0"/>
            <a:r>
              <a:rPr lang="en-US" dirty="0"/>
              <a:t>Click to enter Key Message title</a:t>
            </a:r>
          </a:p>
        </p:txBody>
      </p:sp>
    </p:spTree>
    <p:extLst>
      <p:ext uri="{BB962C8B-B14F-4D97-AF65-F5344CB8AC3E}">
        <p14:creationId xmlns:p14="http://schemas.microsoft.com/office/powerpoint/2010/main" val="1051106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7" name="Text Placeholder 9"/>
          <p:cNvSpPr>
            <a:spLocks noGrp="1"/>
          </p:cNvSpPr>
          <p:nvPr>
            <p:ph type="body" sz="quarter" idx="10"/>
          </p:nvPr>
        </p:nvSpPr>
        <p:spPr>
          <a:xfrm>
            <a:off x="1074198" y="612043"/>
            <a:ext cx="7441152" cy="804935"/>
          </a:xfrm>
        </p:spPr>
        <p:txBody>
          <a:bodyPr anchor="ctr">
            <a:normAutofit/>
          </a:bodyPr>
          <a:lstStyle>
            <a:lvl1pPr marL="0" indent="0">
              <a:buNone/>
              <a:defRPr sz="4400">
                <a:solidFill>
                  <a:srgbClr val="3D88A8"/>
                </a:solidFill>
                <a:latin typeface="+mj-lt"/>
              </a:defRPr>
            </a:lvl1pPr>
          </a:lstStyle>
          <a:p>
            <a:pPr lvl="0"/>
            <a:r>
              <a:rPr lang="en-US"/>
              <a:t>Edit Master text styles</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7881" y="612044"/>
            <a:ext cx="784386" cy="804672"/>
          </a:xfrm>
          <a:prstGeom prst="rect">
            <a:avLst/>
          </a:prstGeom>
        </p:spPr>
      </p:pic>
      <p:sp>
        <p:nvSpPr>
          <p:cNvPr id="8" name="Text Placeholder 7"/>
          <p:cNvSpPr>
            <a:spLocks noGrp="1"/>
          </p:cNvSpPr>
          <p:nvPr>
            <p:ph type="body" sz="quarter" idx="11" hasCustomPrompt="1"/>
          </p:nvPr>
        </p:nvSpPr>
        <p:spPr>
          <a:xfrm>
            <a:off x="207963" y="612116"/>
            <a:ext cx="784225" cy="804862"/>
          </a:xfrm>
        </p:spPr>
        <p:txBody>
          <a:bodyPr anchor="ctr">
            <a:normAutofit/>
          </a:bodyPr>
          <a:lstStyle>
            <a:lvl1pPr marL="0" indent="0" algn="ctr">
              <a:buNone/>
              <a:defRPr sz="4000" b="0">
                <a:solidFill>
                  <a:schemeClr val="bg1"/>
                </a:solidFill>
              </a:defRPr>
            </a:lvl1pPr>
          </a:lstStyle>
          <a:p>
            <a:pPr lvl="0"/>
            <a:r>
              <a:rPr lang="en-US" dirty="0"/>
              <a:t>#</a:t>
            </a:r>
          </a:p>
        </p:txBody>
      </p:sp>
      <p:sp>
        <p:nvSpPr>
          <p:cNvPr id="5"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
        <p:nvSpPr>
          <p:cNvPr id="9" name="Content Placeholder 2"/>
          <p:cNvSpPr>
            <a:spLocks noGrp="1"/>
          </p:cNvSpPr>
          <p:nvPr>
            <p:ph idx="13" hasCustomPrompt="1"/>
          </p:nvPr>
        </p:nvSpPr>
        <p:spPr>
          <a:xfrm>
            <a:off x="628650" y="1825625"/>
            <a:ext cx="7886700" cy="4351337"/>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text</a:t>
            </a:r>
          </a:p>
        </p:txBody>
      </p:sp>
    </p:spTree>
    <p:extLst>
      <p:ext uri="{BB962C8B-B14F-4D97-AF65-F5344CB8AC3E}">
        <p14:creationId xmlns:p14="http://schemas.microsoft.com/office/powerpoint/2010/main" val="4171887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cknowledgments">
    <p:spTree>
      <p:nvGrpSpPr>
        <p:cNvPr id="1" name=""/>
        <p:cNvGrpSpPr/>
        <p:nvPr/>
      </p:nvGrpSpPr>
      <p:grpSpPr>
        <a:xfrm>
          <a:off x="0" y="0"/>
          <a:ext cx="0" cy="0"/>
          <a:chOff x="0" y="0"/>
          <a:chExt cx="0" cy="0"/>
        </a:xfrm>
      </p:grpSpPr>
      <p:sp>
        <p:nvSpPr>
          <p:cNvPr id="7" name="Text Placeholder 9"/>
          <p:cNvSpPr>
            <a:spLocks noGrp="1"/>
          </p:cNvSpPr>
          <p:nvPr>
            <p:ph type="body" sz="quarter" idx="10"/>
          </p:nvPr>
        </p:nvSpPr>
        <p:spPr>
          <a:xfrm>
            <a:off x="1074198" y="612043"/>
            <a:ext cx="7441152" cy="804935"/>
          </a:xfrm>
        </p:spPr>
        <p:txBody>
          <a:bodyPr anchor="ctr">
            <a:normAutofit/>
          </a:bodyPr>
          <a:lstStyle>
            <a:lvl1pPr marL="0" indent="0">
              <a:buNone/>
              <a:defRPr sz="4400">
                <a:solidFill>
                  <a:srgbClr val="3D88A8"/>
                </a:solidFill>
                <a:latin typeface="+mj-lt"/>
              </a:defRPr>
            </a:lvl1pPr>
          </a:lstStyle>
          <a:p>
            <a:pPr lvl="0"/>
            <a:r>
              <a:rPr lang="en-US"/>
              <a:t>Edit Master text styles</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7881" y="612044"/>
            <a:ext cx="784386" cy="804672"/>
          </a:xfrm>
          <a:prstGeom prst="rect">
            <a:avLst/>
          </a:prstGeom>
        </p:spPr>
      </p:pic>
      <p:sp>
        <p:nvSpPr>
          <p:cNvPr id="8" name="Text Placeholder 7"/>
          <p:cNvSpPr>
            <a:spLocks noGrp="1"/>
          </p:cNvSpPr>
          <p:nvPr>
            <p:ph type="body" sz="quarter" idx="11" hasCustomPrompt="1"/>
          </p:nvPr>
        </p:nvSpPr>
        <p:spPr>
          <a:xfrm>
            <a:off x="207963" y="612116"/>
            <a:ext cx="784225" cy="804862"/>
          </a:xfrm>
        </p:spPr>
        <p:txBody>
          <a:bodyPr anchor="ctr">
            <a:normAutofit/>
          </a:bodyPr>
          <a:lstStyle>
            <a:lvl1pPr marL="0" indent="0" algn="ctr">
              <a:buNone/>
              <a:defRPr sz="4000" b="0">
                <a:solidFill>
                  <a:schemeClr val="bg1"/>
                </a:solidFill>
              </a:defRPr>
            </a:lvl1pPr>
          </a:lstStyle>
          <a:p>
            <a:pPr lvl="0"/>
            <a:r>
              <a:rPr lang="en-US" dirty="0"/>
              <a:t>#</a:t>
            </a:r>
          </a:p>
        </p:txBody>
      </p:sp>
      <p:sp>
        <p:nvSpPr>
          <p:cNvPr id="5"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
        <p:nvSpPr>
          <p:cNvPr id="9" name="Content Placeholder 2"/>
          <p:cNvSpPr>
            <a:spLocks noGrp="1"/>
          </p:cNvSpPr>
          <p:nvPr>
            <p:ph idx="13" hasCustomPrompt="1"/>
          </p:nvPr>
        </p:nvSpPr>
        <p:spPr>
          <a:xfrm>
            <a:off x="628650" y="1825625"/>
            <a:ext cx="7886700" cy="4351337"/>
          </a:xfrm>
        </p:spPr>
        <p:txBody>
          <a:bodyPr numCol="2" spcCol="182880">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text</a:t>
            </a:r>
          </a:p>
        </p:txBody>
      </p:sp>
    </p:spTree>
    <p:extLst>
      <p:ext uri="{BB962C8B-B14F-4D97-AF65-F5344CB8AC3E}">
        <p14:creationId xmlns:p14="http://schemas.microsoft.com/office/powerpoint/2010/main" val="2474721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9"/>
          <p:cNvSpPr>
            <a:spLocks noGrp="1"/>
          </p:cNvSpPr>
          <p:nvPr>
            <p:ph type="body" sz="quarter" idx="10"/>
          </p:nvPr>
        </p:nvSpPr>
        <p:spPr>
          <a:xfrm>
            <a:off x="1074198" y="612648"/>
            <a:ext cx="7441152" cy="804935"/>
          </a:xfrm>
        </p:spPr>
        <p:txBody>
          <a:bodyPr anchor="ctr">
            <a:normAutofit/>
          </a:bodyPr>
          <a:lstStyle>
            <a:lvl1pPr marL="0" indent="0">
              <a:buNone/>
              <a:defRPr sz="4400">
                <a:solidFill>
                  <a:srgbClr val="3D88A8"/>
                </a:solidFill>
                <a:latin typeface="+mj-lt"/>
              </a:defRPr>
            </a:lvl1pPr>
          </a:lstStyle>
          <a:p>
            <a:pPr lvl="0"/>
            <a:r>
              <a:rPr lang="en-US"/>
              <a:t>Edit Master text styles</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7881" y="612648"/>
            <a:ext cx="784386" cy="804672"/>
          </a:xfrm>
          <a:prstGeom prst="rect">
            <a:avLst/>
          </a:prstGeom>
        </p:spPr>
      </p:pic>
      <p:sp>
        <p:nvSpPr>
          <p:cNvPr id="9" name="Text Placeholder 7"/>
          <p:cNvSpPr>
            <a:spLocks noGrp="1"/>
          </p:cNvSpPr>
          <p:nvPr>
            <p:ph type="body" sz="quarter" idx="11" hasCustomPrompt="1"/>
          </p:nvPr>
        </p:nvSpPr>
        <p:spPr>
          <a:xfrm>
            <a:off x="207963" y="612648"/>
            <a:ext cx="784225" cy="804862"/>
          </a:xfrm>
        </p:spPr>
        <p:txBody>
          <a:bodyPr anchor="ctr">
            <a:normAutofit/>
          </a:bodyPr>
          <a:lstStyle>
            <a:lvl1pPr marL="0" indent="0" algn="ctr">
              <a:buNone/>
              <a:defRPr sz="4000" b="0">
                <a:solidFill>
                  <a:schemeClr val="bg1"/>
                </a:solidFill>
              </a:defRPr>
            </a:lvl1pPr>
          </a:lstStyle>
          <a:p>
            <a:pPr lvl="0"/>
            <a:r>
              <a:rPr lang="en-US" dirty="0"/>
              <a:t>#</a:t>
            </a:r>
          </a:p>
        </p:txBody>
      </p:sp>
      <p:sp>
        <p:nvSpPr>
          <p:cNvPr id="11"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Tree>
    <p:extLst>
      <p:ext uri="{BB962C8B-B14F-4D97-AF65-F5344CB8AC3E}">
        <p14:creationId xmlns:p14="http://schemas.microsoft.com/office/powerpoint/2010/main" val="301666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3887391" y="457200"/>
            <a:ext cx="4629150" cy="5403851"/>
          </a:xfrm>
        </p:spPr>
        <p:txBody>
          <a:bodyPr anchor="t"/>
          <a:lstStyle>
            <a:lvl1pPr marL="0" indent="0" algn="l">
              <a:buNone/>
              <a:defRPr>
                <a:solidFill>
                  <a:schemeClr val="bg1"/>
                </a:solidFill>
              </a:defRPr>
            </a:lvl1pPr>
          </a:lstStyle>
          <a:p>
            <a:pPr lvl="0"/>
            <a:r>
              <a:rPr lang="en-US"/>
              <a:t>Edit Master text styles</a:t>
            </a:r>
          </a:p>
        </p:txBody>
      </p:sp>
      <p:sp>
        <p:nvSpPr>
          <p:cNvPr id="2" name="Title 1"/>
          <p:cNvSpPr>
            <a:spLocks noGrp="1"/>
          </p:cNvSpPr>
          <p:nvPr>
            <p:ph type="title" hasCustomPrompt="1"/>
          </p:nvPr>
        </p:nvSpPr>
        <p:spPr>
          <a:xfrm>
            <a:off x="629841" y="457200"/>
            <a:ext cx="2949178" cy="1600200"/>
          </a:xfrm>
          <a:solidFill>
            <a:srgbClr val="3D88A8"/>
          </a:solidFill>
          <a:ln w="19050">
            <a:solidFill>
              <a:srgbClr val="3D88A8"/>
            </a:solidFill>
          </a:ln>
        </p:spPr>
        <p:txBody>
          <a:bodyPr anchor="b">
            <a:normAutofit/>
          </a:bodyPr>
          <a:lstStyle>
            <a:lvl1pPr>
              <a:defRPr sz="2400" b="1" baseline="0">
                <a:solidFill>
                  <a:schemeClr val="bg1"/>
                </a:solidFill>
                <a:latin typeface="+mn-lt"/>
              </a:defRPr>
            </a:lvl1pPr>
          </a:lstStyle>
          <a:p>
            <a:r>
              <a:rPr lang="en-US" dirty="0"/>
              <a:t>Click to edit figure title</a:t>
            </a:r>
          </a:p>
        </p:txBody>
      </p:sp>
      <p:sp>
        <p:nvSpPr>
          <p:cNvPr id="4" name="Text Placeholder 3"/>
          <p:cNvSpPr>
            <a:spLocks noGrp="1"/>
          </p:cNvSpPr>
          <p:nvPr>
            <p:ph type="body" sz="half" idx="2" hasCustomPrompt="1"/>
          </p:nvPr>
        </p:nvSpPr>
        <p:spPr>
          <a:xfrm>
            <a:off x="629841" y="2057400"/>
            <a:ext cx="2949178" cy="3811588"/>
          </a:xfrm>
          <a:ln w="19050">
            <a:solidFill>
              <a:srgbClr val="3D88A8"/>
            </a:solidFill>
          </a:ln>
        </p:spPr>
        <p:txBody>
          <a:bodyPr/>
          <a:lstStyle>
            <a:lvl1pPr marL="0" indent="0">
              <a:lnSpc>
                <a:spcPct val="100000"/>
              </a:lnSpc>
              <a:spcBef>
                <a:spcPts val="0"/>
              </a:spcBef>
              <a:spcAft>
                <a:spcPts val="6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Caption</a:t>
            </a:r>
          </a:p>
        </p:txBody>
      </p:sp>
      <p:sp>
        <p:nvSpPr>
          <p:cNvPr id="6"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Tree>
    <p:extLst>
      <p:ext uri="{BB962C8B-B14F-4D97-AF65-F5344CB8AC3E}">
        <p14:creationId xmlns:p14="http://schemas.microsoft.com/office/powerpoint/2010/main" val="2522371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orizontal Picture with Caption">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629841" y="457201"/>
            <a:ext cx="7886700" cy="3013968"/>
          </a:xfrm>
        </p:spPr>
        <p:txBody>
          <a:bodyPr anchor="t"/>
          <a:lstStyle>
            <a:lvl1pPr marL="0" indent="0" algn="l">
              <a:buNone/>
              <a:defRPr>
                <a:solidFill>
                  <a:schemeClr val="bg1"/>
                </a:solidFill>
              </a:defRPr>
            </a:lvl1pPr>
          </a:lstStyle>
          <a:p>
            <a:pPr lvl="0"/>
            <a:r>
              <a:rPr lang="en-US"/>
              <a:t>Edit Master text styles</a:t>
            </a:r>
          </a:p>
        </p:txBody>
      </p:sp>
      <p:sp>
        <p:nvSpPr>
          <p:cNvPr id="2" name="Title 1"/>
          <p:cNvSpPr>
            <a:spLocks noGrp="1"/>
          </p:cNvSpPr>
          <p:nvPr>
            <p:ph type="title" hasCustomPrompt="1"/>
          </p:nvPr>
        </p:nvSpPr>
        <p:spPr>
          <a:xfrm>
            <a:off x="629841" y="3586578"/>
            <a:ext cx="7886700" cy="772357"/>
          </a:xfrm>
          <a:solidFill>
            <a:srgbClr val="3D88A8"/>
          </a:solidFill>
          <a:ln w="19050">
            <a:solidFill>
              <a:srgbClr val="3D88A8"/>
            </a:solidFill>
          </a:ln>
        </p:spPr>
        <p:txBody>
          <a:bodyPr anchor="b">
            <a:normAutofit/>
          </a:bodyPr>
          <a:lstStyle>
            <a:lvl1pPr>
              <a:defRPr sz="2400" b="1" baseline="0">
                <a:solidFill>
                  <a:schemeClr val="bg1"/>
                </a:solidFill>
                <a:latin typeface="+mn-lt"/>
              </a:defRPr>
            </a:lvl1pPr>
          </a:lstStyle>
          <a:p>
            <a:r>
              <a:rPr lang="en-US" dirty="0"/>
              <a:t>Click to edit figure title</a:t>
            </a:r>
          </a:p>
        </p:txBody>
      </p:sp>
      <p:sp>
        <p:nvSpPr>
          <p:cNvPr id="4" name="Text Placeholder 3"/>
          <p:cNvSpPr>
            <a:spLocks noGrp="1"/>
          </p:cNvSpPr>
          <p:nvPr>
            <p:ph type="body" sz="half" idx="2" hasCustomPrompt="1"/>
          </p:nvPr>
        </p:nvSpPr>
        <p:spPr>
          <a:xfrm>
            <a:off x="629841" y="4358936"/>
            <a:ext cx="7886700" cy="1510052"/>
          </a:xfrm>
          <a:ln w="19050">
            <a:solidFill>
              <a:srgbClr val="3D88A8"/>
            </a:solidFill>
          </a:ln>
        </p:spPr>
        <p:txBody>
          <a:bodyPr/>
          <a:lstStyle>
            <a:lvl1pPr marL="0" indent="0">
              <a:lnSpc>
                <a:spcPct val="100000"/>
              </a:lnSpc>
              <a:spcBef>
                <a:spcPts val="0"/>
              </a:spcBef>
              <a:spcAft>
                <a:spcPts val="6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Caption</a:t>
            </a:r>
          </a:p>
        </p:txBody>
      </p:sp>
      <p:sp>
        <p:nvSpPr>
          <p:cNvPr id="6"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Tree>
    <p:extLst>
      <p:ext uri="{BB962C8B-B14F-4D97-AF65-F5344CB8AC3E}">
        <p14:creationId xmlns:p14="http://schemas.microsoft.com/office/powerpoint/2010/main" val="4120928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2A530860-5D58-5042-BB93-C7592BB8BF8A}"/>
              </a:ext>
            </a:extLst>
          </p:cNvPr>
          <p:cNvSpPr/>
          <p:nvPr userDrawn="1"/>
        </p:nvSpPr>
        <p:spPr>
          <a:xfrm>
            <a:off x="0" y="0"/>
            <a:ext cx="9144000" cy="6858000"/>
          </a:xfrm>
          <a:prstGeom prst="rect">
            <a:avLst/>
          </a:prstGeom>
          <a:solidFill>
            <a:srgbClr val="3726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5" name="Rectangle 14">
            <a:extLst>
              <a:ext uri="{FF2B5EF4-FFF2-40B4-BE49-F238E27FC236}">
                <a16:creationId xmlns:a16="http://schemas.microsoft.com/office/drawing/2014/main" xmlns="" id="{2A530860-5D58-5042-BB93-C7592BB8BF8A}"/>
              </a:ext>
            </a:extLst>
          </p:cNvPr>
          <p:cNvSpPr/>
          <p:nvPr userDrawn="1"/>
        </p:nvSpPr>
        <p:spPr>
          <a:xfrm>
            <a:off x="-1" y="1698820"/>
            <a:ext cx="6705601" cy="400110"/>
          </a:xfrm>
          <a:prstGeom prst="rect">
            <a:avLst/>
          </a:prstGeom>
          <a:solidFill>
            <a:srgbClr val="6D5B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 name="Subtitle 2"/>
          <p:cNvSpPr>
            <a:spLocks noGrp="1"/>
          </p:cNvSpPr>
          <p:nvPr>
            <p:ph type="subTitle" idx="1" hasCustomPrompt="1"/>
          </p:nvPr>
        </p:nvSpPr>
        <p:spPr>
          <a:xfrm>
            <a:off x="308113" y="2228296"/>
            <a:ext cx="6858000" cy="914400"/>
          </a:xfrm>
        </p:spPr>
        <p:txBody>
          <a:bodyPr>
            <a:normAutofit/>
          </a:bodyPr>
          <a:lstStyle>
            <a:lvl1pPr marL="0" indent="0" algn="l">
              <a:lnSpc>
                <a:spcPct val="100000"/>
              </a:lnSpc>
              <a:spcBef>
                <a:spcPts val="0"/>
              </a:spcBef>
              <a:spcAft>
                <a:spcPts val="0"/>
              </a:spcAft>
              <a:buNone/>
              <a:defRPr sz="1400" baseline="0">
                <a:solidFill>
                  <a:schemeClr val="bg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chapter citation</a:t>
            </a:r>
          </a:p>
        </p:txBody>
      </p:sp>
      <p:sp>
        <p:nvSpPr>
          <p:cNvPr id="9" name="Rectangle 8">
            <a:extLst>
              <a:ext uri="{FF2B5EF4-FFF2-40B4-BE49-F238E27FC236}">
                <a16:creationId xmlns:a16="http://schemas.microsoft.com/office/drawing/2014/main" xmlns="" id="{ADF11DD2-1B42-084E-8B88-DBD82F4A97D4}"/>
              </a:ext>
            </a:extLst>
          </p:cNvPr>
          <p:cNvSpPr/>
          <p:nvPr userDrawn="1"/>
        </p:nvSpPr>
        <p:spPr>
          <a:xfrm>
            <a:off x="308113" y="1698820"/>
            <a:ext cx="6397487" cy="400110"/>
          </a:xfrm>
          <a:prstGeom prst="rect">
            <a:avLst/>
          </a:prstGeom>
        </p:spPr>
        <p:txBody>
          <a:bodyPr wrap="square">
            <a:spAutoFit/>
          </a:bodyPr>
          <a:lstStyle/>
          <a:p>
            <a:r>
              <a:rPr lang="en-US" sz="2000" b="1" i="0" dirty="0">
                <a:solidFill>
                  <a:schemeClr val="bg1"/>
                </a:solidFill>
                <a:effectLst/>
                <a:latin typeface="Calibri" panose="020F0502020204030204" pitchFamily="34" charset="0"/>
                <a:cs typeface="Calibri" panose="020F0502020204030204" pitchFamily="34" charset="0"/>
              </a:rPr>
              <a:t>Recommended</a:t>
            </a:r>
            <a:r>
              <a:rPr lang="en-US" sz="2000" b="1" i="0" baseline="0" dirty="0">
                <a:solidFill>
                  <a:schemeClr val="bg1"/>
                </a:solidFill>
                <a:effectLst/>
                <a:latin typeface="Calibri" panose="020F0502020204030204" pitchFamily="34" charset="0"/>
                <a:cs typeface="Calibri" panose="020F0502020204030204" pitchFamily="34" charset="0"/>
              </a:rPr>
              <a:t> chapter citation</a:t>
            </a:r>
            <a:endParaRPr lang="en-US" sz="2000" b="1" i="0" dirty="0">
              <a:solidFill>
                <a:schemeClr val="bg1"/>
              </a:solidFill>
              <a:latin typeface="Calibri" panose="020F0502020204030204" pitchFamily="34" charset="0"/>
              <a:cs typeface="Calibri" panose="020F0502020204030204" pitchFamily="34" charset="0"/>
            </a:endParaRPr>
          </a:p>
        </p:txBody>
      </p:sp>
      <p:sp>
        <p:nvSpPr>
          <p:cNvPr id="10" name="Subtitle 2"/>
          <p:cNvSpPr txBox="1">
            <a:spLocks/>
          </p:cNvSpPr>
          <p:nvPr userDrawn="1"/>
        </p:nvSpPr>
        <p:spPr>
          <a:xfrm>
            <a:off x="308112" y="4173746"/>
            <a:ext cx="6858000" cy="98542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17" name="Rectangle 16">
            <a:extLst>
              <a:ext uri="{FF2B5EF4-FFF2-40B4-BE49-F238E27FC236}">
                <a16:creationId xmlns:a16="http://schemas.microsoft.com/office/drawing/2014/main" xmlns="" id="{2A530860-5D58-5042-BB93-C7592BB8BF8A}"/>
              </a:ext>
            </a:extLst>
          </p:cNvPr>
          <p:cNvSpPr/>
          <p:nvPr userDrawn="1"/>
        </p:nvSpPr>
        <p:spPr>
          <a:xfrm>
            <a:off x="0" y="3660963"/>
            <a:ext cx="6705601" cy="400110"/>
          </a:xfrm>
          <a:prstGeom prst="rect">
            <a:avLst/>
          </a:prstGeom>
          <a:solidFill>
            <a:srgbClr val="6D5B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4" name="Rectangle 13">
            <a:extLst>
              <a:ext uri="{FF2B5EF4-FFF2-40B4-BE49-F238E27FC236}">
                <a16:creationId xmlns:a16="http://schemas.microsoft.com/office/drawing/2014/main" xmlns="" id="{ADF11DD2-1B42-084E-8B88-DBD82F4A97D4}"/>
              </a:ext>
            </a:extLst>
          </p:cNvPr>
          <p:cNvSpPr/>
          <p:nvPr userDrawn="1"/>
        </p:nvSpPr>
        <p:spPr>
          <a:xfrm>
            <a:off x="308112" y="3644270"/>
            <a:ext cx="6397487" cy="400110"/>
          </a:xfrm>
          <a:prstGeom prst="rect">
            <a:avLst/>
          </a:prstGeom>
        </p:spPr>
        <p:txBody>
          <a:bodyPr wrap="square">
            <a:spAutoFit/>
          </a:bodyPr>
          <a:lstStyle/>
          <a:p>
            <a:r>
              <a:rPr lang="en-US" sz="2000" b="1" i="0" dirty="0">
                <a:solidFill>
                  <a:schemeClr val="bg1"/>
                </a:solidFill>
                <a:effectLst/>
                <a:latin typeface="Calibri" panose="020F0502020204030204" pitchFamily="34" charset="0"/>
                <a:cs typeface="Calibri" panose="020F0502020204030204" pitchFamily="34" charset="0"/>
              </a:rPr>
              <a:t>Read the full chapter</a:t>
            </a:r>
            <a:endParaRPr lang="en-US" sz="2000" b="1" i="0" dirty="0">
              <a:solidFill>
                <a:schemeClr val="bg1"/>
              </a:solidFill>
              <a:latin typeface="Calibri" panose="020F0502020204030204" pitchFamily="34" charset="0"/>
              <a:cs typeface="Calibri" panose="020F0502020204030204" pitchFamily="34" charset="0"/>
            </a:endParaRPr>
          </a:p>
        </p:txBody>
      </p:sp>
      <p:sp>
        <p:nvSpPr>
          <p:cNvPr id="2" name="TextBox 1"/>
          <p:cNvSpPr txBox="1"/>
          <p:nvPr userDrawn="1"/>
        </p:nvSpPr>
        <p:spPr>
          <a:xfrm>
            <a:off x="1500898" y="5811560"/>
            <a:ext cx="6249879" cy="70788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0" dirty="0">
                <a:solidFill>
                  <a:schemeClr val="bg1"/>
                </a:solidFill>
              </a:rPr>
              <a:t>nca2018.globalchange.gov</a:t>
            </a:r>
          </a:p>
        </p:txBody>
      </p:sp>
      <p:sp>
        <p:nvSpPr>
          <p:cNvPr id="6" name="Text Placeholder 5"/>
          <p:cNvSpPr>
            <a:spLocks noGrp="1"/>
          </p:cNvSpPr>
          <p:nvPr>
            <p:ph type="body" sz="quarter" idx="10" hasCustomPrompt="1"/>
          </p:nvPr>
        </p:nvSpPr>
        <p:spPr>
          <a:xfrm>
            <a:off x="308113" y="4199572"/>
            <a:ext cx="6858000" cy="914400"/>
          </a:xfrm>
        </p:spPr>
        <p:txBody>
          <a:bodyPr>
            <a:normAutofit/>
          </a:bodyPr>
          <a:lstStyle>
            <a:lvl1pPr marL="0" indent="0">
              <a:buNone/>
              <a:defRPr sz="1800" baseline="0">
                <a:solidFill>
                  <a:schemeClr val="bg1"/>
                </a:solidFill>
              </a:defRPr>
            </a:lvl1pPr>
          </a:lstStyle>
          <a:p>
            <a:r>
              <a:rPr lang="en-US" dirty="0"/>
              <a:t>Click to edit chapter </a:t>
            </a:r>
            <a:r>
              <a:rPr lang="en-US" dirty="0" err="1"/>
              <a:t>url</a:t>
            </a:r>
            <a:endParaRPr lang="en-US" dirty="0"/>
          </a:p>
        </p:txBody>
      </p:sp>
      <p:pic>
        <p:nvPicPr>
          <p:cNvPr id="16" name="Picture 15">
            <a:extLst>
              <a:ext uri="{FF2B5EF4-FFF2-40B4-BE49-F238E27FC236}">
                <a16:creationId xmlns:a16="http://schemas.microsoft.com/office/drawing/2014/main" xmlns="" id="{0618150B-E1DF-2F46-98D9-E8DB8E677D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7625" y="911861"/>
            <a:ext cx="1841223" cy="345537"/>
          </a:xfrm>
          <a:prstGeom prst="rect">
            <a:avLst/>
          </a:prstGeom>
        </p:spPr>
      </p:pic>
    </p:spTree>
    <p:extLst>
      <p:ext uri="{BB962C8B-B14F-4D97-AF65-F5344CB8AC3E}">
        <p14:creationId xmlns:p14="http://schemas.microsoft.com/office/powerpoint/2010/main" val="3409394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xmlns="" id="{91BE2127-7CC2-774A-88FB-31EA0CC0EB5D}"/>
              </a:ext>
            </a:extLst>
          </p:cNvPr>
          <p:cNvSpPr/>
          <p:nvPr userDrawn="1"/>
        </p:nvSpPr>
        <p:spPr>
          <a:xfrm>
            <a:off x="1858781" y="6483318"/>
            <a:ext cx="5426439" cy="400110"/>
          </a:xfrm>
          <a:prstGeom prst="rect">
            <a:avLst/>
          </a:prstGeom>
        </p:spPr>
        <p:txBody>
          <a:bodyPr wrap="square">
            <a:spAutoFit/>
          </a:bodyPr>
          <a:lstStyle/>
          <a:p>
            <a:pPr algn="ctr"/>
            <a:r>
              <a:rPr lang="en-US" sz="1000" dirty="0">
                <a:solidFill>
                  <a:schemeClr val="bg1">
                    <a:lumMod val="50000"/>
                  </a:schemeClr>
                </a:solidFill>
              </a:rPr>
              <a:t>Fourth National Climate Assessment, Vol II — Impacts, Risks, and Adaptation in the United States</a:t>
            </a:r>
          </a:p>
          <a:p>
            <a:pPr algn="ctr"/>
            <a:r>
              <a:rPr lang="en-US" sz="1000" dirty="0">
                <a:solidFill>
                  <a:schemeClr val="bg1">
                    <a:lumMod val="50000"/>
                  </a:schemeClr>
                </a:solidFill>
              </a:rPr>
              <a:t>nca2018.globalchange.gov</a:t>
            </a:r>
          </a:p>
        </p:txBody>
      </p:sp>
      <p:pic>
        <p:nvPicPr>
          <p:cNvPr id="9" name="Picture 8">
            <a:extLst>
              <a:ext uri="{FF2B5EF4-FFF2-40B4-BE49-F238E27FC236}">
                <a16:creationId xmlns:a16="http://schemas.microsoft.com/office/drawing/2014/main" xmlns="" id="{43EB4777-35ED-D34B-846A-89930A4D8824}"/>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133170" y="6492874"/>
            <a:ext cx="1356610" cy="308320"/>
          </a:xfrm>
          <a:prstGeom prst="rect">
            <a:avLst/>
          </a:prstGeom>
        </p:spPr>
      </p:pic>
      <p:sp>
        <p:nvSpPr>
          <p:cNvPr id="10" name="Shape 14">
            <a:extLst>
              <a:ext uri="{FF2B5EF4-FFF2-40B4-BE49-F238E27FC236}">
                <a16:creationId xmlns:a16="http://schemas.microsoft.com/office/drawing/2014/main" xmlns="" id="{6DB39B50-A37F-8D49-8561-48BB1F8AA68E}"/>
              </a:ext>
            </a:extLst>
          </p:cNvPr>
          <p:cNvSpPr txBox="1"/>
          <p:nvPr userDrawn="1"/>
        </p:nvSpPr>
        <p:spPr>
          <a:xfrm>
            <a:off x="7337686" y="6543675"/>
            <a:ext cx="1745990" cy="244474"/>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bg1">
                    <a:lumMod val="65000"/>
                  </a:schemeClr>
                </a:solidFill>
                <a:latin typeface="Calibri"/>
                <a:ea typeface="Calibri"/>
                <a:cs typeface="Calibri"/>
                <a:sym typeface="Calibri"/>
              </a:rPr>
              <a:t>‹#›</a:t>
            </a:fld>
            <a:endParaRPr lang="en-US" sz="1200" b="0" i="0" u="none" strike="noStrike" cap="none" baseline="0" dirty="0">
              <a:solidFill>
                <a:schemeClr val="bg1">
                  <a:lumMod val="65000"/>
                </a:schemeClr>
              </a:solidFill>
              <a:latin typeface="Calibri"/>
              <a:ea typeface="Calibri"/>
              <a:cs typeface="Calibri"/>
              <a:sym typeface="Calibri"/>
            </a:endParaRPr>
          </a:p>
        </p:txBody>
      </p:sp>
    </p:spTree>
    <p:extLst>
      <p:ext uri="{BB962C8B-B14F-4D97-AF65-F5344CB8AC3E}">
        <p14:creationId xmlns:p14="http://schemas.microsoft.com/office/powerpoint/2010/main" val="3187566361"/>
      </p:ext>
    </p:extLst>
  </p:cSld>
  <p:clrMap bg1="lt1" tx1="dk1" bg2="lt2" tx2="dk2" accent1="accent1" accent2="accent2" accent3="accent3" accent4="accent4" accent5="accent5" accent6="accent6" hlink="hlink" folHlink="folHlink"/>
  <p:sldLayoutIdLst>
    <p:sldLayoutId id="2147483682" r:id="rId1"/>
    <p:sldLayoutId id="2147483677" r:id="rId2"/>
    <p:sldLayoutId id="2147483678" r:id="rId3"/>
    <p:sldLayoutId id="2147483680" r:id="rId4"/>
    <p:sldLayoutId id="2147483664" r:id="rId5"/>
    <p:sldLayoutId id="2147483669" r:id="rId6"/>
    <p:sldLayoutId id="2147483675" r:id="rId7"/>
    <p:sldLayoutId id="2147483679"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http://doi.org/10.7930/NCA4.2018.CH15"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toolkit.climate.gov/case-studies?f%5b0%5d=field_parent_topic:889" TargetMode="External"/><Relationship Id="rId3" Type="http://schemas.openxmlformats.org/officeDocument/2006/relationships/image" Target="../media/image5.png"/><Relationship Id="rId7" Type="http://schemas.openxmlformats.org/officeDocument/2006/relationships/hyperlink" Target="http://www7.nau.edu/Itep/Main/Tcc/Tribes/"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www7.nau.edu/itep/main/tcc/Tribes/" TargetMode="External"/><Relationship Id="rId5" Type="http://schemas.openxmlformats.org/officeDocument/2006/relationships/hyperlink" Target="https://www.bia.gov/bia/ots/tribal-resilience-program/nca/" TargetMode="External"/><Relationship Id="rId10" Type="http://schemas.openxmlformats.org/officeDocument/2006/relationships/hyperlink" Target="https://toolkit.climate.gov/case-studies" TargetMode="External"/><Relationship Id="rId4" Type="http://schemas.openxmlformats.org/officeDocument/2006/relationships/hyperlink" Target="https://biamaps.doi.gov/nca/" TargetMode="External"/><Relationship Id="rId9" Type="http://schemas.openxmlformats.org/officeDocument/2006/relationships/hyperlink" Target="https://toolkit.climate.gov/topics/tribal-nation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hyperlink" Target="https://www.fs.usda.gov/treesearch/pubs/53156"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ext Placeholder 2"/>
          <p:cNvSpPr>
            <a:spLocks noGrp="1"/>
          </p:cNvSpPr>
          <p:nvPr>
            <p:ph type="body" sz="quarter" idx="15"/>
          </p:nvPr>
        </p:nvSpPr>
        <p:spPr/>
        <p:txBody>
          <a:bodyPr/>
          <a:lstStyle/>
          <a:p>
            <a:r>
              <a:rPr lang="en-US" dirty="0"/>
              <a:t>Chapter 15 | Tribes and Indigenous Peoples</a:t>
            </a:r>
          </a:p>
        </p:txBody>
      </p:sp>
    </p:spTree>
    <p:extLst>
      <p:ext uri="{BB962C8B-B14F-4D97-AF65-F5344CB8AC3E}">
        <p14:creationId xmlns:p14="http://schemas.microsoft.com/office/powerpoint/2010/main" val="325204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4DBB0E48-C01D-0A41-BFAA-DD60530B603C}"/>
              </a:ext>
            </a:extLst>
          </p:cNvPr>
          <p:cNvSpPr>
            <a:spLocks noGrp="1"/>
          </p:cNvSpPr>
          <p:nvPr>
            <p:ph type="body" sz="quarter" idx="10"/>
          </p:nvPr>
        </p:nvSpPr>
        <p:spPr/>
        <p:txBody>
          <a:bodyPr/>
          <a:lstStyle/>
          <a:p>
            <a:r>
              <a:rPr lang="en-US" dirty="0"/>
              <a:t>Acknowledgments</a:t>
            </a:r>
          </a:p>
        </p:txBody>
      </p:sp>
      <p:sp>
        <p:nvSpPr>
          <p:cNvPr id="3" name="Text Placeholder 2">
            <a:extLst>
              <a:ext uri="{FF2B5EF4-FFF2-40B4-BE49-F238E27FC236}">
                <a16:creationId xmlns:a16="http://schemas.microsoft.com/office/drawing/2014/main" xmlns="" id="{AC3CC6EC-0225-6747-A01B-11AA4D061106}"/>
              </a:ext>
            </a:extLst>
          </p:cNvPr>
          <p:cNvSpPr>
            <a:spLocks noGrp="1"/>
          </p:cNvSpPr>
          <p:nvPr>
            <p:ph type="body" sz="quarter" idx="11"/>
          </p:nvPr>
        </p:nvSpPr>
        <p:spPr/>
        <p:txBody>
          <a:bodyPr/>
          <a:lstStyle/>
          <a:p>
            <a:r>
              <a:rPr lang="en-US" dirty="0"/>
              <a:t>15</a:t>
            </a:r>
          </a:p>
        </p:txBody>
      </p:sp>
      <p:sp>
        <p:nvSpPr>
          <p:cNvPr id="4" name="Text Placeholder 3">
            <a:extLst>
              <a:ext uri="{FF2B5EF4-FFF2-40B4-BE49-F238E27FC236}">
                <a16:creationId xmlns:a16="http://schemas.microsoft.com/office/drawing/2014/main" xmlns="" id="{22BDDBB8-6D8E-8449-A8BD-31E0916418DD}"/>
              </a:ext>
            </a:extLst>
          </p:cNvPr>
          <p:cNvSpPr>
            <a:spLocks noGrp="1"/>
          </p:cNvSpPr>
          <p:nvPr>
            <p:ph type="body" sz="quarter" idx="12"/>
          </p:nvPr>
        </p:nvSpPr>
        <p:spPr/>
        <p:txBody>
          <a:bodyPr/>
          <a:lstStyle/>
          <a:p>
            <a:r>
              <a:rPr lang="en-US" dirty="0"/>
              <a:t>Ch. 15 | Tribes and Indigenous Peoples</a:t>
            </a:r>
          </a:p>
        </p:txBody>
      </p:sp>
      <p:sp>
        <p:nvSpPr>
          <p:cNvPr id="5" name="Content Placeholder 4">
            <a:extLst>
              <a:ext uri="{FF2B5EF4-FFF2-40B4-BE49-F238E27FC236}">
                <a16:creationId xmlns:a16="http://schemas.microsoft.com/office/drawing/2014/main" xmlns="" id="{51BF0807-73E6-A444-B10E-C1BEE5623AD1}"/>
              </a:ext>
            </a:extLst>
          </p:cNvPr>
          <p:cNvSpPr>
            <a:spLocks noGrp="1"/>
          </p:cNvSpPr>
          <p:nvPr>
            <p:ph idx="13"/>
          </p:nvPr>
        </p:nvSpPr>
        <p:spPr/>
        <p:txBody>
          <a:bodyPr>
            <a:normAutofit/>
          </a:bodyPr>
          <a:lstStyle/>
          <a:p>
            <a:pPr>
              <a:spcAft>
                <a:spcPts val="300"/>
              </a:spcAft>
            </a:pPr>
            <a:r>
              <a:rPr lang="en-US" sz="2200" b="1" dirty="0">
                <a:solidFill>
                  <a:srgbClr val="3D88A8"/>
                </a:solidFill>
              </a:rPr>
              <a:t>USGCRP Coordinators</a:t>
            </a:r>
          </a:p>
          <a:p>
            <a:pPr>
              <a:spcAft>
                <a:spcPts val="300"/>
              </a:spcAft>
            </a:pPr>
            <a:r>
              <a:rPr lang="en-US" b="1" dirty="0"/>
              <a:t>Susan Aragon-Long</a:t>
            </a:r>
            <a:r>
              <a:rPr lang="en-US" dirty="0"/>
              <a:t>, </a:t>
            </a:r>
            <a:r>
              <a:rPr lang="en-US" i="1" dirty="0"/>
              <a:t>Senior Scientist</a:t>
            </a:r>
          </a:p>
          <a:p>
            <a:pPr>
              <a:spcAft>
                <a:spcPts val="300"/>
              </a:spcAft>
            </a:pPr>
            <a:r>
              <a:rPr lang="en-US" b="1" dirty="0" err="1"/>
              <a:t>Allyza</a:t>
            </a:r>
            <a:r>
              <a:rPr lang="en-US" b="1" dirty="0"/>
              <a:t> Lustig</a:t>
            </a:r>
            <a:r>
              <a:rPr lang="en-US" dirty="0"/>
              <a:t>, </a:t>
            </a:r>
            <a:r>
              <a:rPr lang="en-US" i="1" dirty="0"/>
              <a:t>Program Coordinator</a:t>
            </a:r>
          </a:p>
          <a:p>
            <a:endParaRPr lang="en-US" dirty="0"/>
          </a:p>
        </p:txBody>
      </p:sp>
    </p:spTree>
    <p:extLst>
      <p:ext uri="{BB962C8B-B14F-4D97-AF65-F5344CB8AC3E}">
        <p14:creationId xmlns:p14="http://schemas.microsoft.com/office/powerpoint/2010/main" val="2746560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xmlns="" id="{F7DAB132-806C-154A-835C-EF1387EE95DB}"/>
              </a:ext>
            </a:extLst>
          </p:cNvPr>
          <p:cNvSpPr>
            <a:spLocks noGrp="1"/>
          </p:cNvSpPr>
          <p:nvPr>
            <p:ph type="subTitle" idx="1"/>
          </p:nvPr>
        </p:nvSpPr>
        <p:spPr/>
        <p:txBody>
          <a:bodyPr>
            <a:normAutofit fontScale="85000" lnSpcReduction="10000"/>
          </a:bodyPr>
          <a:lstStyle/>
          <a:p>
            <a:r>
              <a:rPr lang="en-US" b="1" dirty="0" err="1"/>
              <a:t>Jantarasami</a:t>
            </a:r>
            <a:r>
              <a:rPr lang="en-US" dirty="0"/>
              <a:t>, L.C., R. Novak, R. Delgado, E. Marino, S. </a:t>
            </a:r>
            <a:r>
              <a:rPr lang="en-US" dirty="0" err="1"/>
              <a:t>McNeeley</a:t>
            </a:r>
            <a:r>
              <a:rPr lang="en-US" dirty="0"/>
              <a:t>, C. </a:t>
            </a:r>
            <a:r>
              <a:rPr lang="en-US" dirty="0" err="1"/>
              <a:t>Narducci</a:t>
            </a:r>
            <a:r>
              <a:rPr lang="en-US" dirty="0"/>
              <a:t>, J. Raymond-</a:t>
            </a:r>
            <a:r>
              <a:rPr lang="en-US" dirty="0" err="1"/>
              <a:t>Yakoubian</a:t>
            </a:r>
            <a:r>
              <a:rPr lang="en-US" dirty="0"/>
              <a:t>, L. Singletary, and K. </a:t>
            </a:r>
            <a:r>
              <a:rPr lang="en-US" dirty="0" err="1"/>
              <a:t>Powys</a:t>
            </a:r>
            <a:r>
              <a:rPr lang="en-US" dirty="0"/>
              <a:t> Whyte, 2018: Tribes and Indigenous Peoples. In </a:t>
            </a:r>
            <a:r>
              <a:rPr lang="en-US" i="1" dirty="0"/>
              <a:t>Impacts, Risks, and Adaptation in the United States: Fourth National Climate Assessment, Volume II</a:t>
            </a:r>
            <a:r>
              <a:rPr lang="en-US" dirty="0"/>
              <a:t> [</a:t>
            </a:r>
            <a:r>
              <a:rPr lang="en-US" dirty="0" err="1"/>
              <a:t>Reidmiller</a:t>
            </a:r>
            <a:r>
              <a:rPr lang="en-US" dirty="0"/>
              <a:t>, D.R., C.W. Avery, D.R. Easterling, K.E. Kunkel, K.L.M. Lewis, T.K. </a:t>
            </a:r>
            <a:r>
              <a:rPr lang="en-US" dirty="0" err="1"/>
              <a:t>Maycock</a:t>
            </a:r>
            <a:r>
              <a:rPr lang="en-US" dirty="0"/>
              <a:t>, and B.C. Stewart (eds.)]. U.S. Global Change Research Program, Washington, DC</a:t>
            </a:r>
            <a:r>
              <a:rPr lang="en-US"/>
              <a:t>, USA. </a:t>
            </a:r>
            <a:r>
              <a:rPr lang="en-US" dirty="0" err="1"/>
              <a:t>doi</a:t>
            </a:r>
            <a:r>
              <a:rPr lang="en-US" dirty="0"/>
              <a:t>: </a:t>
            </a:r>
            <a:r>
              <a:rPr lang="en-US" u="sng" dirty="0">
                <a:hlinkClick r:id="rId2"/>
              </a:rPr>
              <a:t>10.7930/NCA4.2018.CH15</a:t>
            </a:r>
            <a:endParaRPr lang="en-US" dirty="0"/>
          </a:p>
        </p:txBody>
      </p:sp>
      <p:sp>
        <p:nvSpPr>
          <p:cNvPr id="3" name="Text Placeholder 2">
            <a:extLst>
              <a:ext uri="{FF2B5EF4-FFF2-40B4-BE49-F238E27FC236}">
                <a16:creationId xmlns:a16="http://schemas.microsoft.com/office/drawing/2014/main" xmlns="" id="{9EFFC4F6-66EC-5B42-A562-CC94E1E60891}"/>
              </a:ext>
            </a:extLst>
          </p:cNvPr>
          <p:cNvSpPr>
            <a:spLocks noGrp="1"/>
          </p:cNvSpPr>
          <p:nvPr>
            <p:ph type="body" sz="quarter" idx="10"/>
          </p:nvPr>
        </p:nvSpPr>
        <p:spPr/>
        <p:txBody>
          <a:bodyPr/>
          <a:lstStyle/>
          <a:p>
            <a:r>
              <a:rPr lang="en-US" dirty="0"/>
              <a:t>https://nca2018.globalchange.gov/chapter/tribes</a:t>
            </a:r>
          </a:p>
        </p:txBody>
      </p:sp>
    </p:spTree>
    <p:extLst>
      <p:ext uri="{BB962C8B-B14F-4D97-AF65-F5344CB8AC3E}">
        <p14:creationId xmlns:p14="http://schemas.microsoft.com/office/powerpoint/2010/main" val="3098588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CB8C56B5-3202-DD41-8D89-AD8A5C1796D1}"/>
              </a:ext>
            </a:extLst>
          </p:cNvPr>
          <p:cNvSpPr>
            <a:spLocks noGrp="1"/>
          </p:cNvSpPr>
          <p:nvPr>
            <p:ph type="body" sz="quarter" idx="10"/>
          </p:nvPr>
        </p:nvSpPr>
        <p:spPr/>
        <p:txBody>
          <a:bodyPr/>
          <a:lstStyle/>
          <a:p>
            <a:r>
              <a:rPr lang="en-US" dirty="0"/>
              <a:t>Key Message #1</a:t>
            </a:r>
          </a:p>
        </p:txBody>
      </p:sp>
      <p:sp>
        <p:nvSpPr>
          <p:cNvPr id="3" name="Text Placeholder 2">
            <a:extLst>
              <a:ext uri="{FF2B5EF4-FFF2-40B4-BE49-F238E27FC236}">
                <a16:creationId xmlns:a16="http://schemas.microsoft.com/office/drawing/2014/main" xmlns="" id="{9AECFD88-BA22-6545-8C52-AC03CDC57EE6}"/>
              </a:ext>
            </a:extLst>
          </p:cNvPr>
          <p:cNvSpPr>
            <a:spLocks noGrp="1"/>
          </p:cNvSpPr>
          <p:nvPr>
            <p:ph type="body" sz="quarter" idx="11"/>
          </p:nvPr>
        </p:nvSpPr>
        <p:spPr/>
        <p:txBody>
          <a:bodyPr/>
          <a:lstStyle/>
          <a:p>
            <a:r>
              <a:rPr lang="en-US" dirty="0"/>
              <a:t>15</a:t>
            </a:r>
          </a:p>
        </p:txBody>
      </p:sp>
      <p:sp>
        <p:nvSpPr>
          <p:cNvPr id="4" name="Text Placeholder 3">
            <a:extLst>
              <a:ext uri="{FF2B5EF4-FFF2-40B4-BE49-F238E27FC236}">
                <a16:creationId xmlns:a16="http://schemas.microsoft.com/office/drawing/2014/main" xmlns="" id="{DC0F762E-65BC-9446-BFED-80E91D247AE6}"/>
              </a:ext>
            </a:extLst>
          </p:cNvPr>
          <p:cNvSpPr>
            <a:spLocks noGrp="1"/>
          </p:cNvSpPr>
          <p:nvPr>
            <p:ph type="body" sz="quarter" idx="12"/>
          </p:nvPr>
        </p:nvSpPr>
        <p:spPr/>
        <p:txBody>
          <a:bodyPr/>
          <a:lstStyle/>
          <a:p>
            <a:r>
              <a:rPr lang="en-US" dirty="0"/>
              <a:t>Ch. 15 | Tribes and Indigenous Peoples</a:t>
            </a:r>
          </a:p>
        </p:txBody>
      </p:sp>
      <p:sp>
        <p:nvSpPr>
          <p:cNvPr id="5" name="Content Placeholder 4">
            <a:extLst>
              <a:ext uri="{FF2B5EF4-FFF2-40B4-BE49-F238E27FC236}">
                <a16:creationId xmlns:a16="http://schemas.microsoft.com/office/drawing/2014/main" xmlns="" id="{D5128C17-9881-474E-99AA-AE16BBD4FFD2}"/>
              </a:ext>
            </a:extLst>
          </p:cNvPr>
          <p:cNvSpPr>
            <a:spLocks noGrp="1"/>
          </p:cNvSpPr>
          <p:nvPr>
            <p:ph idx="13"/>
          </p:nvPr>
        </p:nvSpPr>
        <p:spPr/>
        <p:txBody>
          <a:bodyPr/>
          <a:lstStyle/>
          <a:p>
            <a:r>
              <a:rPr lang="en-US" dirty="0"/>
              <a:t>Climate change threatens Indigenous peoples’ livelihoods and economies, including agriculture, hunting and gathering, fishing, forestry, energy, recreation, and tourism enterprises. Indigenous peoples’ economies rely on, but face institutional barriers to, their self-determined management of water, land, other natural resources, and infrastructure that will be impacted increasingly by changes in climate. </a:t>
            </a:r>
          </a:p>
        </p:txBody>
      </p:sp>
      <p:sp>
        <p:nvSpPr>
          <p:cNvPr id="6" name="Text Placeholder 5">
            <a:extLst>
              <a:ext uri="{FF2B5EF4-FFF2-40B4-BE49-F238E27FC236}">
                <a16:creationId xmlns:a16="http://schemas.microsoft.com/office/drawing/2014/main" xmlns="" id="{3DEC5991-4516-0842-B4EE-DE87AE18201B}"/>
              </a:ext>
            </a:extLst>
          </p:cNvPr>
          <p:cNvSpPr>
            <a:spLocks noGrp="1"/>
          </p:cNvSpPr>
          <p:nvPr>
            <p:ph type="body" sz="quarter" idx="14"/>
          </p:nvPr>
        </p:nvSpPr>
        <p:spPr/>
        <p:txBody>
          <a:bodyPr/>
          <a:lstStyle/>
          <a:p>
            <a:r>
              <a:rPr lang="en-US" dirty="0"/>
              <a:t>Indigenous Livelihoods and Economies at Risk</a:t>
            </a:r>
          </a:p>
        </p:txBody>
      </p:sp>
    </p:spTree>
    <p:extLst>
      <p:ext uri="{BB962C8B-B14F-4D97-AF65-F5344CB8AC3E}">
        <p14:creationId xmlns:p14="http://schemas.microsoft.com/office/powerpoint/2010/main" val="889165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CB8C56B5-3202-DD41-8D89-AD8A5C1796D1}"/>
              </a:ext>
            </a:extLst>
          </p:cNvPr>
          <p:cNvSpPr>
            <a:spLocks noGrp="1"/>
          </p:cNvSpPr>
          <p:nvPr>
            <p:ph type="body" sz="quarter" idx="10"/>
          </p:nvPr>
        </p:nvSpPr>
        <p:spPr/>
        <p:txBody>
          <a:bodyPr/>
          <a:lstStyle/>
          <a:p>
            <a:r>
              <a:rPr lang="en-US" dirty="0"/>
              <a:t>Key Message #2</a:t>
            </a:r>
          </a:p>
        </p:txBody>
      </p:sp>
      <p:sp>
        <p:nvSpPr>
          <p:cNvPr id="3" name="Text Placeholder 2">
            <a:extLst>
              <a:ext uri="{FF2B5EF4-FFF2-40B4-BE49-F238E27FC236}">
                <a16:creationId xmlns:a16="http://schemas.microsoft.com/office/drawing/2014/main" xmlns="" id="{9AECFD88-BA22-6545-8C52-AC03CDC57EE6}"/>
              </a:ext>
            </a:extLst>
          </p:cNvPr>
          <p:cNvSpPr>
            <a:spLocks noGrp="1"/>
          </p:cNvSpPr>
          <p:nvPr>
            <p:ph type="body" sz="quarter" idx="11"/>
          </p:nvPr>
        </p:nvSpPr>
        <p:spPr/>
        <p:txBody>
          <a:bodyPr/>
          <a:lstStyle/>
          <a:p>
            <a:r>
              <a:rPr lang="en-US" dirty="0"/>
              <a:t>15</a:t>
            </a:r>
          </a:p>
        </p:txBody>
      </p:sp>
      <p:sp>
        <p:nvSpPr>
          <p:cNvPr id="4" name="Text Placeholder 3">
            <a:extLst>
              <a:ext uri="{FF2B5EF4-FFF2-40B4-BE49-F238E27FC236}">
                <a16:creationId xmlns:a16="http://schemas.microsoft.com/office/drawing/2014/main" xmlns="" id="{DC0F762E-65BC-9446-BFED-80E91D247AE6}"/>
              </a:ext>
            </a:extLst>
          </p:cNvPr>
          <p:cNvSpPr>
            <a:spLocks noGrp="1"/>
          </p:cNvSpPr>
          <p:nvPr>
            <p:ph type="body" sz="quarter" idx="12"/>
          </p:nvPr>
        </p:nvSpPr>
        <p:spPr/>
        <p:txBody>
          <a:bodyPr/>
          <a:lstStyle/>
          <a:p>
            <a:r>
              <a:rPr lang="en-US" dirty="0"/>
              <a:t>Ch. 15 | Tribes and Indigenous Peoples</a:t>
            </a:r>
          </a:p>
        </p:txBody>
      </p:sp>
      <p:sp>
        <p:nvSpPr>
          <p:cNvPr id="5" name="Content Placeholder 4">
            <a:extLst>
              <a:ext uri="{FF2B5EF4-FFF2-40B4-BE49-F238E27FC236}">
                <a16:creationId xmlns:a16="http://schemas.microsoft.com/office/drawing/2014/main" xmlns="" id="{D5128C17-9881-474E-99AA-AE16BBD4FFD2}"/>
              </a:ext>
            </a:extLst>
          </p:cNvPr>
          <p:cNvSpPr>
            <a:spLocks noGrp="1"/>
          </p:cNvSpPr>
          <p:nvPr>
            <p:ph idx="13"/>
          </p:nvPr>
        </p:nvSpPr>
        <p:spPr>
          <a:xfrm>
            <a:off x="628650" y="2681330"/>
            <a:ext cx="7886700" cy="3495632"/>
          </a:xfrm>
        </p:spPr>
        <p:txBody>
          <a:bodyPr/>
          <a:lstStyle/>
          <a:p>
            <a:r>
              <a:rPr lang="en-US" dirty="0"/>
              <a:t>Indigenous health is based on interconnected social and ecological systems that are being disrupted by a changing climate. As these changes continue, the health of individuals and communities will be uniquely challenged by climate impacts to lands, waters, foods, and other plant and animal species. These impacts threaten sites, practices, and relationships with cultural, spiritual, or ceremonial importance that are foundational to Indigenous peoples’ cultural heritages, identities, and physical and mental health.</a:t>
            </a:r>
          </a:p>
        </p:txBody>
      </p:sp>
      <p:sp>
        <p:nvSpPr>
          <p:cNvPr id="6" name="Text Placeholder 5">
            <a:extLst>
              <a:ext uri="{FF2B5EF4-FFF2-40B4-BE49-F238E27FC236}">
                <a16:creationId xmlns:a16="http://schemas.microsoft.com/office/drawing/2014/main" xmlns="" id="{3DEC5991-4516-0842-B4EE-DE87AE18201B}"/>
              </a:ext>
            </a:extLst>
          </p:cNvPr>
          <p:cNvSpPr>
            <a:spLocks noGrp="1"/>
          </p:cNvSpPr>
          <p:nvPr>
            <p:ph type="body" sz="quarter" idx="14"/>
          </p:nvPr>
        </p:nvSpPr>
        <p:spPr/>
        <p:txBody>
          <a:bodyPr>
            <a:noAutofit/>
          </a:bodyPr>
          <a:lstStyle/>
          <a:p>
            <a:r>
              <a:rPr lang="en-US" dirty="0"/>
              <a:t>Physical, Mental, and Indigenous Values-Based Health at Risk </a:t>
            </a:r>
          </a:p>
        </p:txBody>
      </p:sp>
    </p:spTree>
    <p:extLst>
      <p:ext uri="{BB962C8B-B14F-4D97-AF65-F5344CB8AC3E}">
        <p14:creationId xmlns:p14="http://schemas.microsoft.com/office/powerpoint/2010/main" val="2461036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CB8C56B5-3202-DD41-8D89-AD8A5C1796D1}"/>
              </a:ext>
            </a:extLst>
          </p:cNvPr>
          <p:cNvSpPr>
            <a:spLocks noGrp="1"/>
          </p:cNvSpPr>
          <p:nvPr>
            <p:ph type="body" sz="quarter" idx="10"/>
          </p:nvPr>
        </p:nvSpPr>
        <p:spPr/>
        <p:txBody>
          <a:bodyPr/>
          <a:lstStyle/>
          <a:p>
            <a:r>
              <a:rPr lang="en-US" dirty="0"/>
              <a:t>Key Message #3</a:t>
            </a:r>
          </a:p>
        </p:txBody>
      </p:sp>
      <p:sp>
        <p:nvSpPr>
          <p:cNvPr id="3" name="Text Placeholder 2">
            <a:extLst>
              <a:ext uri="{FF2B5EF4-FFF2-40B4-BE49-F238E27FC236}">
                <a16:creationId xmlns:a16="http://schemas.microsoft.com/office/drawing/2014/main" xmlns="" id="{9AECFD88-BA22-6545-8C52-AC03CDC57EE6}"/>
              </a:ext>
            </a:extLst>
          </p:cNvPr>
          <p:cNvSpPr>
            <a:spLocks noGrp="1"/>
          </p:cNvSpPr>
          <p:nvPr>
            <p:ph type="body" sz="quarter" idx="11"/>
          </p:nvPr>
        </p:nvSpPr>
        <p:spPr/>
        <p:txBody>
          <a:bodyPr/>
          <a:lstStyle/>
          <a:p>
            <a:r>
              <a:rPr lang="en-US" dirty="0"/>
              <a:t>15</a:t>
            </a:r>
          </a:p>
        </p:txBody>
      </p:sp>
      <p:sp>
        <p:nvSpPr>
          <p:cNvPr id="4" name="Text Placeholder 3">
            <a:extLst>
              <a:ext uri="{FF2B5EF4-FFF2-40B4-BE49-F238E27FC236}">
                <a16:creationId xmlns:a16="http://schemas.microsoft.com/office/drawing/2014/main" xmlns="" id="{DC0F762E-65BC-9446-BFED-80E91D247AE6}"/>
              </a:ext>
            </a:extLst>
          </p:cNvPr>
          <p:cNvSpPr>
            <a:spLocks noGrp="1"/>
          </p:cNvSpPr>
          <p:nvPr>
            <p:ph type="body" sz="quarter" idx="12"/>
          </p:nvPr>
        </p:nvSpPr>
        <p:spPr/>
        <p:txBody>
          <a:bodyPr/>
          <a:lstStyle/>
          <a:p>
            <a:r>
              <a:rPr lang="en-US" dirty="0"/>
              <a:t>Ch. 15 | Tribes and Indigenous Peoples</a:t>
            </a:r>
          </a:p>
        </p:txBody>
      </p:sp>
      <p:sp>
        <p:nvSpPr>
          <p:cNvPr id="5" name="Content Placeholder 4">
            <a:extLst>
              <a:ext uri="{FF2B5EF4-FFF2-40B4-BE49-F238E27FC236}">
                <a16:creationId xmlns:a16="http://schemas.microsoft.com/office/drawing/2014/main" xmlns="" id="{D5128C17-9881-474E-99AA-AE16BBD4FFD2}"/>
              </a:ext>
            </a:extLst>
          </p:cNvPr>
          <p:cNvSpPr>
            <a:spLocks noGrp="1"/>
          </p:cNvSpPr>
          <p:nvPr>
            <p:ph idx="13"/>
          </p:nvPr>
        </p:nvSpPr>
        <p:spPr>
          <a:xfrm>
            <a:off x="628650" y="2681330"/>
            <a:ext cx="7886700" cy="3495632"/>
          </a:xfrm>
        </p:spPr>
        <p:txBody>
          <a:bodyPr/>
          <a:lstStyle/>
          <a:p>
            <a:r>
              <a:rPr lang="en-US" dirty="0"/>
              <a:t>Many Indigenous peoples have been proactively identifying and addressing climate impacts; however, institutional barriers exist in the United States that severely limit their adaptive capacities. These barriers include limited access to traditional territory and resources and the limitations of existing policies, programs, and funding mechanisms in accounting for the unique conditions of Indigenous communities. Successful adaptation in Indigenous contexts relies on use of Indigenous knowledge, resilient and robust social systems and protocols, a commitment to principles of self-determination, and proactive efforts on the part of federal, state, and local governments to alleviate institutional barriers. </a:t>
            </a:r>
          </a:p>
        </p:txBody>
      </p:sp>
      <p:sp>
        <p:nvSpPr>
          <p:cNvPr id="6" name="Text Placeholder 5">
            <a:extLst>
              <a:ext uri="{FF2B5EF4-FFF2-40B4-BE49-F238E27FC236}">
                <a16:creationId xmlns:a16="http://schemas.microsoft.com/office/drawing/2014/main" xmlns="" id="{3DEC5991-4516-0842-B4EE-DE87AE18201B}"/>
              </a:ext>
            </a:extLst>
          </p:cNvPr>
          <p:cNvSpPr>
            <a:spLocks noGrp="1"/>
          </p:cNvSpPr>
          <p:nvPr>
            <p:ph type="body" sz="quarter" idx="14"/>
          </p:nvPr>
        </p:nvSpPr>
        <p:spPr/>
        <p:txBody>
          <a:bodyPr>
            <a:noAutofit/>
          </a:bodyPr>
          <a:lstStyle/>
          <a:p>
            <a:r>
              <a:rPr lang="en-US" dirty="0"/>
              <a:t>Adaptation, Disaster Management, Displacement, and Community-Led Relocations</a:t>
            </a:r>
          </a:p>
        </p:txBody>
      </p:sp>
    </p:spTree>
    <p:extLst>
      <p:ext uri="{BB962C8B-B14F-4D97-AF65-F5344CB8AC3E}">
        <p14:creationId xmlns:p14="http://schemas.microsoft.com/office/powerpoint/2010/main" val="2075597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xmlns="" id="{72560409-A744-A249-9697-7058D0DE0605}"/>
              </a:ext>
            </a:extLst>
          </p:cNvPr>
          <p:cNvPicPr>
            <a:picLocks noGrp="1" noChangeAspect="1"/>
          </p:cNvPicPr>
          <p:nvPr>
            <p:ph sz="quarter" idx="10"/>
          </p:nvPr>
        </p:nvPicPr>
        <p:blipFill>
          <a:blip r:embed="rId3" cstate="screen">
            <a:extLst>
              <a:ext uri="{28A0092B-C50C-407E-A947-70E740481C1C}">
                <a14:useLocalDpi xmlns:a14="http://schemas.microsoft.com/office/drawing/2010/main"/>
              </a:ext>
            </a:extLst>
          </a:blip>
          <a:stretch>
            <a:fillRect/>
          </a:stretch>
        </p:blipFill>
        <p:spPr>
          <a:xfrm>
            <a:off x="2469170" y="457200"/>
            <a:ext cx="4208836" cy="3014663"/>
          </a:xfrm>
        </p:spPr>
      </p:pic>
      <p:sp>
        <p:nvSpPr>
          <p:cNvPr id="6" name="Title 5">
            <a:extLst>
              <a:ext uri="{FF2B5EF4-FFF2-40B4-BE49-F238E27FC236}">
                <a16:creationId xmlns:a16="http://schemas.microsoft.com/office/drawing/2014/main" xmlns="" id="{05D2EC77-A933-C048-9240-7C2741BA14F3}"/>
              </a:ext>
            </a:extLst>
          </p:cNvPr>
          <p:cNvSpPr>
            <a:spLocks noGrp="1"/>
          </p:cNvSpPr>
          <p:nvPr>
            <p:ph type="title"/>
          </p:nvPr>
        </p:nvSpPr>
        <p:spPr/>
        <p:txBody>
          <a:bodyPr/>
          <a:lstStyle/>
          <a:p>
            <a:r>
              <a:rPr lang="en-US" dirty="0"/>
              <a:t>Fig. 15.1: Indigenous Peoples’ Climate Initiatives and Plans </a:t>
            </a:r>
          </a:p>
        </p:txBody>
      </p:sp>
      <p:sp>
        <p:nvSpPr>
          <p:cNvPr id="7" name="Text Placeholder 6">
            <a:extLst>
              <a:ext uri="{FF2B5EF4-FFF2-40B4-BE49-F238E27FC236}">
                <a16:creationId xmlns:a16="http://schemas.microsoft.com/office/drawing/2014/main" xmlns="" id="{B38FFB8C-98FB-3247-95EA-5F2B64D71F75}"/>
              </a:ext>
            </a:extLst>
          </p:cNvPr>
          <p:cNvSpPr>
            <a:spLocks noGrp="1"/>
          </p:cNvSpPr>
          <p:nvPr>
            <p:ph type="body" sz="half" idx="2"/>
          </p:nvPr>
        </p:nvSpPr>
        <p:spPr/>
        <p:txBody>
          <a:bodyPr>
            <a:normAutofit fontScale="85000" lnSpcReduction="10000"/>
          </a:bodyPr>
          <a:lstStyle/>
          <a:p>
            <a:r>
              <a:rPr lang="en-US" dirty="0"/>
              <a:t>Many Indigenous peoples are taking steps to adapt to climate change impacts. Search the online version of this map by activity type, region, and sector to find more information and links to each project: </a:t>
            </a:r>
            <a:r>
              <a:rPr lang="en-US" u="sng" dirty="0">
                <a:hlinkClick r:id="rId4"/>
              </a:rPr>
              <a:t>https://biamaps.doi.gov/nca/</a:t>
            </a:r>
            <a:r>
              <a:rPr lang="en-US" dirty="0"/>
              <a:t>. To provide feedback and add new projects for inclusion in the database, see: </a:t>
            </a:r>
            <a:r>
              <a:rPr lang="en-US" u="sng" dirty="0">
                <a:hlinkClick r:id="rId5"/>
              </a:rPr>
              <a:t>https://</a:t>
            </a:r>
            <a:r>
              <a:rPr lang="en-US" u="sng" dirty="0" err="1">
                <a:hlinkClick r:id="rId5"/>
              </a:rPr>
              <a:t>www.bia.gov</a:t>
            </a:r>
            <a:r>
              <a:rPr lang="en-US" u="sng" dirty="0">
                <a:hlinkClick r:id="rId5"/>
              </a:rPr>
              <a:t>/</a:t>
            </a:r>
            <a:r>
              <a:rPr lang="en-US" u="sng" dirty="0" err="1">
                <a:hlinkClick r:id="rId5"/>
              </a:rPr>
              <a:t>bia</a:t>
            </a:r>
            <a:r>
              <a:rPr lang="en-US" u="sng" dirty="0">
                <a:hlinkClick r:id="rId5"/>
              </a:rPr>
              <a:t>/</a:t>
            </a:r>
            <a:r>
              <a:rPr lang="en-US" u="sng" dirty="0" err="1">
                <a:hlinkClick r:id="rId5"/>
              </a:rPr>
              <a:t>ots</a:t>
            </a:r>
            <a:r>
              <a:rPr lang="en-US" u="sng" dirty="0">
                <a:hlinkClick r:id="rId5"/>
              </a:rPr>
              <a:t>/tribal-resilience-program/</a:t>
            </a:r>
            <a:r>
              <a:rPr lang="en-US" u="sng" dirty="0" err="1">
                <a:hlinkClick r:id="rId5"/>
              </a:rPr>
              <a:t>nca</a:t>
            </a:r>
            <a:r>
              <a:rPr lang="en-US" u="sng" dirty="0">
                <a:hlinkClick r:id="rId5"/>
              </a:rPr>
              <a:t>/</a:t>
            </a:r>
            <a:r>
              <a:rPr lang="en-US" dirty="0"/>
              <a:t>. Thus far, tribal entities in the Northwest have the highest concentration of climate activities (Ch. 24: Northwest). For other case studies of tribal adaptation activities, see both the </a:t>
            </a:r>
            <a:r>
              <a:rPr lang="en-US" dirty="0">
                <a:hlinkClick r:id="rId6"/>
              </a:rPr>
              <a:t>Institute for Tribal Environmental Professionals’ Tribal Profiles</a:t>
            </a:r>
            <a:r>
              <a:rPr lang="en-US" dirty="0"/>
              <a:t>,</a:t>
            </a:r>
            <a:r>
              <a:rPr lang="en-US" baseline="30000" dirty="0">
                <a:hlinkClick r:id="rId7"/>
              </a:rPr>
              <a:t>1</a:t>
            </a:r>
            <a:r>
              <a:rPr lang="en-US" dirty="0"/>
              <a:t> and Tribal Case Studies within the </a:t>
            </a:r>
            <a:r>
              <a:rPr lang="en-US" dirty="0">
                <a:hlinkClick r:id="rId8"/>
              </a:rPr>
              <a:t>U.S. Climate Resilience Toolkit</a:t>
            </a:r>
            <a:r>
              <a:rPr lang="en-US" dirty="0"/>
              <a:t>.</a:t>
            </a:r>
            <a:r>
              <a:rPr lang="en-US" baseline="30000" dirty="0">
                <a:hlinkClick r:id="rId9"/>
              </a:rPr>
              <a:t>2</a:t>
            </a:r>
            <a:r>
              <a:rPr lang="en-US" baseline="30000" dirty="0"/>
              <a:t>,</a:t>
            </a:r>
            <a:r>
              <a:rPr lang="en-US" baseline="30000" dirty="0">
                <a:hlinkClick r:id="rId10"/>
              </a:rPr>
              <a:t>3</a:t>
            </a:r>
            <a:r>
              <a:rPr lang="en-US" dirty="0"/>
              <a:t> </a:t>
            </a:r>
            <a:r>
              <a:rPr lang="en-US" i="1" dirty="0"/>
              <a:t>Source: Bureau of Indian Affairs.</a:t>
            </a:r>
          </a:p>
        </p:txBody>
      </p:sp>
      <p:sp>
        <p:nvSpPr>
          <p:cNvPr id="9" name="Text Placeholder 8">
            <a:extLst>
              <a:ext uri="{FF2B5EF4-FFF2-40B4-BE49-F238E27FC236}">
                <a16:creationId xmlns:a16="http://schemas.microsoft.com/office/drawing/2014/main" xmlns="" id="{D70421B6-0F4C-A448-A166-DDAD54CD8520}"/>
              </a:ext>
            </a:extLst>
          </p:cNvPr>
          <p:cNvSpPr>
            <a:spLocks noGrp="1"/>
          </p:cNvSpPr>
          <p:nvPr>
            <p:ph type="body" sz="quarter" idx="12"/>
          </p:nvPr>
        </p:nvSpPr>
        <p:spPr/>
        <p:txBody>
          <a:bodyPr/>
          <a:lstStyle/>
          <a:p>
            <a:r>
              <a:rPr lang="en-US" dirty="0"/>
              <a:t>Ch. 15 | Tribes and Indigenous Peoples</a:t>
            </a:r>
          </a:p>
        </p:txBody>
      </p:sp>
    </p:spTree>
    <p:extLst>
      <p:ext uri="{BB962C8B-B14F-4D97-AF65-F5344CB8AC3E}">
        <p14:creationId xmlns:p14="http://schemas.microsoft.com/office/powerpoint/2010/main" val="2876877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xmlns="" id="{EEC07065-088E-4F4C-AC7C-1A6A840474ED}"/>
              </a:ext>
            </a:extLst>
          </p:cNvPr>
          <p:cNvPicPr>
            <a:picLocks noGrp="1" noChangeAspect="1"/>
          </p:cNvPicPr>
          <p:nvPr>
            <p:ph sz="quarter" idx="10"/>
          </p:nvPr>
        </p:nvPicPr>
        <p:blipFill>
          <a:blip r:embed="rId3" cstate="screen">
            <a:extLst>
              <a:ext uri="{28A0092B-C50C-407E-A947-70E740481C1C}">
                <a14:useLocalDpi xmlns:a14="http://schemas.microsoft.com/office/drawing/2010/main"/>
              </a:ext>
            </a:extLst>
          </a:blip>
          <a:stretch>
            <a:fillRect/>
          </a:stretch>
        </p:blipFill>
        <p:spPr>
          <a:xfrm>
            <a:off x="3887788" y="1254423"/>
            <a:ext cx="4629150" cy="3809404"/>
          </a:xfrm>
        </p:spPr>
      </p:pic>
      <p:sp>
        <p:nvSpPr>
          <p:cNvPr id="3" name="Title 2">
            <a:extLst>
              <a:ext uri="{FF2B5EF4-FFF2-40B4-BE49-F238E27FC236}">
                <a16:creationId xmlns:a16="http://schemas.microsoft.com/office/drawing/2014/main" xmlns="" id="{FFBF8C56-4F54-A74B-939A-3033FCDDE6CC}"/>
              </a:ext>
            </a:extLst>
          </p:cNvPr>
          <p:cNvSpPr>
            <a:spLocks noGrp="1"/>
          </p:cNvSpPr>
          <p:nvPr>
            <p:ph type="title"/>
          </p:nvPr>
        </p:nvSpPr>
        <p:spPr/>
        <p:txBody>
          <a:bodyPr>
            <a:normAutofit/>
          </a:bodyPr>
          <a:lstStyle/>
          <a:p>
            <a:r>
              <a:rPr lang="en-US" dirty="0"/>
              <a:t>Fig. 15.2: Infrastructure and Economic Vulnerabilities </a:t>
            </a:r>
          </a:p>
        </p:txBody>
      </p:sp>
      <p:sp>
        <p:nvSpPr>
          <p:cNvPr id="4" name="Text Placeholder 3">
            <a:extLst>
              <a:ext uri="{FF2B5EF4-FFF2-40B4-BE49-F238E27FC236}">
                <a16:creationId xmlns:a16="http://schemas.microsoft.com/office/drawing/2014/main" xmlns="" id="{926E25B8-487D-AF42-A6DE-9ADFDBE0DDAC}"/>
              </a:ext>
            </a:extLst>
          </p:cNvPr>
          <p:cNvSpPr>
            <a:spLocks noGrp="1"/>
          </p:cNvSpPr>
          <p:nvPr>
            <p:ph type="body" sz="half" idx="2"/>
          </p:nvPr>
        </p:nvSpPr>
        <p:spPr/>
        <p:txBody>
          <a:bodyPr>
            <a:normAutofit fontScale="92500" lnSpcReduction="10000"/>
          </a:bodyPr>
          <a:lstStyle/>
          <a:p>
            <a:r>
              <a:rPr lang="en-US" dirty="0"/>
              <a:t>Communities’ economic potential and livelihoods rely on infrastructure and the essential services it delivers, and many tribes and Indigenous communities already face acute infrastructure challenges that make them highly vulnerable to climate impacts.</a:t>
            </a:r>
            <a:r>
              <a:rPr lang="en-US" baseline="30000" dirty="0">
                <a:hlinkClick r:id="rId4"/>
              </a:rPr>
              <a:t>22</a:t>
            </a:r>
            <a:r>
              <a:rPr lang="en-US" dirty="0"/>
              <a:t> Indigenous peoples along the coasts and in the islands, the Southwest, and Alaska have experienced the most extensive infrastructure-related impacts thus far (Ch. 8: Coastal; Ch. 20: U.S. Caribbean; Ch. 25: Southwest; Ch. 26: Alaska; Ch. 27: Hawai‘i &amp; Pacific Islands). </a:t>
            </a:r>
            <a:r>
              <a:rPr lang="en-US" i="1" dirty="0"/>
              <a:t>Source: USGCRP.</a:t>
            </a:r>
          </a:p>
        </p:txBody>
      </p:sp>
      <p:sp>
        <p:nvSpPr>
          <p:cNvPr id="5" name="Text Placeholder 4">
            <a:extLst>
              <a:ext uri="{FF2B5EF4-FFF2-40B4-BE49-F238E27FC236}">
                <a16:creationId xmlns:a16="http://schemas.microsoft.com/office/drawing/2014/main" xmlns="" id="{70686576-DBAE-D842-AC59-BE1D855E1215}"/>
              </a:ext>
            </a:extLst>
          </p:cNvPr>
          <p:cNvSpPr>
            <a:spLocks noGrp="1"/>
          </p:cNvSpPr>
          <p:nvPr>
            <p:ph type="body" sz="quarter" idx="12"/>
          </p:nvPr>
        </p:nvSpPr>
        <p:spPr/>
        <p:txBody>
          <a:bodyPr/>
          <a:lstStyle/>
          <a:p>
            <a:r>
              <a:rPr lang="en-US" dirty="0"/>
              <a:t>Ch. 15 | Tribes and Indigenous Peoples</a:t>
            </a:r>
          </a:p>
        </p:txBody>
      </p:sp>
    </p:spTree>
    <p:extLst>
      <p:ext uri="{BB962C8B-B14F-4D97-AF65-F5344CB8AC3E}">
        <p14:creationId xmlns:p14="http://schemas.microsoft.com/office/powerpoint/2010/main" val="452730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xmlns="" id="{08A18C5B-B7B1-4A47-85E8-036BF86FC9DC}"/>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1031459" y="954881"/>
            <a:ext cx="7081083" cy="2436996"/>
          </a:xfrm>
        </p:spPr>
      </p:pic>
      <p:sp>
        <p:nvSpPr>
          <p:cNvPr id="3" name="Title 2">
            <a:extLst>
              <a:ext uri="{FF2B5EF4-FFF2-40B4-BE49-F238E27FC236}">
                <a16:creationId xmlns:a16="http://schemas.microsoft.com/office/drawing/2014/main" xmlns="" id="{D563CDC8-9BAA-9A49-8F79-474052460DF3}"/>
              </a:ext>
            </a:extLst>
          </p:cNvPr>
          <p:cNvSpPr>
            <a:spLocks noGrp="1"/>
          </p:cNvSpPr>
          <p:nvPr>
            <p:ph type="title"/>
          </p:nvPr>
        </p:nvSpPr>
        <p:spPr/>
        <p:txBody>
          <a:bodyPr/>
          <a:lstStyle/>
          <a:p>
            <a:r>
              <a:rPr lang="en-US" dirty="0"/>
              <a:t>Fig. 15.3: Isle de Jean Charles, LA, and Kivalina, AK</a:t>
            </a:r>
          </a:p>
        </p:txBody>
      </p:sp>
      <p:sp>
        <p:nvSpPr>
          <p:cNvPr id="4" name="Text Placeholder 3">
            <a:extLst>
              <a:ext uri="{FF2B5EF4-FFF2-40B4-BE49-F238E27FC236}">
                <a16:creationId xmlns:a16="http://schemas.microsoft.com/office/drawing/2014/main" xmlns="" id="{C213B860-CD8B-C848-AC69-9464E20EA0A8}"/>
              </a:ext>
            </a:extLst>
          </p:cNvPr>
          <p:cNvSpPr>
            <a:spLocks noGrp="1"/>
          </p:cNvSpPr>
          <p:nvPr>
            <p:ph type="body" sz="half" idx="2"/>
          </p:nvPr>
        </p:nvSpPr>
        <p:spPr/>
        <p:txBody>
          <a:bodyPr/>
          <a:lstStyle/>
          <a:p>
            <a:r>
              <a:rPr lang="en-US" dirty="0"/>
              <a:t>These photos show aerial views of (left) Isle de Jean Charles, Louisiana, and (right) Kivalina, Alaska. As projections of sea level rise and coastal inundation are realized, many impacted communities are confronting political, ecological, and existential questions about how to adapt. Photo credits: </a:t>
            </a:r>
            <a:r>
              <a:rPr lang="en-US" i="1" dirty="0"/>
              <a:t>(left) Ronald Stine; (right) </a:t>
            </a:r>
            <a:r>
              <a:rPr lang="en-US" i="1" dirty="0" err="1"/>
              <a:t>ShoreZone</a:t>
            </a:r>
            <a:r>
              <a:rPr lang="en-US" i="1" dirty="0"/>
              <a:t> (</a:t>
            </a:r>
            <a:r>
              <a:rPr lang="en-US" i="1" u="sng" dirty="0">
                <a:hlinkClick r:id="rId3"/>
              </a:rPr>
              <a:t>CC BY 3.0</a:t>
            </a:r>
            <a:r>
              <a:rPr lang="en-US" i="1" dirty="0"/>
              <a:t>). </a:t>
            </a:r>
          </a:p>
        </p:txBody>
      </p:sp>
      <p:sp>
        <p:nvSpPr>
          <p:cNvPr id="5" name="Text Placeholder 4">
            <a:extLst>
              <a:ext uri="{FF2B5EF4-FFF2-40B4-BE49-F238E27FC236}">
                <a16:creationId xmlns:a16="http://schemas.microsoft.com/office/drawing/2014/main" xmlns="" id="{5562579D-4568-8A4E-A8F3-53CDD64C5178}"/>
              </a:ext>
            </a:extLst>
          </p:cNvPr>
          <p:cNvSpPr>
            <a:spLocks noGrp="1"/>
          </p:cNvSpPr>
          <p:nvPr>
            <p:ph type="body" sz="quarter" idx="12"/>
          </p:nvPr>
        </p:nvSpPr>
        <p:spPr/>
        <p:txBody>
          <a:bodyPr/>
          <a:lstStyle/>
          <a:p>
            <a:r>
              <a:rPr lang="en-US" dirty="0"/>
              <a:t>Ch. 15 | Tribes and Indigenous Peoples</a:t>
            </a:r>
          </a:p>
        </p:txBody>
      </p:sp>
    </p:spTree>
    <p:extLst>
      <p:ext uri="{BB962C8B-B14F-4D97-AF65-F5344CB8AC3E}">
        <p14:creationId xmlns:p14="http://schemas.microsoft.com/office/powerpoint/2010/main" val="3898902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xmlns="" id="{70DFDD37-5D61-394E-A1EF-1AA6E3FD95BA}"/>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2321578" y="457200"/>
            <a:ext cx="4504019" cy="3014663"/>
          </a:xfrm>
        </p:spPr>
      </p:pic>
      <p:sp>
        <p:nvSpPr>
          <p:cNvPr id="3" name="Title 2">
            <a:extLst>
              <a:ext uri="{FF2B5EF4-FFF2-40B4-BE49-F238E27FC236}">
                <a16:creationId xmlns:a16="http://schemas.microsoft.com/office/drawing/2014/main" xmlns="" id="{96D5B66C-3323-0547-ACB6-F69F89DD1A27}"/>
              </a:ext>
            </a:extLst>
          </p:cNvPr>
          <p:cNvSpPr>
            <a:spLocks noGrp="1"/>
          </p:cNvSpPr>
          <p:nvPr>
            <p:ph type="title"/>
          </p:nvPr>
        </p:nvSpPr>
        <p:spPr/>
        <p:txBody>
          <a:bodyPr/>
          <a:lstStyle/>
          <a:p>
            <a:r>
              <a:rPr lang="en-US" dirty="0"/>
              <a:t>Fig. 15.4: Community Planning</a:t>
            </a:r>
          </a:p>
        </p:txBody>
      </p:sp>
      <p:sp>
        <p:nvSpPr>
          <p:cNvPr id="4" name="Text Placeholder 3">
            <a:extLst>
              <a:ext uri="{FF2B5EF4-FFF2-40B4-BE49-F238E27FC236}">
                <a16:creationId xmlns:a16="http://schemas.microsoft.com/office/drawing/2014/main" xmlns="" id="{2E082D46-6020-A340-BE8A-E20EE8FEA528}"/>
              </a:ext>
            </a:extLst>
          </p:cNvPr>
          <p:cNvSpPr>
            <a:spLocks noGrp="1"/>
          </p:cNvSpPr>
          <p:nvPr>
            <p:ph type="body" sz="half" idx="2"/>
          </p:nvPr>
        </p:nvSpPr>
        <p:spPr/>
        <p:txBody>
          <a:bodyPr>
            <a:normAutofit lnSpcReduction="10000"/>
          </a:bodyPr>
          <a:lstStyle/>
          <a:p>
            <a:r>
              <a:rPr lang="en-US" dirty="0"/>
              <a:t>Some tribal communities at risk of displacement from climate change are actively planning whole-community relocation strategies. As part of the resettlement of the tribal community of Isle de Jean Charles, residents are working with the Lowlander Center (a local, nongovernmental organization), the State of Louisiana, and others to finalize a plan that reflects the physical, sociocultural, and economic needs of the community. </a:t>
            </a:r>
            <a:r>
              <a:rPr lang="en-US" i="1" dirty="0"/>
              <a:t>Photo credit: Louisiana Office of Community Development.</a:t>
            </a:r>
          </a:p>
        </p:txBody>
      </p:sp>
      <p:sp>
        <p:nvSpPr>
          <p:cNvPr id="5" name="Text Placeholder 4">
            <a:extLst>
              <a:ext uri="{FF2B5EF4-FFF2-40B4-BE49-F238E27FC236}">
                <a16:creationId xmlns:a16="http://schemas.microsoft.com/office/drawing/2014/main" xmlns="" id="{44E97E49-A9BA-9545-B7FC-971FE73D7BD8}"/>
              </a:ext>
            </a:extLst>
          </p:cNvPr>
          <p:cNvSpPr>
            <a:spLocks noGrp="1"/>
          </p:cNvSpPr>
          <p:nvPr>
            <p:ph type="body" sz="quarter" idx="12"/>
          </p:nvPr>
        </p:nvSpPr>
        <p:spPr/>
        <p:txBody>
          <a:bodyPr/>
          <a:lstStyle/>
          <a:p>
            <a:r>
              <a:rPr lang="en-US" dirty="0"/>
              <a:t>Ch. 15 | Tribes and Indigenous Peoples</a:t>
            </a:r>
          </a:p>
        </p:txBody>
      </p:sp>
    </p:spTree>
    <p:extLst>
      <p:ext uri="{BB962C8B-B14F-4D97-AF65-F5344CB8AC3E}">
        <p14:creationId xmlns:p14="http://schemas.microsoft.com/office/powerpoint/2010/main" val="1211232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4DBB0E48-C01D-0A41-BFAA-DD60530B603C}"/>
              </a:ext>
            </a:extLst>
          </p:cNvPr>
          <p:cNvSpPr>
            <a:spLocks noGrp="1"/>
          </p:cNvSpPr>
          <p:nvPr>
            <p:ph type="body" sz="quarter" idx="10"/>
          </p:nvPr>
        </p:nvSpPr>
        <p:spPr/>
        <p:txBody>
          <a:bodyPr/>
          <a:lstStyle/>
          <a:p>
            <a:r>
              <a:rPr lang="en-US" dirty="0"/>
              <a:t>Chapter Author Team</a:t>
            </a:r>
          </a:p>
        </p:txBody>
      </p:sp>
      <p:sp>
        <p:nvSpPr>
          <p:cNvPr id="3" name="Text Placeholder 2">
            <a:extLst>
              <a:ext uri="{FF2B5EF4-FFF2-40B4-BE49-F238E27FC236}">
                <a16:creationId xmlns:a16="http://schemas.microsoft.com/office/drawing/2014/main" xmlns="" id="{AC3CC6EC-0225-6747-A01B-11AA4D061106}"/>
              </a:ext>
            </a:extLst>
          </p:cNvPr>
          <p:cNvSpPr>
            <a:spLocks noGrp="1"/>
          </p:cNvSpPr>
          <p:nvPr>
            <p:ph type="body" sz="quarter" idx="11"/>
          </p:nvPr>
        </p:nvSpPr>
        <p:spPr/>
        <p:txBody>
          <a:bodyPr/>
          <a:lstStyle/>
          <a:p>
            <a:r>
              <a:rPr lang="en-US" dirty="0"/>
              <a:t>15</a:t>
            </a:r>
          </a:p>
        </p:txBody>
      </p:sp>
      <p:sp>
        <p:nvSpPr>
          <p:cNvPr id="4" name="Text Placeholder 3">
            <a:extLst>
              <a:ext uri="{FF2B5EF4-FFF2-40B4-BE49-F238E27FC236}">
                <a16:creationId xmlns:a16="http://schemas.microsoft.com/office/drawing/2014/main" xmlns="" id="{22BDDBB8-6D8E-8449-A8BD-31E0916418DD}"/>
              </a:ext>
            </a:extLst>
          </p:cNvPr>
          <p:cNvSpPr>
            <a:spLocks noGrp="1"/>
          </p:cNvSpPr>
          <p:nvPr>
            <p:ph type="body" sz="quarter" idx="12"/>
          </p:nvPr>
        </p:nvSpPr>
        <p:spPr/>
        <p:txBody>
          <a:bodyPr/>
          <a:lstStyle/>
          <a:p>
            <a:r>
              <a:rPr lang="en-US" dirty="0"/>
              <a:t>Ch. 15 | Tribes and Indigenous Peoples</a:t>
            </a:r>
          </a:p>
        </p:txBody>
      </p:sp>
      <p:sp>
        <p:nvSpPr>
          <p:cNvPr id="5" name="Content Placeholder 4">
            <a:extLst>
              <a:ext uri="{FF2B5EF4-FFF2-40B4-BE49-F238E27FC236}">
                <a16:creationId xmlns:a16="http://schemas.microsoft.com/office/drawing/2014/main" xmlns="" id="{51BF0807-73E6-A444-B10E-C1BEE5623AD1}"/>
              </a:ext>
            </a:extLst>
          </p:cNvPr>
          <p:cNvSpPr>
            <a:spLocks noGrp="1"/>
          </p:cNvSpPr>
          <p:nvPr>
            <p:ph idx="13"/>
          </p:nvPr>
        </p:nvSpPr>
        <p:spPr/>
        <p:txBody>
          <a:bodyPr numCol="2">
            <a:noAutofit/>
          </a:bodyPr>
          <a:lstStyle/>
          <a:p>
            <a:pPr marL="228600" indent="-228600">
              <a:spcAft>
                <a:spcPts val="300"/>
              </a:spcAft>
            </a:pPr>
            <a:r>
              <a:rPr lang="en-US" b="1" dirty="0">
                <a:solidFill>
                  <a:srgbClr val="3D88A8"/>
                </a:solidFill>
              </a:rPr>
              <a:t>Federal Coordinating Lead Author</a:t>
            </a:r>
          </a:p>
          <a:p>
            <a:pPr marL="228600" indent="-228600">
              <a:spcAft>
                <a:spcPts val="300"/>
              </a:spcAft>
            </a:pPr>
            <a:r>
              <a:rPr lang="en-US" sz="1800" b="1" dirty="0"/>
              <a:t>Rachael Novak</a:t>
            </a:r>
            <a:r>
              <a:rPr lang="en-US" sz="1800" dirty="0"/>
              <a:t>, </a:t>
            </a:r>
            <a:r>
              <a:rPr lang="en-US" sz="1800" i="1" dirty="0"/>
              <a:t>U.S. Department of the Interior, Bureau of Indian Affairs</a:t>
            </a:r>
            <a:endParaRPr lang="en-US" sz="1800" b="1" dirty="0">
              <a:solidFill>
                <a:srgbClr val="3D88A8"/>
              </a:solidFill>
            </a:endParaRPr>
          </a:p>
          <a:p>
            <a:pPr marL="228600" indent="-228600">
              <a:spcBef>
                <a:spcPts val="600"/>
              </a:spcBef>
              <a:spcAft>
                <a:spcPts val="300"/>
              </a:spcAft>
            </a:pPr>
            <a:r>
              <a:rPr lang="en-US" b="1" dirty="0">
                <a:solidFill>
                  <a:srgbClr val="3D88A8"/>
                </a:solidFill>
              </a:rPr>
              <a:t>Chapter Lead</a:t>
            </a:r>
            <a:endParaRPr lang="en-US" b="1" i="1" dirty="0"/>
          </a:p>
          <a:p>
            <a:pPr marL="228600" indent="-228600">
              <a:spcAft>
                <a:spcPts val="300"/>
              </a:spcAft>
            </a:pPr>
            <a:r>
              <a:rPr lang="en-US" sz="1800" b="1" dirty="0"/>
              <a:t>Lesley </a:t>
            </a:r>
            <a:r>
              <a:rPr lang="en-US" sz="1800" b="1" dirty="0" err="1"/>
              <a:t>Jantarasami</a:t>
            </a:r>
            <a:r>
              <a:rPr lang="en-US" sz="1800" i="1" dirty="0"/>
              <a:t>, Oregon Department of Energy</a:t>
            </a:r>
            <a:endParaRPr lang="en-US" sz="1800" b="1" dirty="0">
              <a:solidFill>
                <a:srgbClr val="3D88A8"/>
              </a:solidFill>
            </a:endParaRPr>
          </a:p>
          <a:p>
            <a:pPr marL="228600" indent="-228600">
              <a:spcBef>
                <a:spcPts val="600"/>
              </a:spcBef>
              <a:spcAft>
                <a:spcPts val="300"/>
              </a:spcAft>
            </a:pPr>
            <a:r>
              <a:rPr lang="en-US" b="1" dirty="0">
                <a:solidFill>
                  <a:srgbClr val="3D88A8"/>
                </a:solidFill>
              </a:rPr>
              <a:t>Chapter Authors</a:t>
            </a:r>
          </a:p>
          <a:p>
            <a:pPr marL="228600" indent="-228600">
              <a:spcAft>
                <a:spcPts val="300"/>
              </a:spcAft>
            </a:pPr>
            <a:r>
              <a:rPr lang="en-US" sz="1800" b="1" dirty="0"/>
              <a:t>Roberto Delgado, </a:t>
            </a:r>
            <a:r>
              <a:rPr lang="en-US" sz="1800" i="1" dirty="0"/>
              <a:t>National Institutes of Health</a:t>
            </a:r>
          </a:p>
          <a:p>
            <a:pPr marL="228600" indent="-228600">
              <a:spcAft>
                <a:spcPts val="300"/>
              </a:spcAft>
            </a:pPr>
            <a:r>
              <a:rPr lang="en-US" sz="1800" b="1" dirty="0"/>
              <a:t>Elizabeth Marino, </a:t>
            </a:r>
            <a:r>
              <a:rPr lang="en-US" sz="1800" i="1" dirty="0"/>
              <a:t>Oregon State University–Cascades</a:t>
            </a:r>
          </a:p>
          <a:p>
            <a:pPr marL="228600" indent="-228600">
              <a:spcAft>
                <a:spcPts val="300"/>
              </a:spcAft>
            </a:pPr>
            <a:r>
              <a:rPr lang="en-US" sz="1800" b="1" dirty="0"/>
              <a:t>Shannon </a:t>
            </a:r>
            <a:r>
              <a:rPr lang="en-US" sz="1800" b="1" dirty="0" err="1"/>
              <a:t>McNeeley</a:t>
            </a:r>
            <a:r>
              <a:rPr lang="en-US" sz="1800" b="1" dirty="0"/>
              <a:t>, </a:t>
            </a:r>
            <a:r>
              <a:rPr lang="en-US" sz="1800" i="1" dirty="0"/>
              <a:t>North Central Climate Adaptation Science Center and Colorado State University</a:t>
            </a:r>
          </a:p>
          <a:p>
            <a:pPr marL="228600" indent="-228600">
              <a:spcAft>
                <a:spcPts val="300"/>
              </a:spcAft>
            </a:pPr>
            <a:r>
              <a:rPr lang="en-US" sz="1800" b="1" dirty="0"/>
              <a:t>Chris </a:t>
            </a:r>
            <a:r>
              <a:rPr lang="en-US" sz="1800" b="1" dirty="0" err="1"/>
              <a:t>Narducci</a:t>
            </a:r>
            <a:r>
              <a:rPr lang="en-US" sz="1800" b="1" dirty="0"/>
              <a:t>, </a:t>
            </a:r>
            <a:r>
              <a:rPr lang="en-US" sz="1800" i="1" dirty="0"/>
              <a:t>U.S. Department of Housing and Urban Development</a:t>
            </a:r>
          </a:p>
          <a:p>
            <a:pPr marL="228600" indent="-228600">
              <a:spcAft>
                <a:spcPts val="300"/>
              </a:spcAft>
            </a:pPr>
            <a:r>
              <a:rPr lang="en-US" sz="1800" b="1" dirty="0"/>
              <a:t>Julie Raymond-</a:t>
            </a:r>
            <a:r>
              <a:rPr lang="en-US" sz="1800" b="1" dirty="0" err="1"/>
              <a:t>Yakoubian</a:t>
            </a:r>
            <a:r>
              <a:rPr lang="en-US" sz="1800" b="1" dirty="0"/>
              <a:t>, </a:t>
            </a:r>
            <a:r>
              <a:rPr lang="en-US" sz="1800" i="1" dirty="0" err="1"/>
              <a:t>Kawerak</a:t>
            </a:r>
            <a:r>
              <a:rPr lang="en-US" sz="1800" i="1" dirty="0"/>
              <a:t>, Inc.</a:t>
            </a:r>
          </a:p>
          <a:p>
            <a:pPr marL="228600" indent="-228600">
              <a:spcAft>
                <a:spcPts val="300"/>
              </a:spcAft>
            </a:pPr>
            <a:r>
              <a:rPr lang="en-US" sz="1800" b="1" dirty="0"/>
              <a:t>Loretta Singletary, </a:t>
            </a:r>
            <a:r>
              <a:rPr lang="en-US" sz="1800" i="1" dirty="0"/>
              <a:t>University of Nevada, Reno</a:t>
            </a:r>
          </a:p>
          <a:p>
            <a:pPr marL="228600" indent="-228600">
              <a:spcAft>
                <a:spcPts val="300"/>
              </a:spcAft>
            </a:pPr>
            <a:r>
              <a:rPr lang="en-US" sz="1800" b="1" dirty="0"/>
              <a:t>Kyle </a:t>
            </a:r>
            <a:r>
              <a:rPr lang="en-US" sz="1800" b="1" dirty="0" err="1"/>
              <a:t>Powys</a:t>
            </a:r>
            <a:r>
              <a:rPr lang="en-US" sz="1800" b="1" dirty="0"/>
              <a:t> Whyte, </a:t>
            </a:r>
            <a:r>
              <a:rPr lang="en-US" sz="1800" i="1" dirty="0"/>
              <a:t>Michigan State University</a:t>
            </a:r>
          </a:p>
          <a:p>
            <a:pPr marL="228600" indent="-228600">
              <a:spcBef>
                <a:spcPts val="600"/>
              </a:spcBef>
              <a:spcAft>
                <a:spcPts val="300"/>
              </a:spcAft>
            </a:pPr>
            <a:r>
              <a:rPr lang="en-US" b="1" dirty="0">
                <a:solidFill>
                  <a:srgbClr val="3D88A8"/>
                </a:solidFill>
              </a:rPr>
              <a:t>Review Editor</a:t>
            </a:r>
          </a:p>
          <a:p>
            <a:pPr marL="228600" indent="-228600">
              <a:spcAft>
                <a:spcPts val="300"/>
              </a:spcAft>
            </a:pPr>
            <a:r>
              <a:rPr lang="en-US" sz="1800" b="1" dirty="0"/>
              <a:t>Karen </a:t>
            </a:r>
            <a:r>
              <a:rPr lang="en-US" sz="1800" b="1" dirty="0" err="1"/>
              <a:t>Cozzetto</a:t>
            </a:r>
            <a:r>
              <a:rPr lang="en-US" sz="1800" b="1" dirty="0"/>
              <a:t>, </a:t>
            </a:r>
            <a:r>
              <a:rPr lang="en-US" sz="1800" i="1" dirty="0"/>
              <a:t>Northern Arizona University</a:t>
            </a:r>
          </a:p>
          <a:p>
            <a:pPr marL="228600" indent="-228600">
              <a:spcAft>
                <a:spcPts val="300"/>
              </a:spcAft>
            </a:pPr>
            <a:endParaRPr lang="en-US" sz="1800" dirty="0"/>
          </a:p>
        </p:txBody>
      </p:sp>
    </p:spTree>
    <p:extLst>
      <p:ext uri="{BB962C8B-B14F-4D97-AF65-F5344CB8AC3E}">
        <p14:creationId xmlns:p14="http://schemas.microsoft.com/office/powerpoint/2010/main" val="237469338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8160560-108D-4A61-A989-FE4F5CB28C2B}" vid="{BDD4641C-16D2-4D34-A5AE-8EADF1B3B85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174</TotalTime>
  <Words>1146</Words>
  <Application>Microsoft Office PowerPoint</Application>
  <PresentationFormat>On-screen Show (4:3)</PresentationFormat>
  <Paragraphs>61</Paragraphs>
  <Slides>11</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PowerPoint Presentation</vt:lpstr>
      <vt:lpstr>PowerPoint Presentation</vt:lpstr>
      <vt:lpstr>PowerPoint Presentation</vt:lpstr>
      <vt:lpstr>Fig. 15.1: Indigenous Peoples’ Climate Initiatives and Plans </vt:lpstr>
      <vt:lpstr>Fig. 15.2: Infrastructure and Economic Vulnerabilities </vt:lpstr>
      <vt:lpstr>Fig. 15.3: Isle de Jean Charles, LA, and Kivalina, AK</vt:lpstr>
      <vt:lpstr>Fig. 15.4: Community Planning</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Avery, Chris</dc:creator>
  <cp:lastModifiedBy>Reeves, Katie</cp:lastModifiedBy>
  <cp:revision>13</cp:revision>
  <dcterms:created xsi:type="dcterms:W3CDTF">2018-11-14T16:33:34Z</dcterms:created>
  <dcterms:modified xsi:type="dcterms:W3CDTF">2018-11-20T01:16:42Z</dcterms:modified>
</cp:coreProperties>
</file>