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2"/>
  </p:notesMasterIdLst>
  <p:handoutMasterIdLst>
    <p:handoutMasterId r:id="rId33"/>
  </p:handoutMasterIdLst>
  <p:sldIdLst>
    <p:sldId id="256" r:id="rId2"/>
    <p:sldId id="257" r:id="rId3"/>
    <p:sldId id="258" r:id="rId4"/>
    <p:sldId id="259" r:id="rId5"/>
    <p:sldId id="260" r:id="rId6"/>
    <p:sldId id="261" r:id="rId7"/>
    <p:sldId id="262" r:id="rId8"/>
    <p:sldId id="263" r:id="rId9"/>
    <p:sldId id="282" r:id="rId10"/>
    <p:sldId id="283"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4" r:id="rId28"/>
    <p:sldId id="285" r:id="rId29"/>
    <p:sldId id="286" r:id="rId30"/>
    <p:sldId id="287"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eves, Katie" initials="RK" lastIdx="1" clrIdx="0">
    <p:extLst>
      <p:ext uri="{19B8F6BF-5375-455C-9EA6-DF929625EA0E}">
        <p15:presenceInfo xmlns:p15="http://schemas.microsoft.com/office/powerpoint/2012/main" userId="S-1-5-21-2338163137-2684688362-157462135-721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562E"/>
    <a:srgbClr val="385623"/>
    <a:srgbClr val="3D88A8"/>
    <a:srgbClr val="6D5B97"/>
    <a:srgbClr val="102268"/>
    <a:srgbClr val="096BA3"/>
    <a:srgbClr val="0F9EFB"/>
    <a:srgbClr val="3D88A7"/>
    <a:srgbClr val="C79C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77" autoAdjust="0"/>
    <p:restoredTop sz="76431"/>
  </p:normalViewPr>
  <p:slideViewPr>
    <p:cSldViewPr snapToGrid="0" snapToObjects="1" showGuides="1">
      <p:cViewPr varScale="1">
        <p:scale>
          <a:sx n="94" d="100"/>
          <a:sy n="94" d="100"/>
        </p:scale>
        <p:origin x="2536" y="192"/>
      </p:cViewPr>
      <p:guideLst>
        <p:guide orient="horz" pos="2160"/>
        <p:guide pos="2880"/>
      </p:guideLst>
    </p:cSldViewPr>
  </p:slideViewPr>
  <p:notesTextViewPr>
    <p:cViewPr>
      <p:scale>
        <a:sx n="1" d="1"/>
        <a:sy n="1" d="1"/>
      </p:scale>
      <p:origin x="0" y="0"/>
    </p:cViewPr>
  </p:notesTextViewPr>
  <p:notesViewPr>
    <p:cSldViewPr snapToGrid="0" snapToObjects="1">
      <p:cViewPr varScale="1">
        <p:scale>
          <a:sx n="65" d="100"/>
          <a:sy n="65" d="100"/>
        </p:scale>
        <p:origin x="3082"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08D7F9-0FC4-4E40-B0C1-AE87032E6E2B}" type="slidenum">
              <a:rPr lang="en-US" smtClean="0"/>
              <a:t>‹#›</a:t>
            </a:fld>
            <a:endParaRPr lang="en-US"/>
          </a:p>
        </p:txBody>
      </p:sp>
    </p:spTree>
    <p:extLst>
      <p:ext uri="{BB962C8B-B14F-4D97-AF65-F5344CB8AC3E}">
        <p14:creationId xmlns:p14="http://schemas.microsoft.com/office/powerpoint/2010/main" val="1090449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8D1000-D3B8-D440-8861-CD99BA79407E}" type="datetimeFigureOut">
              <a:rPr lang="en-US" smtClean="0"/>
              <a:t>9/12/19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CE6CB7-542C-0A40-A1D9-CA6EADA0C63B}" type="slidenum">
              <a:rPr lang="en-US" smtClean="0"/>
              <a:t>‹#›</a:t>
            </a:fld>
            <a:endParaRPr lang="en-US"/>
          </a:p>
        </p:txBody>
      </p:sp>
    </p:spTree>
    <p:extLst>
      <p:ext uri="{BB962C8B-B14F-4D97-AF65-F5344CB8AC3E}">
        <p14:creationId xmlns:p14="http://schemas.microsoft.com/office/powerpoint/2010/main" val="1388754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29: </a:t>
            </a:r>
            <a:r>
              <a:rPr lang="en-US" sz="1200" kern="1200" dirty="0" err="1">
                <a:solidFill>
                  <a:schemeClr val="tx1"/>
                </a:solidFill>
                <a:effectLst/>
                <a:latin typeface="+mn-lt"/>
                <a:ea typeface="+mn-ea"/>
                <a:cs typeface="+mn-cs"/>
              </a:rPr>
              <a:t>Wootten</a:t>
            </a:r>
            <a:r>
              <a:rPr lang="en-US" sz="1200" kern="1200" dirty="0">
                <a:solidFill>
                  <a:schemeClr val="tx1"/>
                </a:solidFill>
                <a:effectLst/>
                <a:latin typeface="+mn-lt"/>
                <a:ea typeface="+mn-ea"/>
                <a:cs typeface="+mn-cs"/>
              </a:rPr>
              <a:t>, A., J.H. Bowden, R. Boyles, and A. </a:t>
            </a:r>
            <a:r>
              <a:rPr lang="en-US" sz="1200" kern="1200" dirty="0" err="1">
                <a:solidFill>
                  <a:schemeClr val="tx1"/>
                </a:solidFill>
                <a:effectLst/>
                <a:latin typeface="+mn-lt"/>
                <a:ea typeface="+mn-ea"/>
                <a:cs typeface="+mn-cs"/>
              </a:rPr>
              <a:t>Terando</a:t>
            </a:r>
            <a:r>
              <a:rPr lang="en-US" sz="1200" kern="1200" dirty="0">
                <a:solidFill>
                  <a:schemeClr val="tx1"/>
                </a:solidFill>
                <a:effectLst/>
                <a:latin typeface="+mn-lt"/>
                <a:ea typeface="+mn-ea"/>
                <a:cs typeface="+mn-cs"/>
              </a:rPr>
              <a:t>, 2016: The sensitivity of WRF downscaled precipitation in Puerto Rico to cumulus parameterization and interior grid nudging. Journal of Applied Meteorology and Climatology, 55 (10), 2263-2281. http://</a:t>
            </a:r>
            <a:r>
              <a:rPr lang="en-US" sz="1200" kern="1200" dirty="0" err="1">
                <a:solidFill>
                  <a:schemeClr val="tx1"/>
                </a:solidFill>
                <a:effectLst/>
                <a:latin typeface="+mn-lt"/>
                <a:ea typeface="+mn-ea"/>
                <a:cs typeface="+mn-cs"/>
              </a:rPr>
              <a:t>dx.doi.org</a:t>
            </a:r>
            <a:r>
              <a:rPr lang="en-US" sz="1200" kern="1200" dirty="0">
                <a:solidFill>
                  <a:schemeClr val="tx1"/>
                </a:solidFill>
                <a:effectLst/>
                <a:latin typeface="+mn-lt"/>
                <a:ea typeface="+mn-ea"/>
                <a:cs typeface="+mn-cs"/>
              </a:rPr>
              <a:t>/10.1175/jamc-d-16-0121.1</a:t>
            </a:r>
            <a:endParaRPr lang="en-US" dirty="0"/>
          </a:p>
          <a:p>
            <a:endParaRPr lang="en-US" dirty="0"/>
          </a:p>
          <a:p>
            <a:r>
              <a:rPr lang="en-US" dirty="0"/>
              <a:t>30: </a:t>
            </a:r>
            <a:r>
              <a:rPr lang="en-US" sz="1200" kern="1200" dirty="0">
                <a:solidFill>
                  <a:schemeClr val="tx1"/>
                </a:solidFill>
                <a:effectLst/>
                <a:latin typeface="+mn-lt"/>
                <a:ea typeface="+mn-ea"/>
                <a:cs typeface="+mn-cs"/>
              </a:rPr>
              <a:t>Bowden, J., A. </a:t>
            </a:r>
            <a:r>
              <a:rPr lang="en-US" sz="1200" kern="1200" dirty="0" err="1">
                <a:solidFill>
                  <a:schemeClr val="tx1"/>
                </a:solidFill>
                <a:effectLst/>
                <a:latin typeface="+mn-lt"/>
                <a:ea typeface="+mn-ea"/>
                <a:cs typeface="+mn-cs"/>
              </a:rPr>
              <a:t>Wootten</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Terando</a:t>
            </a:r>
            <a:r>
              <a:rPr lang="en-US" sz="1200" kern="1200" dirty="0">
                <a:solidFill>
                  <a:schemeClr val="tx1"/>
                </a:solidFill>
                <a:effectLst/>
                <a:latin typeface="+mn-lt"/>
                <a:ea typeface="+mn-ea"/>
                <a:cs typeface="+mn-cs"/>
              </a:rPr>
              <a:t>, and R. Boyles. 2018: Weather Research and Forecasting (WRF): Puerto Rico and US Virgin Islands Dynamical Downscaled Climate Change Projections. U.S. Geological Survey. http://</a:t>
            </a:r>
            <a:r>
              <a:rPr lang="en-US" sz="1200" kern="1200" dirty="0" err="1">
                <a:solidFill>
                  <a:schemeClr val="tx1"/>
                </a:solidFill>
                <a:effectLst/>
                <a:latin typeface="+mn-lt"/>
                <a:ea typeface="+mn-ea"/>
                <a:cs typeface="+mn-cs"/>
              </a:rPr>
              <a:t>dx.doi.org</a:t>
            </a:r>
            <a:r>
              <a:rPr lang="en-US" sz="1200" kern="1200" dirty="0">
                <a:solidFill>
                  <a:schemeClr val="tx1"/>
                </a:solidFill>
                <a:effectLst/>
                <a:latin typeface="+mn-lt"/>
                <a:ea typeface="+mn-ea"/>
                <a:cs typeface="+mn-cs"/>
              </a:rPr>
              <a:t>/10.5066/F7GB23BW</a:t>
            </a:r>
          </a:p>
          <a:p>
            <a:endParaRPr lang="en-US" dirty="0"/>
          </a:p>
        </p:txBody>
      </p:sp>
      <p:sp>
        <p:nvSpPr>
          <p:cNvPr id="4" name="Slide Number Placeholder 3"/>
          <p:cNvSpPr>
            <a:spLocks noGrp="1"/>
          </p:cNvSpPr>
          <p:nvPr>
            <p:ph type="sldNum" sz="quarter" idx="10"/>
          </p:nvPr>
        </p:nvSpPr>
        <p:spPr/>
        <p:txBody>
          <a:bodyPr/>
          <a:lstStyle/>
          <a:p>
            <a:fld id="{E8CE6CB7-542C-0A40-A1D9-CA6EADA0C63B}" type="slidenum">
              <a:rPr lang="en-US" smtClean="0"/>
              <a:t>10</a:t>
            </a:fld>
            <a:endParaRPr lang="en-US"/>
          </a:p>
        </p:txBody>
      </p:sp>
    </p:spTree>
    <p:extLst>
      <p:ext uri="{BB962C8B-B14F-4D97-AF65-F5344CB8AC3E}">
        <p14:creationId xmlns:p14="http://schemas.microsoft.com/office/powerpoint/2010/main" val="3170626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26: </a:t>
            </a:r>
            <a:r>
              <a:rPr lang="en-US" sz="1200" kern="1200" dirty="0">
                <a:solidFill>
                  <a:schemeClr val="tx1"/>
                </a:solidFill>
                <a:effectLst/>
                <a:latin typeface="+mn-lt"/>
                <a:ea typeface="+mn-ea"/>
                <a:cs typeface="+mn-cs"/>
              </a:rPr>
              <a:t>USGCRP, 2017: Climate Science Special Report: Fourth National Climate Assessment, Volume I. </a:t>
            </a:r>
            <a:r>
              <a:rPr lang="en-US" sz="1200" kern="1200" dirty="0" err="1">
                <a:solidFill>
                  <a:schemeClr val="tx1"/>
                </a:solidFill>
                <a:effectLst/>
                <a:latin typeface="+mn-lt"/>
                <a:ea typeface="+mn-ea"/>
                <a:cs typeface="+mn-cs"/>
              </a:rPr>
              <a:t>Wuebbles</a:t>
            </a:r>
            <a:r>
              <a:rPr lang="en-US" sz="1200" kern="1200" dirty="0">
                <a:solidFill>
                  <a:schemeClr val="tx1"/>
                </a:solidFill>
                <a:effectLst/>
                <a:latin typeface="+mn-lt"/>
                <a:ea typeface="+mn-ea"/>
                <a:cs typeface="+mn-cs"/>
              </a:rPr>
              <a:t>, D.J., D.W. Fahey, K.A. Hibbard, D.J. </a:t>
            </a:r>
            <a:r>
              <a:rPr lang="en-US" sz="1200" kern="1200" dirty="0" err="1">
                <a:solidFill>
                  <a:schemeClr val="tx1"/>
                </a:solidFill>
                <a:effectLst/>
                <a:latin typeface="+mn-lt"/>
                <a:ea typeface="+mn-ea"/>
                <a:cs typeface="+mn-cs"/>
              </a:rPr>
              <a:t>Dokken</a:t>
            </a:r>
            <a:r>
              <a:rPr lang="en-US" sz="1200" kern="1200" dirty="0">
                <a:solidFill>
                  <a:schemeClr val="tx1"/>
                </a:solidFill>
                <a:effectLst/>
                <a:latin typeface="+mn-lt"/>
                <a:ea typeface="+mn-ea"/>
                <a:cs typeface="+mn-cs"/>
              </a:rPr>
              <a:t>, B.C. Stewart, and T.K. </a:t>
            </a:r>
            <a:r>
              <a:rPr lang="en-US" sz="1200" kern="1200" dirty="0" err="1">
                <a:solidFill>
                  <a:schemeClr val="tx1"/>
                </a:solidFill>
                <a:effectLst/>
                <a:latin typeface="+mn-lt"/>
                <a:ea typeface="+mn-ea"/>
                <a:cs typeface="+mn-cs"/>
              </a:rPr>
              <a:t>Maycock</a:t>
            </a:r>
            <a:r>
              <a:rPr lang="en-US" sz="1200" kern="1200" dirty="0">
                <a:solidFill>
                  <a:schemeClr val="tx1"/>
                </a:solidFill>
                <a:effectLst/>
                <a:latin typeface="+mn-lt"/>
                <a:ea typeface="+mn-ea"/>
                <a:cs typeface="+mn-cs"/>
              </a:rPr>
              <a:t>, Eds. U.S. Global Change Research Program, Washington, DC, 470 pp. http://</a:t>
            </a:r>
            <a:r>
              <a:rPr lang="en-US" sz="1200" kern="1200" dirty="0" err="1">
                <a:solidFill>
                  <a:schemeClr val="tx1"/>
                </a:solidFill>
                <a:effectLst/>
                <a:latin typeface="+mn-lt"/>
                <a:ea typeface="+mn-ea"/>
                <a:cs typeface="+mn-cs"/>
              </a:rPr>
              <a:t>dx.doi.org</a:t>
            </a:r>
            <a:r>
              <a:rPr lang="en-US" sz="1200" kern="1200" dirty="0">
                <a:solidFill>
                  <a:schemeClr val="tx1"/>
                </a:solidFill>
                <a:effectLst/>
                <a:latin typeface="+mn-lt"/>
                <a:ea typeface="+mn-ea"/>
                <a:cs typeface="+mn-cs"/>
              </a:rPr>
              <a:t>/10.7930/J0J964J6 </a:t>
            </a:r>
            <a:endParaRPr lang="en-US" dirty="0"/>
          </a:p>
          <a:p>
            <a:endParaRPr lang="en-US" dirty="0"/>
          </a:p>
          <a:p>
            <a:r>
              <a:rPr lang="en-US" dirty="0"/>
              <a:t>29: </a:t>
            </a:r>
            <a:r>
              <a:rPr lang="en-US" sz="1200" kern="1200" dirty="0" err="1">
                <a:solidFill>
                  <a:schemeClr val="tx1"/>
                </a:solidFill>
                <a:effectLst/>
                <a:latin typeface="+mn-lt"/>
                <a:ea typeface="+mn-ea"/>
                <a:cs typeface="+mn-cs"/>
              </a:rPr>
              <a:t>Wootten</a:t>
            </a:r>
            <a:r>
              <a:rPr lang="en-US" sz="1200" kern="1200" dirty="0">
                <a:solidFill>
                  <a:schemeClr val="tx1"/>
                </a:solidFill>
                <a:effectLst/>
                <a:latin typeface="+mn-lt"/>
                <a:ea typeface="+mn-ea"/>
                <a:cs typeface="+mn-cs"/>
              </a:rPr>
              <a:t>, A., J.H. Bowden, R. Boyles, and A. </a:t>
            </a:r>
            <a:r>
              <a:rPr lang="en-US" sz="1200" kern="1200" dirty="0" err="1">
                <a:solidFill>
                  <a:schemeClr val="tx1"/>
                </a:solidFill>
                <a:effectLst/>
                <a:latin typeface="+mn-lt"/>
                <a:ea typeface="+mn-ea"/>
                <a:cs typeface="+mn-cs"/>
              </a:rPr>
              <a:t>Terando</a:t>
            </a:r>
            <a:r>
              <a:rPr lang="en-US" sz="1200" kern="1200" dirty="0">
                <a:solidFill>
                  <a:schemeClr val="tx1"/>
                </a:solidFill>
                <a:effectLst/>
                <a:latin typeface="+mn-lt"/>
                <a:ea typeface="+mn-ea"/>
                <a:cs typeface="+mn-cs"/>
              </a:rPr>
              <a:t>, 2016: The sensitivity of WRF downscaled precipitation in Puerto Rico to cumulus parameterization and interior grid nudging. Journal of Applied Meteorology and Climatology, 55 (10), 2263-2281. http://</a:t>
            </a:r>
            <a:r>
              <a:rPr lang="en-US" sz="1200" kern="1200" dirty="0" err="1">
                <a:solidFill>
                  <a:schemeClr val="tx1"/>
                </a:solidFill>
                <a:effectLst/>
                <a:latin typeface="+mn-lt"/>
                <a:ea typeface="+mn-ea"/>
                <a:cs typeface="+mn-cs"/>
              </a:rPr>
              <a:t>dx.doi.org</a:t>
            </a:r>
            <a:r>
              <a:rPr lang="en-US" sz="1200" kern="1200" dirty="0">
                <a:solidFill>
                  <a:schemeClr val="tx1"/>
                </a:solidFill>
                <a:effectLst/>
                <a:latin typeface="+mn-lt"/>
                <a:ea typeface="+mn-ea"/>
                <a:cs typeface="+mn-cs"/>
              </a:rPr>
              <a:t>/10.1175/jamc-d-16-0121.1</a:t>
            </a:r>
          </a:p>
          <a:p>
            <a:endParaRPr lang="en-US" dirty="0"/>
          </a:p>
          <a:p>
            <a:r>
              <a:rPr lang="en-US" dirty="0"/>
              <a:t>30: </a:t>
            </a:r>
            <a:r>
              <a:rPr lang="en-US" sz="1200" kern="1200" dirty="0">
                <a:solidFill>
                  <a:schemeClr val="tx1"/>
                </a:solidFill>
                <a:effectLst/>
                <a:latin typeface="+mn-lt"/>
                <a:ea typeface="+mn-ea"/>
                <a:cs typeface="+mn-cs"/>
              </a:rPr>
              <a:t>Bowden, J., A. </a:t>
            </a:r>
            <a:r>
              <a:rPr lang="en-US" sz="1200" kern="1200" dirty="0" err="1">
                <a:solidFill>
                  <a:schemeClr val="tx1"/>
                </a:solidFill>
                <a:effectLst/>
                <a:latin typeface="+mn-lt"/>
                <a:ea typeface="+mn-ea"/>
                <a:cs typeface="+mn-cs"/>
              </a:rPr>
              <a:t>Wootten</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Terando</a:t>
            </a:r>
            <a:r>
              <a:rPr lang="en-US" sz="1200" kern="1200" dirty="0">
                <a:solidFill>
                  <a:schemeClr val="tx1"/>
                </a:solidFill>
                <a:effectLst/>
                <a:latin typeface="+mn-lt"/>
                <a:ea typeface="+mn-ea"/>
                <a:cs typeface="+mn-cs"/>
              </a:rPr>
              <a:t>, and R. Boyles. 2018: Weather Research and Forecasting (WRF): Puerto Rico and US Virgin Islands Dynamical Downscaled Climate Change Projections. U.S. Geological Survey. http://</a:t>
            </a:r>
            <a:r>
              <a:rPr lang="en-US" sz="1200" kern="1200" dirty="0" err="1">
                <a:solidFill>
                  <a:schemeClr val="tx1"/>
                </a:solidFill>
                <a:effectLst/>
                <a:latin typeface="+mn-lt"/>
                <a:ea typeface="+mn-ea"/>
                <a:cs typeface="+mn-cs"/>
              </a:rPr>
              <a:t>dx.doi.org</a:t>
            </a:r>
            <a:r>
              <a:rPr lang="en-US" sz="1200" kern="1200" dirty="0">
                <a:solidFill>
                  <a:schemeClr val="tx1"/>
                </a:solidFill>
                <a:effectLst/>
                <a:latin typeface="+mn-lt"/>
                <a:ea typeface="+mn-ea"/>
                <a:cs typeface="+mn-cs"/>
              </a:rPr>
              <a:t>/10.5066/F7GB23BW</a:t>
            </a:r>
          </a:p>
        </p:txBody>
      </p:sp>
      <p:sp>
        <p:nvSpPr>
          <p:cNvPr id="4" name="Slide Number Placeholder 3"/>
          <p:cNvSpPr>
            <a:spLocks noGrp="1"/>
          </p:cNvSpPr>
          <p:nvPr>
            <p:ph type="sldNum" sz="quarter" idx="10"/>
          </p:nvPr>
        </p:nvSpPr>
        <p:spPr/>
        <p:txBody>
          <a:bodyPr/>
          <a:lstStyle/>
          <a:p>
            <a:fld id="{E8CE6CB7-542C-0A40-A1D9-CA6EADA0C63B}" type="slidenum">
              <a:rPr lang="en-US" smtClean="0"/>
              <a:t>11</a:t>
            </a:fld>
            <a:endParaRPr lang="en-US"/>
          </a:p>
        </p:txBody>
      </p:sp>
    </p:spTree>
    <p:extLst>
      <p:ext uri="{BB962C8B-B14F-4D97-AF65-F5344CB8AC3E}">
        <p14:creationId xmlns:p14="http://schemas.microsoft.com/office/powerpoint/2010/main" val="1575014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28: </a:t>
            </a:r>
            <a:r>
              <a:rPr lang="en-US" sz="1200" kern="1200" dirty="0" err="1">
                <a:solidFill>
                  <a:schemeClr val="tx1"/>
                </a:solidFill>
                <a:effectLst/>
                <a:latin typeface="+mn-lt"/>
                <a:ea typeface="+mn-ea"/>
                <a:cs typeface="+mn-cs"/>
              </a:rPr>
              <a:t>Hayhoe</a:t>
            </a:r>
            <a:r>
              <a:rPr lang="en-US" sz="1200" kern="1200" dirty="0">
                <a:solidFill>
                  <a:schemeClr val="tx1"/>
                </a:solidFill>
                <a:effectLst/>
                <a:latin typeface="+mn-lt"/>
                <a:ea typeface="+mn-ea"/>
                <a:cs typeface="+mn-cs"/>
              </a:rPr>
              <a:t>, K., 2013: Quantifying Key Drivers of Climate Variability and Change for Puerto Rico and the Caribbean. Texas Tech University, [Lubbock, TX], various pp. http://</a:t>
            </a:r>
            <a:r>
              <a:rPr lang="en-US" sz="1200" kern="1200" dirty="0" err="1">
                <a:solidFill>
                  <a:schemeClr val="tx1"/>
                </a:solidFill>
                <a:effectLst/>
                <a:latin typeface="+mn-lt"/>
                <a:ea typeface="+mn-ea"/>
                <a:cs typeface="+mn-cs"/>
              </a:rPr>
              <a:t>www.thinkamap.com</a:t>
            </a:r>
            <a:r>
              <a:rPr lang="en-US" sz="1200" kern="1200" dirty="0">
                <a:solidFill>
                  <a:schemeClr val="tx1"/>
                </a:solidFill>
                <a:effectLst/>
                <a:latin typeface="+mn-lt"/>
                <a:ea typeface="+mn-ea"/>
                <a:cs typeface="+mn-cs"/>
              </a:rPr>
              <a:t>/share/</a:t>
            </a:r>
            <a:r>
              <a:rPr lang="en-US" sz="1200" kern="1200" dirty="0" err="1">
                <a:solidFill>
                  <a:schemeClr val="tx1"/>
                </a:solidFill>
                <a:effectLst/>
                <a:latin typeface="+mn-lt"/>
                <a:ea typeface="+mn-ea"/>
                <a:cs typeface="+mn-cs"/>
              </a:rPr>
              <a:t>IndividualGISdata</a:t>
            </a:r>
            <a:r>
              <a:rPr lang="en-US" sz="1200" kern="1200" dirty="0">
                <a:solidFill>
                  <a:schemeClr val="tx1"/>
                </a:solidFill>
                <a:effectLst/>
                <a:latin typeface="+mn-lt"/>
                <a:ea typeface="+mn-ea"/>
                <a:cs typeface="+mn-cs"/>
              </a:rPr>
              <a:t>/PDFs/</a:t>
            </a:r>
            <a:r>
              <a:rPr lang="en-US" sz="1200" kern="1200" dirty="0" err="1">
                <a:solidFill>
                  <a:schemeClr val="tx1"/>
                </a:solidFill>
                <a:effectLst/>
                <a:latin typeface="+mn-lt"/>
                <a:ea typeface="+mn-ea"/>
                <a:cs typeface="+mn-cs"/>
              </a:rPr>
              <a:t>KatherineHayhoe_CaribbeanFinalReport.pdf</a:t>
            </a:r>
            <a:endParaRPr lang="en-US" sz="1200" kern="1200" dirty="0">
              <a:solidFill>
                <a:schemeClr val="tx1"/>
              </a:solidFill>
              <a:effectLst/>
              <a:latin typeface="+mn-lt"/>
              <a:ea typeface="+mn-ea"/>
              <a:cs typeface="+mn-cs"/>
            </a:endParaRPr>
          </a:p>
          <a:p>
            <a:endParaRPr lang="en-US" dirty="0"/>
          </a:p>
          <a:p>
            <a:r>
              <a:rPr lang="en-US" dirty="0"/>
              <a:t>46: </a:t>
            </a:r>
            <a:r>
              <a:rPr lang="en-US" sz="1200" kern="1200" dirty="0">
                <a:solidFill>
                  <a:schemeClr val="tx1"/>
                </a:solidFill>
                <a:effectLst/>
                <a:latin typeface="+mn-lt"/>
                <a:ea typeface="+mn-ea"/>
                <a:cs typeface="+mn-cs"/>
              </a:rPr>
              <a:t>Van </a:t>
            </a:r>
            <a:r>
              <a:rPr lang="en-US" sz="1200" kern="1200" dirty="0" err="1">
                <a:solidFill>
                  <a:schemeClr val="tx1"/>
                </a:solidFill>
                <a:effectLst/>
                <a:latin typeface="+mn-lt"/>
                <a:ea typeface="+mn-ea"/>
                <a:cs typeface="+mn-cs"/>
              </a:rPr>
              <a:t>Beusekom</a:t>
            </a:r>
            <a:r>
              <a:rPr lang="en-US" sz="1200" kern="1200" dirty="0">
                <a:solidFill>
                  <a:schemeClr val="tx1"/>
                </a:solidFill>
                <a:effectLst/>
                <a:latin typeface="+mn-lt"/>
                <a:ea typeface="+mn-ea"/>
                <a:cs typeface="+mn-cs"/>
              </a:rPr>
              <a:t>, A.E., W.A. Gould, A.J. </a:t>
            </a:r>
            <a:r>
              <a:rPr lang="en-US" sz="1200" kern="1200" dirty="0" err="1">
                <a:solidFill>
                  <a:schemeClr val="tx1"/>
                </a:solidFill>
                <a:effectLst/>
                <a:latin typeface="+mn-lt"/>
                <a:ea typeface="+mn-ea"/>
                <a:cs typeface="+mn-cs"/>
              </a:rPr>
              <a:t>Terando</a:t>
            </a:r>
            <a:r>
              <a:rPr lang="en-US" sz="1200" kern="1200" dirty="0">
                <a:solidFill>
                  <a:schemeClr val="tx1"/>
                </a:solidFill>
                <a:effectLst/>
                <a:latin typeface="+mn-lt"/>
                <a:ea typeface="+mn-ea"/>
                <a:cs typeface="+mn-cs"/>
              </a:rPr>
              <a:t>, and J.A. Collazo, 2016: Climate change and water resources in a tropical island system: Propagation of uncertainty from statistically downscaled climate models to hydrologic models. International Journal of Climatology, 36 (9), 3370-3383. http://</a:t>
            </a:r>
            <a:r>
              <a:rPr lang="en-US" sz="1200" kern="1200" dirty="0" err="1">
                <a:solidFill>
                  <a:schemeClr val="tx1"/>
                </a:solidFill>
                <a:effectLst/>
                <a:latin typeface="+mn-lt"/>
                <a:ea typeface="+mn-ea"/>
                <a:cs typeface="+mn-cs"/>
              </a:rPr>
              <a:t>dx.doi.org</a:t>
            </a:r>
            <a:r>
              <a:rPr lang="en-US" sz="1200" kern="1200" dirty="0">
                <a:solidFill>
                  <a:schemeClr val="tx1"/>
                </a:solidFill>
                <a:effectLst/>
                <a:latin typeface="+mn-lt"/>
                <a:ea typeface="+mn-ea"/>
                <a:cs typeface="+mn-cs"/>
              </a:rPr>
              <a:t>/10.1002/joc.4560</a:t>
            </a:r>
          </a:p>
          <a:p>
            <a:endParaRPr lang="en-US" dirty="0"/>
          </a:p>
        </p:txBody>
      </p:sp>
      <p:sp>
        <p:nvSpPr>
          <p:cNvPr id="4" name="Slide Number Placeholder 3"/>
          <p:cNvSpPr>
            <a:spLocks noGrp="1"/>
          </p:cNvSpPr>
          <p:nvPr>
            <p:ph type="sldNum" sz="quarter" idx="10"/>
          </p:nvPr>
        </p:nvSpPr>
        <p:spPr/>
        <p:txBody>
          <a:bodyPr/>
          <a:lstStyle/>
          <a:p>
            <a:fld id="{E8CE6CB7-542C-0A40-A1D9-CA6EADA0C63B}" type="slidenum">
              <a:rPr lang="en-US" smtClean="0"/>
              <a:t>14</a:t>
            </a:fld>
            <a:endParaRPr lang="en-US"/>
          </a:p>
        </p:txBody>
      </p:sp>
    </p:spTree>
    <p:extLst>
      <p:ext uri="{BB962C8B-B14F-4D97-AF65-F5344CB8AC3E}">
        <p14:creationId xmlns:p14="http://schemas.microsoft.com/office/powerpoint/2010/main" val="644819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52: </a:t>
            </a:r>
            <a:r>
              <a:rPr lang="en-US" sz="1200" kern="1200" dirty="0" err="1">
                <a:solidFill>
                  <a:schemeClr val="tx1"/>
                </a:solidFill>
                <a:effectLst/>
                <a:latin typeface="+mn-lt"/>
                <a:ea typeface="+mn-ea"/>
                <a:cs typeface="+mn-cs"/>
              </a:rPr>
              <a:t>Dalling</a:t>
            </a:r>
            <a:r>
              <a:rPr lang="en-US" sz="1200" kern="1200" dirty="0">
                <a:solidFill>
                  <a:schemeClr val="tx1"/>
                </a:solidFill>
                <a:effectLst/>
                <a:latin typeface="+mn-lt"/>
                <a:ea typeface="+mn-ea"/>
                <a:cs typeface="+mn-cs"/>
              </a:rPr>
              <a:t>, J.W., K. Heineman, G. González, and </a:t>
            </a:r>
            <a:r>
              <a:rPr lang="en-US" sz="1200" kern="1200" dirty="0" err="1">
                <a:solidFill>
                  <a:schemeClr val="tx1"/>
                </a:solidFill>
                <a:effectLst/>
                <a:latin typeface="+mn-lt"/>
                <a:ea typeface="+mn-ea"/>
                <a:cs typeface="+mn-cs"/>
              </a:rPr>
              <a:t>R.Ostertag</a:t>
            </a:r>
            <a:r>
              <a:rPr lang="en-US" sz="1200" kern="1200" dirty="0">
                <a:solidFill>
                  <a:schemeClr val="tx1"/>
                </a:solidFill>
                <a:effectLst/>
                <a:latin typeface="+mn-lt"/>
                <a:ea typeface="+mn-ea"/>
                <a:cs typeface="+mn-cs"/>
              </a:rPr>
              <a:t>, 2016: Geographic, environmental and biotic sources of variation in the nutrient relations of tropical montane forests. Journal of Tropical Ecology, 32 (5), 368-383. http://</a:t>
            </a:r>
            <a:r>
              <a:rPr lang="en-US" sz="1200" kern="1200" dirty="0" err="1">
                <a:solidFill>
                  <a:schemeClr val="tx1"/>
                </a:solidFill>
                <a:effectLst/>
                <a:latin typeface="+mn-lt"/>
                <a:ea typeface="+mn-ea"/>
                <a:cs typeface="+mn-cs"/>
              </a:rPr>
              <a:t>dx.doi.org</a:t>
            </a:r>
            <a:r>
              <a:rPr lang="en-US" sz="1200" kern="1200" dirty="0">
                <a:solidFill>
                  <a:schemeClr val="tx1"/>
                </a:solidFill>
                <a:effectLst/>
                <a:latin typeface="+mn-lt"/>
                <a:ea typeface="+mn-ea"/>
                <a:cs typeface="+mn-cs"/>
              </a:rPr>
              <a:t>/10.1017/S0266467415000619</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53: Foster, P., 2001: The potential negative impacts of global climate change on tropical montane cloud forests. Earth-Science Reviews, 55 (1), 73-106. http://</a:t>
            </a:r>
            <a:r>
              <a:rPr lang="en-US" sz="1200" kern="1200" dirty="0" err="1">
                <a:solidFill>
                  <a:schemeClr val="tx1"/>
                </a:solidFill>
                <a:effectLst/>
                <a:latin typeface="+mn-lt"/>
                <a:ea typeface="+mn-ea"/>
                <a:cs typeface="+mn-cs"/>
              </a:rPr>
              <a:t>dx.doi.org</a:t>
            </a:r>
            <a:r>
              <a:rPr lang="en-US" sz="1200" kern="1200" dirty="0">
                <a:solidFill>
                  <a:schemeClr val="tx1"/>
                </a:solidFill>
                <a:effectLst/>
                <a:latin typeface="+mn-lt"/>
                <a:ea typeface="+mn-ea"/>
                <a:cs typeface="+mn-cs"/>
              </a:rPr>
              <a:t>/10.1016/S0012-8252(01)00056-3</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54: Lawton, R.O., U.S. Nair, R.A. </a:t>
            </a:r>
            <a:r>
              <a:rPr lang="en-US" sz="1200" kern="1200" dirty="0" err="1">
                <a:solidFill>
                  <a:schemeClr val="tx1"/>
                </a:solidFill>
                <a:effectLst/>
                <a:latin typeface="+mn-lt"/>
                <a:ea typeface="+mn-ea"/>
                <a:cs typeface="+mn-cs"/>
              </a:rPr>
              <a:t>Pielke</a:t>
            </a:r>
            <a:r>
              <a:rPr lang="en-US" sz="1200" kern="1200" dirty="0">
                <a:solidFill>
                  <a:schemeClr val="tx1"/>
                </a:solidFill>
                <a:effectLst/>
                <a:latin typeface="+mn-lt"/>
                <a:ea typeface="+mn-ea"/>
                <a:cs typeface="+mn-cs"/>
              </a:rPr>
              <a:t>, and R.M. Welch, 2001: Climatic impact of tropical lowland deforestation on nearby montane cloud forests. Science, 294 (5542), 584-587. http://</a:t>
            </a:r>
            <a:r>
              <a:rPr lang="en-US" sz="1200" kern="1200" dirty="0" err="1">
                <a:solidFill>
                  <a:schemeClr val="tx1"/>
                </a:solidFill>
                <a:effectLst/>
                <a:latin typeface="+mn-lt"/>
                <a:ea typeface="+mn-ea"/>
                <a:cs typeface="+mn-cs"/>
              </a:rPr>
              <a:t>dx.doi.org</a:t>
            </a:r>
            <a:r>
              <a:rPr lang="en-US" sz="1200" kern="1200" dirty="0">
                <a:solidFill>
                  <a:schemeClr val="tx1"/>
                </a:solidFill>
                <a:effectLst/>
                <a:latin typeface="+mn-lt"/>
                <a:ea typeface="+mn-ea"/>
                <a:cs typeface="+mn-cs"/>
              </a:rPr>
              <a:t>/10.1126/science.1062459</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55: Ray, D.K., R.M. Welch, R.O. Lawton, and U.S. Nair, 2006: Dry season clouds and rainfall in northern Central America: Implications for the Mesoamerican Biological Corridor. Global and Planetary Change, 54 (1), 150-162. http://</a:t>
            </a:r>
            <a:r>
              <a:rPr lang="en-US" sz="1200" kern="1200" dirty="0" err="1">
                <a:solidFill>
                  <a:schemeClr val="tx1"/>
                </a:solidFill>
                <a:effectLst/>
                <a:latin typeface="+mn-lt"/>
                <a:ea typeface="+mn-ea"/>
                <a:cs typeface="+mn-cs"/>
              </a:rPr>
              <a:t>dx.doi.org</a:t>
            </a:r>
            <a:r>
              <a:rPr lang="en-US" sz="1200" kern="1200" dirty="0">
                <a:solidFill>
                  <a:schemeClr val="tx1"/>
                </a:solidFill>
                <a:effectLst/>
                <a:latin typeface="+mn-lt"/>
                <a:ea typeface="+mn-ea"/>
                <a:cs typeface="+mn-cs"/>
              </a:rPr>
              <a:t>/10.1016/j.gloplacha.2005.09.004</a:t>
            </a:r>
          </a:p>
          <a:p>
            <a:endParaRPr lang="en-US" dirty="0"/>
          </a:p>
        </p:txBody>
      </p:sp>
      <p:sp>
        <p:nvSpPr>
          <p:cNvPr id="4" name="Slide Number Placeholder 3"/>
          <p:cNvSpPr>
            <a:spLocks noGrp="1"/>
          </p:cNvSpPr>
          <p:nvPr>
            <p:ph type="sldNum" sz="quarter" idx="10"/>
          </p:nvPr>
        </p:nvSpPr>
        <p:spPr/>
        <p:txBody>
          <a:bodyPr/>
          <a:lstStyle/>
          <a:p>
            <a:fld id="{E8CE6CB7-542C-0A40-A1D9-CA6EADA0C63B}" type="slidenum">
              <a:rPr lang="en-US" smtClean="0"/>
              <a:t>15</a:t>
            </a:fld>
            <a:endParaRPr lang="en-US"/>
          </a:p>
        </p:txBody>
      </p:sp>
    </p:spTree>
    <p:extLst>
      <p:ext uri="{BB962C8B-B14F-4D97-AF65-F5344CB8AC3E}">
        <p14:creationId xmlns:p14="http://schemas.microsoft.com/office/powerpoint/2010/main" val="2942918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77: </a:t>
            </a:r>
            <a:r>
              <a:rPr lang="en-US" sz="1200" kern="1200" dirty="0" err="1">
                <a:solidFill>
                  <a:schemeClr val="tx1"/>
                </a:solidFill>
                <a:effectLst/>
                <a:latin typeface="+mn-lt"/>
                <a:ea typeface="+mn-ea"/>
                <a:cs typeface="+mn-cs"/>
              </a:rPr>
              <a:t>Hoegh</a:t>
            </a:r>
            <a:r>
              <a:rPr lang="en-US" sz="1200" kern="1200" dirty="0">
                <a:solidFill>
                  <a:schemeClr val="tx1"/>
                </a:solidFill>
                <a:effectLst/>
                <a:latin typeface="+mn-lt"/>
                <a:ea typeface="+mn-ea"/>
                <a:cs typeface="+mn-cs"/>
              </a:rPr>
              <a:t>-Guldberg, O., P.J. </a:t>
            </a:r>
            <a:r>
              <a:rPr lang="en-US" sz="1200" kern="1200" dirty="0" err="1">
                <a:solidFill>
                  <a:schemeClr val="tx1"/>
                </a:solidFill>
                <a:effectLst/>
                <a:latin typeface="+mn-lt"/>
                <a:ea typeface="+mn-ea"/>
                <a:cs typeface="+mn-cs"/>
              </a:rPr>
              <a:t>Mumby</a:t>
            </a:r>
            <a:r>
              <a:rPr lang="en-US" sz="1200" kern="1200" dirty="0">
                <a:solidFill>
                  <a:schemeClr val="tx1"/>
                </a:solidFill>
                <a:effectLst/>
                <a:latin typeface="+mn-lt"/>
                <a:ea typeface="+mn-ea"/>
                <a:cs typeface="+mn-cs"/>
              </a:rPr>
              <a:t>, A.J. Hooten, R.S. </a:t>
            </a:r>
            <a:r>
              <a:rPr lang="en-US" sz="1200" kern="1200" dirty="0" err="1">
                <a:solidFill>
                  <a:schemeClr val="tx1"/>
                </a:solidFill>
                <a:effectLst/>
                <a:latin typeface="+mn-lt"/>
                <a:ea typeface="+mn-ea"/>
                <a:cs typeface="+mn-cs"/>
              </a:rPr>
              <a:t>Steneck</a:t>
            </a:r>
            <a:r>
              <a:rPr lang="en-US" sz="1200" kern="1200" dirty="0">
                <a:solidFill>
                  <a:schemeClr val="tx1"/>
                </a:solidFill>
                <a:effectLst/>
                <a:latin typeface="+mn-lt"/>
                <a:ea typeface="+mn-ea"/>
                <a:cs typeface="+mn-cs"/>
              </a:rPr>
              <a:t>, P. Greenfield, E. Gomez, C.D. Harvell, P.F. Sale, A.J. Edwards, K. </a:t>
            </a:r>
            <a:r>
              <a:rPr lang="en-US" sz="1200" kern="1200" dirty="0" err="1">
                <a:solidFill>
                  <a:schemeClr val="tx1"/>
                </a:solidFill>
                <a:effectLst/>
                <a:latin typeface="+mn-lt"/>
                <a:ea typeface="+mn-ea"/>
                <a:cs typeface="+mn-cs"/>
              </a:rPr>
              <a:t>Caldeira</a:t>
            </a:r>
            <a:r>
              <a:rPr lang="en-US" sz="1200" kern="1200" dirty="0">
                <a:solidFill>
                  <a:schemeClr val="tx1"/>
                </a:solidFill>
                <a:effectLst/>
                <a:latin typeface="+mn-lt"/>
                <a:ea typeface="+mn-ea"/>
                <a:cs typeface="+mn-cs"/>
              </a:rPr>
              <a:t>, N. Knowlton, C.M. Eakin, R. Iglesias-Prieto, N. </a:t>
            </a:r>
            <a:r>
              <a:rPr lang="en-US" sz="1200" kern="1200" dirty="0" err="1">
                <a:solidFill>
                  <a:schemeClr val="tx1"/>
                </a:solidFill>
                <a:effectLst/>
                <a:latin typeface="+mn-lt"/>
                <a:ea typeface="+mn-ea"/>
                <a:cs typeface="+mn-cs"/>
              </a:rPr>
              <a:t>Muthiga</a:t>
            </a:r>
            <a:r>
              <a:rPr lang="en-US" sz="1200" kern="1200" dirty="0">
                <a:solidFill>
                  <a:schemeClr val="tx1"/>
                </a:solidFill>
                <a:effectLst/>
                <a:latin typeface="+mn-lt"/>
                <a:ea typeface="+mn-ea"/>
                <a:cs typeface="+mn-cs"/>
              </a:rPr>
              <a:t>, R.H. Bradbury, A. </a:t>
            </a:r>
            <a:r>
              <a:rPr lang="en-US" sz="1200" kern="1200" dirty="0" err="1">
                <a:solidFill>
                  <a:schemeClr val="tx1"/>
                </a:solidFill>
                <a:effectLst/>
                <a:latin typeface="+mn-lt"/>
                <a:ea typeface="+mn-ea"/>
                <a:cs typeface="+mn-cs"/>
              </a:rPr>
              <a:t>Dubi</a:t>
            </a:r>
            <a:r>
              <a:rPr lang="en-US" sz="1200" kern="1200" dirty="0">
                <a:solidFill>
                  <a:schemeClr val="tx1"/>
                </a:solidFill>
                <a:effectLst/>
                <a:latin typeface="+mn-lt"/>
                <a:ea typeface="+mn-ea"/>
                <a:cs typeface="+mn-cs"/>
              </a:rPr>
              <a:t>, and M.E. </a:t>
            </a:r>
            <a:r>
              <a:rPr lang="en-US" sz="1200" kern="1200" dirty="0" err="1">
                <a:solidFill>
                  <a:schemeClr val="tx1"/>
                </a:solidFill>
                <a:effectLst/>
                <a:latin typeface="+mn-lt"/>
                <a:ea typeface="+mn-ea"/>
                <a:cs typeface="+mn-cs"/>
              </a:rPr>
              <a:t>Hatziolos</a:t>
            </a:r>
            <a:r>
              <a:rPr lang="en-US" sz="1200" kern="1200" dirty="0">
                <a:solidFill>
                  <a:schemeClr val="tx1"/>
                </a:solidFill>
                <a:effectLst/>
                <a:latin typeface="+mn-lt"/>
                <a:ea typeface="+mn-ea"/>
                <a:cs typeface="+mn-cs"/>
              </a:rPr>
              <a:t>, 2007: Coral reefs under rapid climate change and ocean acidification. Science, 318 (5857), 1737-1742. http://</a:t>
            </a:r>
            <a:r>
              <a:rPr lang="en-US" sz="1200" kern="1200" dirty="0" err="1">
                <a:solidFill>
                  <a:schemeClr val="tx1"/>
                </a:solidFill>
                <a:effectLst/>
                <a:latin typeface="+mn-lt"/>
                <a:ea typeface="+mn-ea"/>
                <a:cs typeface="+mn-cs"/>
              </a:rPr>
              <a:t>dx.doi.org</a:t>
            </a:r>
            <a:r>
              <a:rPr lang="en-US" sz="1200" kern="1200" dirty="0">
                <a:solidFill>
                  <a:schemeClr val="tx1"/>
                </a:solidFill>
                <a:effectLst/>
                <a:latin typeface="+mn-lt"/>
                <a:ea typeface="+mn-ea"/>
                <a:cs typeface="+mn-cs"/>
              </a:rPr>
              <a:t>/10.1126/science.1152509</a:t>
            </a:r>
          </a:p>
          <a:p>
            <a:endParaRPr lang="en-US" dirty="0"/>
          </a:p>
        </p:txBody>
      </p:sp>
      <p:sp>
        <p:nvSpPr>
          <p:cNvPr id="4" name="Slide Number Placeholder 3"/>
          <p:cNvSpPr>
            <a:spLocks noGrp="1"/>
          </p:cNvSpPr>
          <p:nvPr>
            <p:ph type="sldNum" sz="quarter" idx="10"/>
          </p:nvPr>
        </p:nvSpPr>
        <p:spPr/>
        <p:txBody>
          <a:bodyPr/>
          <a:lstStyle/>
          <a:p>
            <a:fld id="{E8CE6CB7-542C-0A40-A1D9-CA6EADA0C63B}" type="slidenum">
              <a:rPr lang="en-US" smtClean="0"/>
              <a:t>16</a:t>
            </a:fld>
            <a:endParaRPr lang="en-US"/>
          </a:p>
        </p:txBody>
      </p:sp>
    </p:spTree>
    <p:extLst>
      <p:ext uri="{BB962C8B-B14F-4D97-AF65-F5344CB8AC3E}">
        <p14:creationId xmlns:p14="http://schemas.microsoft.com/office/powerpoint/2010/main" val="2017125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78: </a:t>
            </a:r>
            <a:r>
              <a:rPr lang="en-US" sz="1200" kern="1200" dirty="0">
                <a:solidFill>
                  <a:schemeClr val="tx1"/>
                </a:solidFill>
                <a:effectLst/>
                <a:latin typeface="+mn-lt"/>
                <a:ea typeface="+mn-ea"/>
                <a:cs typeface="+mn-cs"/>
              </a:rPr>
              <a:t>Pendleton, L., A. Comte, C. Langdon, J.A. </a:t>
            </a:r>
            <a:r>
              <a:rPr lang="en-US" sz="1200" kern="1200" dirty="0" err="1">
                <a:solidFill>
                  <a:schemeClr val="tx1"/>
                </a:solidFill>
                <a:effectLst/>
                <a:latin typeface="+mn-lt"/>
                <a:ea typeface="+mn-ea"/>
                <a:cs typeface="+mn-cs"/>
              </a:rPr>
              <a:t>Ekstrom</a:t>
            </a:r>
            <a:r>
              <a:rPr lang="en-US" sz="1200" kern="1200" dirty="0">
                <a:solidFill>
                  <a:schemeClr val="tx1"/>
                </a:solidFill>
                <a:effectLst/>
                <a:latin typeface="+mn-lt"/>
                <a:ea typeface="+mn-ea"/>
                <a:cs typeface="+mn-cs"/>
              </a:rPr>
              <a:t>, S.R. Cooley, L. </a:t>
            </a:r>
            <a:r>
              <a:rPr lang="en-US" sz="1200" kern="1200" dirty="0" err="1">
                <a:solidFill>
                  <a:schemeClr val="tx1"/>
                </a:solidFill>
                <a:effectLst/>
                <a:latin typeface="+mn-lt"/>
                <a:ea typeface="+mn-ea"/>
                <a:cs typeface="+mn-cs"/>
              </a:rPr>
              <a:t>Suatoni</a:t>
            </a:r>
            <a:r>
              <a:rPr lang="en-US" sz="1200" kern="1200" dirty="0">
                <a:solidFill>
                  <a:schemeClr val="tx1"/>
                </a:solidFill>
                <a:effectLst/>
                <a:latin typeface="+mn-lt"/>
                <a:ea typeface="+mn-ea"/>
                <a:cs typeface="+mn-cs"/>
              </a:rPr>
              <a:t>, M.W. Beck, L.M. Brander, L. Burke, J.E. </a:t>
            </a:r>
            <a:r>
              <a:rPr lang="en-US" sz="1200" kern="1200" dirty="0" err="1">
                <a:solidFill>
                  <a:schemeClr val="tx1"/>
                </a:solidFill>
                <a:effectLst/>
                <a:latin typeface="+mn-lt"/>
                <a:ea typeface="+mn-ea"/>
                <a:cs typeface="+mn-cs"/>
              </a:rPr>
              <a:t>Cinner</a:t>
            </a:r>
            <a:r>
              <a:rPr lang="en-US" sz="1200" kern="1200" dirty="0">
                <a:solidFill>
                  <a:schemeClr val="tx1"/>
                </a:solidFill>
                <a:effectLst/>
                <a:latin typeface="+mn-lt"/>
                <a:ea typeface="+mn-ea"/>
                <a:cs typeface="+mn-cs"/>
              </a:rPr>
              <a:t>, C. Doherty, P.E.T. Edwards, D. Gledhill, L.-Q. Jiang, R.J. van </a:t>
            </a:r>
            <a:r>
              <a:rPr lang="en-US" sz="1200" kern="1200" dirty="0" err="1">
                <a:solidFill>
                  <a:schemeClr val="tx1"/>
                </a:solidFill>
                <a:effectLst/>
                <a:latin typeface="+mn-lt"/>
                <a:ea typeface="+mn-ea"/>
                <a:cs typeface="+mn-cs"/>
              </a:rPr>
              <a:t>Hooidonk</a:t>
            </a:r>
            <a:r>
              <a:rPr lang="en-US" sz="1200" kern="1200" dirty="0">
                <a:solidFill>
                  <a:schemeClr val="tx1"/>
                </a:solidFill>
                <a:effectLst/>
                <a:latin typeface="+mn-lt"/>
                <a:ea typeface="+mn-ea"/>
                <a:cs typeface="+mn-cs"/>
              </a:rPr>
              <a:t>, L. </a:t>
            </a:r>
            <a:r>
              <a:rPr lang="en-US" sz="1200" kern="1200" dirty="0" err="1">
                <a:solidFill>
                  <a:schemeClr val="tx1"/>
                </a:solidFill>
                <a:effectLst/>
                <a:latin typeface="+mn-lt"/>
                <a:ea typeface="+mn-ea"/>
                <a:cs typeface="+mn-cs"/>
              </a:rPr>
              <a:t>Teh</a:t>
            </a:r>
            <a:r>
              <a:rPr lang="en-US" sz="1200" kern="1200" dirty="0">
                <a:solidFill>
                  <a:schemeClr val="tx1"/>
                </a:solidFill>
                <a:effectLst/>
                <a:latin typeface="+mn-lt"/>
                <a:ea typeface="+mn-ea"/>
                <a:cs typeface="+mn-cs"/>
              </a:rPr>
              <a:t>, G.G. </a:t>
            </a:r>
            <a:r>
              <a:rPr lang="en-US" sz="1200" kern="1200" dirty="0" err="1">
                <a:solidFill>
                  <a:schemeClr val="tx1"/>
                </a:solidFill>
                <a:effectLst/>
                <a:latin typeface="+mn-lt"/>
                <a:ea typeface="+mn-ea"/>
                <a:cs typeface="+mn-cs"/>
              </a:rPr>
              <a:t>Waldbusser</a:t>
            </a:r>
            <a:r>
              <a:rPr lang="en-US" sz="1200" kern="1200" dirty="0">
                <a:solidFill>
                  <a:schemeClr val="tx1"/>
                </a:solidFill>
                <a:effectLst/>
                <a:latin typeface="+mn-lt"/>
                <a:ea typeface="+mn-ea"/>
                <a:cs typeface="+mn-cs"/>
              </a:rPr>
              <a:t>, and J. Ritter, 2016: Coral reefs and people in a high-CO2 world: Where can science make a difference to people? PLOS ONE, 11 (11), e0164699. http://</a:t>
            </a:r>
            <a:r>
              <a:rPr lang="en-US" sz="1200" kern="1200" dirty="0" err="1">
                <a:solidFill>
                  <a:schemeClr val="tx1"/>
                </a:solidFill>
                <a:effectLst/>
                <a:latin typeface="+mn-lt"/>
                <a:ea typeface="+mn-ea"/>
                <a:cs typeface="+mn-cs"/>
              </a:rPr>
              <a:t>dx.doi.org</a:t>
            </a:r>
            <a:r>
              <a:rPr lang="en-US" sz="1200" kern="1200" dirty="0">
                <a:solidFill>
                  <a:schemeClr val="tx1"/>
                </a:solidFill>
                <a:effectLst/>
                <a:latin typeface="+mn-lt"/>
                <a:ea typeface="+mn-ea"/>
                <a:cs typeface="+mn-cs"/>
              </a:rPr>
              <a:t>/10.1371/journal.pone.0164699</a:t>
            </a:r>
          </a:p>
          <a:p>
            <a:endParaRPr lang="en-US" dirty="0"/>
          </a:p>
        </p:txBody>
      </p:sp>
      <p:sp>
        <p:nvSpPr>
          <p:cNvPr id="4" name="Slide Number Placeholder 3"/>
          <p:cNvSpPr>
            <a:spLocks noGrp="1"/>
          </p:cNvSpPr>
          <p:nvPr>
            <p:ph type="sldNum" sz="quarter" idx="10"/>
          </p:nvPr>
        </p:nvSpPr>
        <p:spPr/>
        <p:txBody>
          <a:bodyPr/>
          <a:lstStyle/>
          <a:p>
            <a:fld id="{E8CE6CB7-542C-0A40-A1D9-CA6EADA0C63B}" type="slidenum">
              <a:rPr lang="en-US" smtClean="0"/>
              <a:t>17</a:t>
            </a:fld>
            <a:endParaRPr lang="en-US"/>
          </a:p>
        </p:txBody>
      </p:sp>
    </p:spTree>
    <p:extLst>
      <p:ext uri="{BB962C8B-B14F-4D97-AF65-F5344CB8AC3E}">
        <p14:creationId xmlns:p14="http://schemas.microsoft.com/office/powerpoint/2010/main" val="754531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22</a:t>
            </a:fld>
            <a:endParaRPr lang="en-US"/>
          </a:p>
        </p:txBody>
      </p:sp>
    </p:spTree>
    <p:extLst>
      <p:ext uri="{BB962C8B-B14F-4D97-AF65-F5344CB8AC3E}">
        <p14:creationId xmlns:p14="http://schemas.microsoft.com/office/powerpoint/2010/main" val="1129257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CE6CB7-542C-0A40-A1D9-CA6EADA0C63B}" type="slidenum">
              <a:rPr lang="en-US" smtClean="0"/>
              <a:t>24</a:t>
            </a:fld>
            <a:endParaRPr lang="en-US"/>
          </a:p>
        </p:txBody>
      </p:sp>
    </p:spTree>
    <p:extLst>
      <p:ext uri="{BB962C8B-B14F-4D97-AF65-F5344CB8AC3E}">
        <p14:creationId xmlns:p14="http://schemas.microsoft.com/office/powerpoint/2010/main" val="1752819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CA814D6-62CF-A848-A324-10AD242EF36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Subtitle 2"/>
          <p:cNvSpPr>
            <a:spLocks noGrp="1"/>
          </p:cNvSpPr>
          <p:nvPr>
            <p:ph type="subTitle" idx="1" hasCustomPrompt="1"/>
          </p:nvPr>
        </p:nvSpPr>
        <p:spPr>
          <a:xfrm>
            <a:off x="308113" y="2919060"/>
            <a:ext cx="6858000" cy="1655762"/>
          </a:xfrm>
        </p:spPr>
        <p:txBody>
          <a:bodyPr>
            <a:normAutofit/>
          </a:bodyPr>
          <a:lstStyle>
            <a:lvl1pPr marL="0" indent="0" algn="l">
              <a:buNone/>
              <a:defRPr sz="18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enter Presenter’s Name</a:t>
            </a:r>
          </a:p>
          <a:p>
            <a:r>
              <a:rPr lang="en-US" i="1" dirty="0"/>
              <a:t>Affiliation</a:t>
            </a:r>
          </a:p>
          <a:p>
            <a:endParaRPr lang="en-US" dirty="0"/>
          </a:p>
          <a:p>
            <a:r>
              <a:rPr lang="en-US" dirty="0"/>
              <a:t>Date</a:t>
            </a:r>
          </a:p>
        </p:txBody>
      </p:sp>
      <p:sp>
        <p:nvSpPr>
          <p:cNvPr id="8" name="Rectangle 7">
            <a:extLst>
              <a:ext uri="{FF2B5EF4-FFF2-40B4-BE49-F238E27FC236}">
                <a16:creationId xmlns:a16="http://schemas.microsoft.com/office/drawing/2014/main" id="{2A530860-5D58-5042-BB93-C7592BB8BF8A}"/>
              </a:ext>
            </a:extLst>
          </p:cNvPr>
          <p:cNvSpPr/>
          <p:nvPr userDrawn="1"/>
        </p:nvSpPr>
        <p:spPr>
          <a:xfrm>
            <a:off x="-1" y="1370346"/>
            <a:ext cx="6705601" cy="1257398"/>
          </a:xfrm>
          <a:prstGeom prst="rect">
            <a:avLst/>
          </a:prstGeom>
          <a:solidFill>
            <a:srgbClr val="6D5B9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sp>
        <p:nvSpPr>
          <p:cNvPr id="9" name="Rectangle 8">
            <a:extLst>
              <a:ext uri="{FF2B5EF4-FFF2-40B4-BE49-F238E27FC236}">
                <a16:creationId xmlns:a16="http://schemas.microsoft.com/office/drawing/2014/main" id="{ADF11DD2-1B42-084E-8B88-DBD82F4A97D4}"/>
              </a:ext>
            </a:extLst>
          </p:cNvPr>
          <p:cNvSpPr/>
          <p:nvPr userDrawn="1"/>
        </p:nvSpPr>
        <p:spPr>
          <a:xfrm>
            <a:off x="308113" y="1370346"/>
            <a:ext cx="6397487" cy="769441"/>
          </a:xfrm>
          <a:prstGeom prst="rect">
            <a:avLst/>
          </a:prstGeom>
        </p:spPr>
        <p:txBody>
          <a:bodyPr wrap="square">
            <a:spAutoFit/>
          </a:bodyPr>
          <a:lstStyle/>
          <a:p>
            <a:r>
              <a:rPr lang="en-US" sz="2200" b="1" dirty="0">
                <a:solidFill>
                  <a:prstClr val="white"/>
                </a:solidFill>
                <a:cs typeface="Calibri" panose="020F0502020204030204" pitchFamily="34" charset="0"/>
              </a:rPr>
              <a:t>Fourth National Climate Assessment, Vol II — Impacts, Risks, and Adaptation in the United States</a:t>
            </a:r>
          </a:p>
        </p:txBody>
      </p:sp>
      <p:pic>
        <p:nvPicPr>
          <p:cNvPr id="15" name="Picture 14">
            <a:extLst>
              <a:ext uri="{FF2B5EF4-FFF2-40B4-BE49-F238E27FC236}">
                <a16:creationId xmlns:a16="http://schemas.microsoft.com/office/drawing/2014/main" id="{0618150B-E1DF-2F46-98D9-E8DB8E677D4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7625" y="911861"/>
            <a:ext cx="1841223" cy="345537"/>
          </a:xfrm>
          <a:prstGeom prst="rect">
            <a:avLst/>
          </a:prstGeom>
        </p:spPr>
      </p:pic>
      <p:sp>
        <p:nvSpPr>
          <p:cNvPr id="11" name="Text Placeholder 10"/>
          <p:cNvSpPr>
            <a:spLocks noGrp="1"/>
          </p:cNvSpPr>
          <p:nvPr>
            <p:ph type="body" sz="quarter" idx="15" hasCustomPrompt="1"/>
          </p:nvPr>
        </p:nvSpPr>
        <p:spPr>
          <a:xfrm>
            <a:off x="307975" y="2157399"/>
            <a:ext cx="6070600" cy="384175"/>
          </a:xfrm>
        </p:spPr>
        <p:txBody>
          <a:bodyPr anchor="ctr">
            <a:normAutofit/>
          </a:bodyPr>
          <a:lstStyle>
            <a:lvl1pPr marL="0" indent="0">
              <a:buNone/>
              <a:defRPr sz="1600" b="1" i="1" baseline="0">
                <a:solidFill>
                  <a:schemeClr val="bg1"/>
                </a:solidFill>
              </a:defRPr>
            </a:lvl1pPr>
          </a:lstStyle>
          <a:p>
            <a:pPr lvl="0"/>
            <a:r>
              <a:rPr lang="en-US" dirty="0"/>
              <a:t>Click to enter Chapter # | Chapter Title</a:t>
            </a:r>
          </a:p>
        </p:txBody>
      </p:sp>
    </p:spTree>
    <p:extLst>
      <p:ext uri="{BB962C8B-B14F-4D97-AF65-F5344CB8AC3E}">
        <p14:creationId xmlns:p14="http://schemas.microsoft.com/office/powerpoint/2010/main" val="2291039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ey Messag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226141" y="754722"/>
            <a:ext cx="2516779" cy="643090"/>
          </a:xfrm>
          <a:prstGeom prst="rect">
            <a:avLst/>
          </a:prstGeom>
          <a:solidFill>
            <a:schemeClr val="accent1">
              <a:alpha val="41000"/>
            </a:schemeClr>
          </a:solidFill>
        </p:spPr>
      </p:pic>
      <p:sp>
        <p:nvSpPr>
          <p:cNvPr id="3" name="Content Placeholder 2"/>
          <p:cNvSpPr>
            <a:spLocks noGrp="1"/>
          </p:cNvSpPr>
          <p:nvPr>
            <p:ph idx="1" hasCustomPrompt="1"/>
          </p:nvPr>
        </p:nvSpPr>
        <p:spPr>
          <a:xfrm>
            <a:off x="628650" y="2441359"/>
            <a:ext cx="7886700" cy="3735603"/>
          </a:xfrm>
        </p:spPr>
        <p:txBody>
          <a:bodyPr>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Key Message text</a:t>
            </a:r>
          </a:p>
        </p:txBody>
      </p:sp>
      <p:sp>
        <p:nvSpPr>
          <p:cNvPr id="7" name="Text Placeholder 9"/>
          <p:cNvSpPr>
            <a:spLocks noGrp="1"/>
          </p:cNvSpPr>
          <p:nvPr>
            <p:ph type="body" sz="quarter" idx="10" hasCustomPrompt="1"/>
          </p:nvPr>
        </p:nvSpPr>
        <p:spPr>
          <a:xfrm>
            <a:off x="1074198" y="612043"/>
            <a:ext cx="7441152" cy="804935"/>
          </a:xfrm>
        </p:spPr>
        <p:txBody>
          <a:bodyPr anchor="ctr">
            <a:normAutofit/>
          </a:bodyPr>
          <a:lstStyle>
            <a:lvl1pPr marL="0" indent="0">
              <a:buNone/>
              <a:defRPr sz="4400">
                <a:solidFill>
                  <a:srgbClr val="385623"/>
                </a:solidFill>
                <a:latin typeface="+mj-lt"/>
              </a:defRPr>
            </a:lvl1pPr>
          </a:lstStyle>
          <a:p>
            <a:pPr lvl="0"/>
            <a:r>
              <a:rPr lang="en-US" dirty="0"/>
              <a:t>Key Message</a:t>
            </a:r>
          </a:p>
        </p:txBody>
      </p:sp>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07881" y="612044"/>
            <a:ext cx="784386" cy="804671"/>
          </a:xfrm>
          <a:prstGeom prst="rect">
            <a:avLst/>
          </a:prstGeom>
        </p:spPr>
      </p:pic>
      <p:sp>
        <p:nvSpPr>
          <p:cNvPr id="8" name="Text Placeholder 7"/>
          <p:cNvSpPr>
            <a:spLocks noGrp="1"/>
          </p:cNvSpPr>
          <p:nvPr>
            <p:ph type="body" sz="quarter" idx="11" hasCustomPrompt="1"/>
          </p:nvPr>
        </p:nvSpPr>
        <p:spPr>
          <a:xfrm>
            <a:off x="207963" y="612116"/>
            <a:ext cx="784225" cy="804862"/>
          </a:xfrm>
        </p:spPr>
        <p:txBody>
          <a:bodyPr anchor="ctr">
            <a:normAutofit/>
          </a:bodyPr>
          <a:lstStyle>
            <a:lvl1pPr marL="0" indent="0" algn="ctr">
              <a:buNone/>
              <a:defRPr sz="4000" b="0">
                <a:solidFill>
                  <a:schemeClr val="bg1"/>
                </a:solidFill>
              </a:defRPr>
            </a:lvl1pPr>
          </a:lstStyle>
          <a:p>
            <a:pPr lvl="0"/>
            <a:r>
              <a:rPr lang="en-US" dirty="0"/>
              <a:t>#</a:t>
            </a:r>
          </a:p>
        </p:txBody>
      </p:sp>
      <p:sp>
        <p:nvSpPr>
          <p:cNvPr id="5"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
        <p:nvSpPr>
          <p:cNvPr id="9" name="Text Placeholder 8"/>
          <p:cNvSpPr>
            <a:spLocks noGrp="1"/>
          </p:cNvSpPr>
          <p:nvPr>
            <p:ph type="body" sz="quarter" idx="13" hasCustomPrompt="1"/>
          </p:nvPr>
        </p:nvSpPr>
        <p:spPr>
          <a:xfrm>
            <a:off x="628650" y="1825625"/>
            <a:ext cx="7886700" cy="447058"/>
          </a:xfrm>
        </p:spPr>
        <p:txBody>
          <a:bodyPr/>
          <a:lstStyle>
            <a:lvl1pPr marL="0" indent="0">
              <a:buNone/>
              <a:defRPr sz="2400" b="1" baseline="0">
                <a:solidFill>
                  <a:srgbClr val="385623"/>
                </a:solidFill>
              </a:defRPr>
            </a:lvl1pPr>
          </a:lstStyle>
          <a:p>
            <a:pPr lvl="0"/>
            <a:r>
              <a:rPr lang="en-US" dirty="0"/>
              <a:t>Click to enter Key Message title</a:t>
            </a:r>
          </a:p>
        </p:txBody>
      </p:sp>
    </p:spTree>
    <p:extLst>
      <p:ext uri="{BB962C8B-B14F-4D97-AF65-F5344CB8AC3E}">
        <p14:creationId xmlns:p14="http://schemas.microsoft.com/office/powerpoint/2010/main" val="1051106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226141" y="754722"/>
            <a:ext cx="2516779" cy="643090"/>
          </a:xfrm>
          <a:prstGeom prst="rect">
            <a:avLst/>
          </a:prstGeom>
          <a:solidFill>
            <a:schemeClr val="accent1">
              <a:alpha val="41000"/>
            </a:schemeClr>
          </a:solidFill>
        </p:spPr>
      </p:pic>
      <p:sp>
        <p:nvSpPr>
          <p:cNvPr id="3" name="Content Placeholder 2"/>
          <p:cNvSpPr>
            <a:spLocks noGrp="1"/>
          </p:cNvSpPr>
          <p:nvPr>
            <p:ph idx="1" hasCustomPrompt="1"/>
          </p:nvPr>
        </p:nvSpPr>
        <p:spPr>
          <a:xfrm>
            <a:off x="628650" y="1825625"/>
            <a:ext cx="7886700" cy="4351337"/>
          </a:xfrm>
        </p:spPr>
        <p:txBody>
          <a:bodyPr>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Key Message text</a:t>
            </a:r>
          </a:p>
        </p:txBody>
      </p:sp>
      <p:sp>
        <p:nvSpPr>
          <p:cNvPr id="7" name="Text Placeholder 9"/>
          <p:cNvSpPr>
            <a:spLocks noGrp="1"/>
          </p:cNvSpPr>
          <p:nvPr>
            <p:ph type="body" sz="quarter" idx="10"/>
          </p:nvPr>
        </p:nvSpPr>
        <p:spPr>
          <a:xfrm>
            <a:off x="1074198" y="612043"/>
            <a:ext cx="7441152" cy="804935"/>
          </a:xfrm>
        </p:spPr>
        <p:txBody>
          <a:bodyPr anchor="ctr">
            <a:normAutofit/>
          </a:bodyPr>
          <a:lstStyle>
            <a:lvl1pPr marL="0" indent="0">
              <a:buNone/>
              <a:defRPr sz="4400">
                <a:solidFill>
                  <a:srgbClr val="385623"/>
                </a:solidFill>
                <a:latin typeface="+mj-lt"/>
              </a:defRPr>
            </a:lvl1pPr>
          </a:lstStyle>
          <a:p>
            <a:pPr lvl="0"/>
            <a:r>
              <a:rPr lang="en-US"/>
              <a:t>Edit Master text styles</a:t>
            </a:r>
          </a:p>
        </p:txBody>
      </p:sp>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07881" y="612044"/>
            <a:ext cx="784386" cy="804671"/>
          </a:xfrm>
          <a:prstGeom prst="rect">
            <a:avLst/>
          </a:prstGeom>
        </p:spPr>
      </p:pic>
      <p:sp>
        <p:nvSpPr>
          <p:cNvPr id="8" name="Text Placeholder 7"/>
          <p:cNvSpPr>
            <a:spLocks noGrp="1"/>
          </p:cNvSpPr>
          <p:nvPr>
            <p:ph type="body" sz="quarter" idx="11" hasCustomPrompt="1"/>
          </p:nvPr>
        </p:nvSpPr>
        <p:spPr>
          <a:xfrm>
            <a:off x="207963" y="612116"/>
            <a:ext cx="784225" cy="804862"/>
          </a:xfrm>
        </p:spPr>
        <p:txBody>
          <a:bodyPr anchor="ctr">
            <a:normAutofit/>
          </a:bodyPr>
          <a:lstStyle>
            <a:lvl1pPr marL="0" indent="0" algn="ctr">
              <a:buNone/>
              <a:defRPr sz="4000" b="0">
                <a:solidFill>
                  <a:schemeClr val="bg1"/>
                </a:solidFill>
              </a:defRPr>
            </a:lvl1pPr>
          </a:lstStyle>
          <a:p>
            <a:pPr lvl="0"/>
            <a:r>
              <a:rPr lang="en-US" dirty="0"/>
              <a:t>#</a:t>
            </a:r>
          </a:p>
        </p:txBody>
      </p:sp>
      <p:sp>
        <p:nvSpPr>
          <p:cNvPr id="5"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Tree>
    <p:extLst>
      <p:ext uri="{BB962C8B-B14F-4D97-AF65-F5344CB8AC3E}">
        <p14:creationId xmlns:p14="http://schemas.microsoft.com/office/powerpoint/2010/main" val="3174142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3887391" y="457200"/>
            <a:ext cx="4629150" cy="5403851"/>
          </a:xfrm>
        </p:spPr>
        <p:txBody>
          <a:bodyPr anchor="t"/>
          <a:lstStyle>
            <a:lvl1pPr marL="0" indent="0" algn="l">
              <a:buNone/>
              <a:defRPr>
                <a:solidFill>
                  <a:schemeClr val="bg1"/>
                </a:solidFill>
              </a:defRPr>
            </a:lvl1pPr>
          </a:lstStyle>
          <a:p>
            <a:pPr lvl="0"/>
            <a:r>
              <a:rPr lang="en-US"/>
              <a:t>Edit Master text styles</a:t>
            </a:r>
          </a:p>
        </p:txBody>
      </p:sp>
      <p:sp>
        <p:nvSpPr>
          <p:cNvPr id="2" name="Title 1"/>
          <p:cNvSpPr>
            <a:spLocks noGrp="1"/>
          </p:cNvSpPr>
          <p:nvPr>
            <p:ph type="title"/>
          </p:nvPr>
        </p:nvSpPr>
        <p:spPr>
          <a:xfrm>
            <a:off x="629841" y="457200"/>
            <a:ext cx="2949178" cy="1600200"/>
          </a:xfrm>
          <a:solidFill>
            <a:srgbClr val="385623"/>
          </a:solidFill>
          <a:ln w="19050">
            <a:solidFill>
              <a:srgbClr val="385623"/>
            </a:solidFill>
          </a:ln>
        </p:spPr>
        <p:txBody>
          <a:bodyPr anchor="b">
            <a:normAutofit/>
          </a:bodyPr>
          <a:lstStyle>
            <a:lvl1pPr>
              <a:defRPr sz="2400" b="1" baseline="0">
                <a:solidFill>
                  <a:schemeClr val="bg1"/>
                </a:solidFill>
                <a:latin typeface="+mn-lt"/>
              </a:defRPr>
            </a:lvl1pPr>
          </a:lstStyle>
          <a:p>
            <a:r>
              <a:rPr lang="en-US"/>
              <a:t>Click to edit Master title style</a:t>
            </a:r>
            <a:endParaRPr lang="en-US" dirty="0"/>
          </a:p>
        </p:txBody>
      </p:sp>
      <p:sp>
        <p:nvSpPr>
          <p:cNvPr id="4" name="Text Placeholder 3"/>
          <p:cNvSpPr>
            <a:spLocks noGrp="1"/>
          </p:cNvSpPr>
          <p:nvPr>
            <p:ph type="body" sz="half" idx="2" hasCustomPrompt="1"/>
          </p:nvPr>
        </p:nvSpPr>
        <p:spPr>
          <a:xfrm>
            <a:off x="629841" y="2057400"/>
            <a:ext cx="2949178" cy="3811588"/>
          </a:xfrm>
          <a:ln w="19050">
            <a:solidFill>
              <a:srgbClr val="385623"/>
            </a:solidFill>
          </a:ln>
        </p:spPr>
        <p:txBody>
          <a:bodyPr/>
          <a:lstStyle>
            <a:lvl1pPr marL="0" indent="0">
              <a:lnSpc>
                <a:spcPct val="100000"/>
              </a:lnSpc>
              <a:spcBef>
                <a:spcPts val="0"/>
              </a:spcBef>
              <a:spcAft>
                <a:spcPts val="6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Caption</a:t>
            </a:r>
          </a:p>
        </p:txBody>
      </p:sp>
      <p:sp>
        <p:nvSpPr>
          <p:cNvPr id="6"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Tree>
    <p:extLst>
      <p:ext uri="{BB962C8B-B14F-4D97-AF65-F5344CB8AC3E}">
        <p14:creationId xmlns:p14="http://schemas.microsoft.com/office/powerpoint/2010/main" val="2522371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orizontal Picture with Caption">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629841" y="457201"/>
            <a:ext cx="7886700" cy="3013968"/>
          </a:xfrm>
        </p:spPr>
        <p:txBody>
          <a:bodyPr anchor="t"/>
          <a:lstStyle>
            <a:lvl1pPr marL="0" indent="0" algn="l">
              <a:buNone/>
              <a:defRPr>
                <a:solidFill>
                  <a:schemeClr val="bg1"/>
                </a:solidFill>
              </a:defRPr>
            </a:lvl1pPr>
          </a:lstStyle>
          <a:p>
            <a:pPr lvl="0"/>
            <a:r>
              <a:rPr lang="en-US"/>
              <a:t>Edit Master text styles</a:t>
            </a:r>
          </a:p>
        </p:txBody>
      </p:sp>
      <p:sp>
        <p:nvSpPr>
          <p:cNvPr id="2" name="Title 1"/>
          <p:cNvSpPr>
            <a:spLocks noGrp="1"/>
          </p:cNvSpPr>
          <p:nvPr>
            <p:ph type="title" hasCustomPrompt="1"/>
          </p:nvPr>
        </p:nvSpPr>
        <p:spPr>
          <a:xfrm>
            <a:off x="629841" y="3586578"/>
            <a:ext cx="7886700" cy="772357"/>
          </a:xfrm>
          <a:solidFill>
            <a:srgbClr val="385623"/>
          </a:solidFill>
          <a:ln w="19050">
            <a:solidFill>
              <a:srgbClr val="385623"/>
            </a:solidFill>
          </a:ln>
        </p:spPr>
        <p:txBody>
          <a:bodyPr anchor="b">
            <a:normAutofit/>
          </a:bodyPr>
          <a:lstStyle>
            <a:lvl1pPr>
              <a:defRPr sz="2400" b="1" baseline="0">
                <a:solidFill>
                  <a:schemeClr val="bg1"/>
                </a:solidFill>
                <a:latin typeface="+mn-lt"/>
              </a:defRPr>
            </a:lvl1pPr>
          </a:lstStyle>
          <a:p>
            <a:r>
              <a:rPr lang="en-US" dirty="0"/>
              <a:t>Click to edit Figure Title</a:t>
            </a:r>
          </a:p>
        </p:txBody>
      </p:sp>
      <p:sp>
        <p:nvSpPr>
          <p:cNvPr id="4" name="Text Placeholder 3"/>
          <p:cNvSpPr>
            <a:spLocks noGrp="1"/>
          </p:cNvSpPr>
          <p:nvPr>
            <p:ph type="body" sz="half" idx="2" hasCustomPrompt="1"/>
          </p:nvPr>
        </p:nvSpPr>
        <p:spPr>
          <a:xfrm>
            <a:off x="629841" y="4358936"/>
            <a:ext cx="7886700" cy="1510052"/>
          </a:xfrm>
          <a:ln w="19050">
            <a:solidFill>
              <a:srgbClr val="385623"/>
            </a:solidFill>
          </a:ln>
        </p:spPr>
        <p:txBody>
          <a:bodyPr/>
          <a:lstStyle>
            <a:lvl1pPr marL="0" indent="0">
              <a:lnSpc>
                <a:spcPct val="100000"/>
              </a:lnSpc>
              <a:spcBef>
                <a:spcPts val="0"/>
              </a:spcBef>
              <a:spcAft>
                <a:spcPts val="6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Caption</a:t>
            </a:r>
          </a:p>
        </p:txBody>
      </p:sp>
      <p:sp>
        <p:nvSpPr>
          <p:cNvPr id="6"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Tree>
    <p:extLst>
      <p:ext uri="{BB962C8B-B14F-4D97-AF65-F5344CB8AC3E}">
        <p14:creationId xmlns:p14="http://schemas.microsoft.com/office/powerpoint/2010/main" val="4120928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226141" y="754722"/>
            <a:ext cx="2516779" cy="643090"/>
          </a:xfrm>
          <a:prstGeom prst="rect">
            <a:avLst/>
          </a:prstGeom>
          <a:solidFill>
            <a:schemeClr val="accent1">
              <a:alpha val="41000"/>
            </a:schemeClr>
          </a:solidFill>
        </p:spPr>
      </p:pic>
      <p:sp>
        <p:nvSpPr>
          <p:cNvPr id="3" name="Content Placeholder 2"/>
          <p:cNvSpPr>
            <a:spLocks noGrp="1"/>
          </p:cNvSpPr>
          <p:nvPr>
            <p:ph sz="half" idx="1"/>
          </p:nvPr>
        </p:nvSpPr>
        <p:spPr>
          <a:xfrm>
            <a:off x="628650" y="1825625"/>
            <a:ext cx="3886200" cy="435133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9"/>
          <p:cNvSpPr>
            <a:spLocks noGrp="1"/>
          </p:cNvSpPr>
          <p:nvPr>
            <p:ph type="body" sz="quarter" idx="10"/>
          </p:nvPr>
        </p:nvSpPr>
        <p:spPr>
          <a:xfrm>
            <a:off x="1074198" y="612648"/>
            <a:ext cx="7441152" cy="804935"/>
          </a:xfrm>
        </p:spPr>
        <p:txBody>
          <a:bodyPr anchor="ctr">
            <a:normAutofit/>
          </a:bodyPr>
          <a:lstStyle>
            <a:lvl1pPr marL="0" indent="0">
              <a:buNone/>
              <a:defRPr sz="4400">
                <a:solidFill>
                  <a:srgbClr val="385623"/>
                </a:solidFill>
                <a:latin typeface="+mj-lt"/>
              </a:defRPr>
            </a:lvl1pPr>
          </a:lstStyle>
          <a:p>
            <a:pPr lvl="0"/>
            <a:r>
              <a:rPr lang="en-US"/>
              <a:t>Edit Master text styles</a:t>
            </a: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07881" y="612648"/>
            <a:ext cx="784386" cy="804671"/>
          </a:xfrm>
          <a:prstGeom prst="rect">
            <a:avLst/>
          </a:prstGeom>
        </p:spPr>
      </p:pic>
      <p:sp>
        <p:nvSpPr>
          <p:cNvPr id="9" name="Text Placeholder 7"/>
          <p:cNvSpPr>
            <a:spLocks noGrp="1"/>
          </p:cNvSpPr>
          <p:nvPr>
            <p:ph type="body" sz="quarter" idx="11" hasCustomPrompt="1"/>
          </p:nvPr>
        </p:nvSpPr>
        <p:spPr>
          <a:xfrm>
            <a:off x="207963" y="612648"/>
            <a:ext cx="784225" cy="804862"/>
          </a:xfrm>
        </p:spPr>
        <p:txBody>
          <a:bodyPr anchor="ctr">
            <a:normAutofit/>
          </a:bodyPr>
          <a:lstStyle>
            <a:lvl1pPr marL="0" indent="0" algn="ctr">
              <a:buNone/>
              <a:defRPr sz="4000" b="0">
                <a:solidFill>
                  <a:schemeClr val="bg1"/>
                </a:solidFill>
              </a:defRPr>
            </a:lvl1pPr>
          </a:lstStyle>
          <a:p>
            <a:pPr lvl="0"/>
            <a:r>
              <a:rPr lang="en-US" dirty="0"/>
              <a:t>#</a:t>
            </a:r>
          </a:p>
        </p:txBody>
      </p:sp>
      <p:sp>
        <p:nvSpPr>
          <p:cNvPr id="11"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Tree>
    <p:extLst>
      <p:ext uri="{BB962C8B-B14F-4D97-AF65-F5344CB8AC3E}">
        <p14:creationId xmlns:p14="http://schemas.microsoft.com/office/powerpoint/2010/main" val="301666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A530860-5D58-5042-BB93-C7592BB8BF8A}"/>
              </a:ext>
            </a:extLst>
          </p:cNvPr>
          <p:cNvSpPr/>
          <p:nvPr userDrawn="1"/>
        </p:nvSpPr>
        <p:spPr>
          <a:xfrm>
            <a:off x="0" y="0"/>
            <a:ext cx="9144000" cy="6858000"/>
          </a:xfrm>
          <a:prstGeom prst="rect">
            <a:avLst/>
          </a:prstGeom>
          <a:solidFill>
            <a:srgbClr val="3726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sp>
        <p:nvSpPr>
          <p:cNvPr id="15" name="Rectangle 14">
            <a:extLst>
              <a:ext uri="{FF2B5EF4-FFF2-40B4-BE49-F238E27FC236}">
                <a16:creationId xmlns:a16="http://schemas.microsoft.com/office/drawing/2014/main" id="{2A530860-5D58-5042-BB93-C7592BB8BF8A}"/>
              </a:ext>
            </a:extLst>
          </p:cNvPr>
          <p:cNvSpPr/>
          <p:nvPr userDrawn="1"/>
        </p:nvSpPr>
        <p:spPr>
          <a:xfrm>
            <a:off x="-1" y="1698820"/>
            <a:ext cx="6705601" cy="400110"/>
          </a:xfrm>
          <a:prstGeom prst="rect">
            <a:avLst/>
          </a:prstGeom>
          <a:solidFill>
            <a:srgbClr val="6D5B9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sp>
        <p:nvSpPr>
          <p:cNvPr id="3" name="Subtitle 2"/>
          <p:cNvSpPr>
            <a:spLocks noGrp="1"/>
          </p:cNvSpPr>
          <p:nvPr>
            <p:ph type="subTitle" idx="1" hasCustomPrompt="1"/>
          </p:nvPr>
        </p:nvSpPr>
        <p:spPr>
          <a:xfrm>
            <a:off x="308113" y="2228296"/>
            <a:ext cx="6858000" cy="914400"/>
          </a:xfrm>
        </p:spPr>
        <p:txBody>
          <a:bodyPr>
            <a:normAutofit/>
          </a:bodyPr>
          <a:lstStyle>
            <a:lvl1pPr marL="0" indent="0" algn="l">
              <a:lnSpc>
                <a:spcPct val="100000"/>
              </a:lnSpc>
              <a:spcBef>
                <a:spcPts val="0"/>
              </a:spcBef>
              <a:spcAft>
                <a:spcPts val="0"/>
              </a:spcAft>
              <a:buNone/>
              <a:defRPr sz="1400" baseline="0">
                <a:solidFill>
                  <a:schemeClr val="bg1"/>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chapter citation</a:t>
            </a:r>
          </a:p>
        </p:txBody>
      </p:sp>
      <p:sp>
        <p:nvSpPr>
          <p:cNvPr id="9" name="Rectangle 8">
            <a:extLst>
              <a:ext uri="{FF2B5EF4-FFF2-40B4-BE49-F238E27FC236}">
                <a16:creationId xmlns:a16="http://schemas.microsoft.com/office/drawing/2014/main" id="{ADF11DD2-1B42-084E-8B88-DBD82F4A97D4}"/>
              </a:ext>
            </a:extLst>
          </p:cNvPr>
          <p:cNvSpPr/>
          <p:nvPr userDrawn="1"/>
        </p:nvSpPr>
        <p:spPr>
          <a:xfrm>
            <a:off x="308113" y="1698820"/>
            <a:ext cx="6397487" cy="400110"/>
          </a:xfrm>
          <a:prstGeom prst="rect">
            <a:avLst/>
          </a:prstGeom>
        </p:spPr>
        <p:txBody>
          <a:bodyPr wrap="square">
            <a:spAutoFit/>
          </a:bodyPr>
          <a:lstStyle/>
          <a:p>
            <a:r>
              <a:rPr lang="en-US" sz="2000" b="1" dirty="0">
                <a:solidFill>
                  <a:prstClr val="white"/>
                </a:solidFill>
                <a:cs typeface="Calibri" panose="020F0502020204030204" pitchFamily="34" charset="0"/>
              </a:rPr>
              <a:t>Recommended chapter citation</a:t>
            </a:r>
          </a:p>
        </p:txBody>
      </p:sp>
      <p:sp>
        <p:nvSpPr>
          <p:cNvPr id="10" name="Subtitle 2"/>
          <p:cNvSpPr txBox="1">
            <a:spLocks/>
          </p:cNvSpPr>
          <p:nvPr userDrawn="1"/>
        </p:nvSpPr>
        <p:spPr>
          <a:xfrm>
            <a:off x="308112" y="4173746"/>
            <a:ext cx="6858000" cy="98542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solidFill>
                <a:prstClr val="white"/>
              </a:solidFill>
            </a:endParaRPr>
          </a:p>
        </p:txBody>
      </p:sp>
      <p:sp>
        <p:nvSpPr>
          <p:cNvPr id="17" name="Rectangle 16">
            <a:extLst>
              <a:ext uri="{FF2B5EF4-FFF2-40B4-BE49-F238E27FC236}">
                <a16:creationId xmlns:a16="http://schemas.microsoft.com/office/drawing/2014/main" id="{2A530860-5D58-5042-BB93-C7592BB8BF8A}"/>
              </a:ext>
            </a:extLst>
          </p:cNvPr>
          <p:cNvSpPr/>
          <p:nvPr userDrawn="1"/>
        </p:nvSpPr>
        <p:spPr>
          <a:xfrm>
            <a:off x="0" y="3660963"/>
            <a:ext cx="6705601" cy="400110"/>
          </a:xfrm>
          <a:prstGeom prst="rect">
            <a:avLst/>
          </a:prstGeom>
          <a:solidFill>
            <a:srgbClr val="6D5B9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sp>
        <p:nvSpPr>
          <p:cNvPr id="14" name="Rectangle 13">
            <a:extLst>
              <a:ext uri="{FF2B5EF4-FFF2-40B4-BE49-F238E27FC236}">
                <a16:creationId xmlns:a16="http://schemas.microsoft.com/office/drawing/2014/main" id="{ADF11DD2-1B42-084E-8B88-DBD82F4A97D4}"/>
              </a:ext>
            </a:extLst>
          </p:cNvPr>
          <p:cNvSpPr/>
          <p:nvPr userDrawn="1"/>
        </p:nvSpPr>
        <p:spPr>
          <a:xfrm>
            <a:off x="308112" y="3644270"/>
            <a:ext cx="6397487" cy="400110"/>
          </a:xfrm>
          <a:prstGeom prst="rect">
            <a:avLst/>
          </a:prstGeom>
        </p:spPr>
        <p:txBody>
          <a:bodyPr wrap="square">
            <a:spAutoFit/>
          </a:bodyPr>
          <a:lstStyle/>
          <a:p>
            <a:r>
              <a:rPr lang="en-US" sz="2000" b="1" dirty="0">
                <a:solidFill>
                  <a:prstClr val="white"/>
                </a:solidFill>
                <a:cs typeface="Calibri" panose="020F0502020204030204" pitchFamily="34" charset="0"/>
              </a:rPr>
              <a:t>Read the full chapter</a:t>
            </a:r>
          </a:p>
        </p:txBody>
      </p:sp>
      <p:sp>
        <p:nvSpPr>
          <p:cNvPr id="2" name="TextBox 1"/>
          <p:cNvSpPr txBox="1"/>
          <p:nvPr userDrawn="1"/>
        </p:nvSpPr>
        <p:spPr>
          <a:xfrm>
            <a:off x="1500898" y="5811560"/>
            <a:ext cx="6249879" cy="707886"/>
          </a:xfrm>
          <a:prstGeom prst="rect">
            <a:avLst/>
          </a:prstGeom>
          <a:noFill/>
        </p:spPr>
        <p:txBody>
          <a:bodyPr wrap="square" rtlCol="0" anchor="ctr">
            <a:spAutoFit/>
          </a:bodyPr>
          <a:lstStyle/>
          <a:p>
            <a:pPr algn="ctr">
              <a:defRPr/>
            </a:pPr>
            <a:r>
              <a:rPr lang="en-US" sz="4000" dirty="0">
                <a:solidFill>
                  <a:prstClr val="white"/>
                </a:solidFill>
              </a:rPr>
              <a:t>nca2018.globalchange.gov</a:t>
            </a:r>
          </a:p>
        </p:txBody>
      </p:sp>
      <p:sp>
        <p:nvSpPr>
          <p:cNvPr id="6" name="Text Placeholder 5"/>
          <p:cNvSpPr>
            <a:spLocks noGrp="1"/>
          </p:cNvSpPr>
          <p:nvPr>
            <p:ph type="body" sz="quarter" idx="10" hasCustomPrompt="1"/>
          </p:nvPr>
        </p:nvSpPr>
        <p:spPr>
          <a:xfrm>
            <a:off x="308113" y="4199572"/>
            <a:ext cx="6858000" cy="914400"/>
          </a:xfrm>
        </p:spPr>
        <p:txBody>
          <a:bodyPr>
            <a:normAutofit/>
          </a:bodyPr>
          <a:lstStyle>
            <a:lvl1pPr marL="0" indent="0">
              <a:buNone/>
              <a:defRPr sz="1800" baseline="0">
                <a:solidFill>
                  <a:schemeClr val="bg1"/>
                </a:solidFill>
              </a:defRPr>
            </a:lvl1pPr>
          </a:lstStyle>
          <a:p>
            <a:r>
              <a:rPr lang="en-US" dirty="0"/>
              <a:t>Click to edit chapter </a:t>
            </a:r>
            <a:r>
              <a:rPr lang="en-US" dirty="0" err="1"/>
              <a:t>url</a:t>
            </a:r>
            <a:endParaRPr lang="en-US" dirty="0"/>
          </a:p>
        </p:txBody>
      </p:sp>
      <p:pic>
        <p:nvPicPr>
          <p:cNvPr id="16" name="Picture 15">
            <a:extLst>
              <a:ext uri="{FF2B5EF4-FFF2-40B4-BE49-F238E27FC236}">
                <a16:creationId xmlns:a16="http://schemas.microsoft.com/office/drawing/2014/main" id="{0618150B-E1DF-2F46-98D9-E8DB8E677D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7625" y="911861"/>
            <a:ext cx="1841223" cy="345537"/>
          </a:xfrm>
          <a:prstGeom prst="rect">
            <a:avLst/>
          </a:prstGeom>
        </p:spPr>
      </p:pic>
    </p:spTree>
    <p:extLst>
      <p:ext uri="{BB962C8B-B14F-4D97-AF65-F5344CB8AC3E}">
        <p14:creationId xmlns:p14="http://schemas.microsoft.com/office/powerpoint/2010/main" val="143045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91BE2127-7CC2-774A-88FB-31EA0CC0EB5D}"/>
              </a:ext>
            </a:extLst>
          </p:cNvPr>
          <p:cNvSpPr/>
          <p:nvPr userDrawn="1"/>
        </p:nvSpPr>
        <p:spPr>
          <a:xfrm>
            <a:off x="1858781" y="6456685"/>
            <a:ext cx="5426439" cy="400110"/>
          </a:xfrm>
          <a:prstGeom prst="rect">
            <a:avLst/>
          </a:prstGeom>
        </p:spPr>
        <p:txBody>
          <a:bodyPr wrap="square">
            <a:spAutoFit/>
          </a:bodyPr>
          <a:lstStyle/>
          <a:p>
            <a:pPr algn="ctr"/>
            <a:r>
              <a:rPr lang="en-US" sz="1000" dirty="0">
                <a:solidFill>
                  <a:schemeClr val="bg1">
                    <a:lumMod val="50000"/>
                  </a:schemeClr>
                </a:solidFill>
              </a:rPr>
              <a:t>Fourth National Climate Assessment, Vol II — Impacts, Risks, and Adaptation in the United States</a:t>
            </a:r>
          </a:p>
          <a:p>
            <a:pPr algn="ctr"/>
            <a:r>
              <a:rPr lang="en-US" sz="1000" dirty="0">
                <a:solidFill>
                  <a:schemeClr val="bg1">
                    <a:lumMod val="50000"/>
                  </a:schemeClr>
                </a:solidFill>
              </a:rPr>
              <a:t>nca2018.globalchange.gov</a:t>
            </a:r>
          </a:p>
        </p:txBody>
      </p:sp>
      <p:pic>
        <p:nvPicPr>
          <p:cNvPr id="9" name="Picture 8">
            <a:extLst>
              <a:ext uri="{FF2B5EF4-FFF2-40B4-BE49-F238E27FC236}">
                <a16:creationId xmlns:a16="http://schemas.microsoft.com/office/drawing/2014/main" id="{43EB4777-35ED-D34B-846A-89930A4D8824}"/>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33170" y="6492874"/>
            <a:ext cx="1356610" cy="308320"/>
          </a:xfrm>
          <a:prstGeom prst="rect">
            <a:avLst/>
          </a:prstGeom>
        </p:spPr>
      </p:pic>
      <p:sp>
        <p:nvSpPr>
          <p:cNvPr id="10" name="Shape 14">
            <a:extLst>
              <a:ext uri="{FF2B5EF4-FFF2-40B4-BE49-F238E27FC236}">
                <a16:creationId xmlns:a16="http://schemas.microsoft.com/office/drawing/2014/main" id="{6DB39B50-A37F-8D49-8561-48BB1F8AA68E}"/>
              </a:ext>
            </a:extLst>
          </p:cNvPr>
          <p:cNvSpPr txBox="1"/>
          <p:nvPr userDrawn="1"/>
        </p:nvSpPr>
        <p:spPr>
          <a:xfrm>
            <a:off x="7337686" y="6543675"/>
            <a:ext cx="1745990" cy="244474"/>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bg1">
                    <a:lumMod val="65000"/>
                  </a:schemeClr>
                </a:solidFill>
                <a:latin typeface="Calibri"/>
                <a:ea typeface="Calibri"/>
                <a:cs typeface="Calibri"/>
                <a:sym typeface="Calibri"/>
              </a:rPr>
              <a:t>‹#›</a:t>
            </a:fld>
            <a:endParaRPr lang="en-US" sz="1200" b="0" i="0" u="none" strike="noStrike" cap="none" baseline="0" dirty="0">
              <a:solidFill>
                <a:schemeClr val="bg1">
                  <a:lumMod val="65000"/>
                </a:schemeClr>
              </a:solidFill>
              <a:latin typeface="Calibri"/>
              <a:ea typeface="Calibri"/>
              <a:cs typeface="Calibri"/>
              <a:sym typeface="Calibri"/>
            </a:endParaRPr>
          </a:p>
        </p:txBody>
      </p:sp>
    </p:spTree>
    <p:extLst>
      <p:ext uri="{BB962C8B-B14F-4D97-AF65-F5344CB8AC3E}">
        <p14:creationId xmlns:p14="http://schemas.microsoft.com/office/powerpoint/2010/main" val="3187566361"/>
      </p:ext>
    </p:extLst>
  </p:cSld>
  <p:clrMap bg1="lt1" tx1="dk1" bg2="lt2" tx2="dk2" accent1="accent1" accent2="accent2" accent3="accent3" accent4="accent4" accent5="accent5" accent6="accent6" hlink="hlink" folHlink="folHlink"/>
  <p:sldLayoutIdLst>
    <p:sldLayoutId id="2147483682" r:id="rId1"/>
    <p:sldLayoutId id="2147483677" r:id="rId2"/>
    <p:sldLayoutId id="2147483678" r:id="rId3"/>
    <p:sldLayoutId id="2147483669" r:id="rId4"/>
    <p:sldLayoutId id="2147483675" r:id="rId5"/>
    <p:sldLayoutId id="2147483664" r:id="rId6"/>
    <p:sldLayoutId id="2147483680"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hyperlink" Target="http://dx.doi.org/10.5066/F7GB23BW" TargetMode="External"/><Relationship Id="rId4" Type="http://schemas.openxmlformats.org/officeDocument/2006/relationships/hyperlink" Target="http://dx.doi.org/10.1175/jamc-d-16-0121.1"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hyperlink" Target="http://dx.doi.org/10.7930/J0J964J6" TargetMode="External"/><Relationship Id="rId5" Type="http://schemas.openxmlformats.org/officeDocument/2006/relationships/hyperlink" Target="http://dx.doi.org/10.5066/F7GB23BW" TargetMode="External"/><Relationship Id="rId4" Type="http://schemas.openxmlformats.org/officeDocument/2006/relationships/hyperlink" Target="http://dx.doi.org/10.1175/jamc-d-16-0121.1"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hyperlink" Target="http://www.thinkamap.com/share/IndividualGISdata/PDFs/KatherineHayhoe_CaribbeanFinalReport.pdf" TargetMode="External"/><Relationship Id="rId4" Type="http://schemas.openxmlformats.org/officeDocument/2006/relationships/hyperlink" Target="http://dx.doi.org/10.1002/joc.4560"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hyperlink" Target="http://dx.doi.org/10.1016/j.gloplacha.2005.09.004"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hyperlink" Target="http://dx.doi.org/10.1126/science.1062459" TargetMode="External"/><Relationship Id="rId5" Type="http://schemas.openxmlformats.org/officeDocument/2006/relationships/hyperlink" Target="http://dx.doi.org/10.1016/S0012-8252(01)00056-3" TargetMode="External"/><Relationship Id="rId4" Type="http://schemas.openxmlformats.org/officeDocument/2006/relationships/hyperlink" Target="http://dx.doi.org/10.1017/S0266467415000619"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hyperlink" Target="http://dx.doi.org/10.1126/science.1152509"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hyperlink" Target="http://dx.doi.org/10.1371/journal.pone.0164699"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creativecommons.org/licenses/by-nd/2.0/" TargetMode="External"/><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hyperlink" Target="http://nca2018.globalchange.gov/chapter/20#fig-20-18" TargetMode="External"/><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doi.org/10.7930/NCA4.2018.CH20"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4" name="Text Placeholder 3"/>
          <p:cNvSpPr>
            <a:spLocks noGrp="1"/>
          </p:cNvSpPr>
          <p:nvPr>
            <p:ph type="body" sz="quarter" idx="15"/>
          </p:nvPr>
        </p:nvSpPr>
        <p:spPr/>
        <p:txBody>
          <a:bodyPr/>
          <a:lstStyle/>
          <a:p>
            <a:r>
              <a:rPr lang="en-US" dirty="0"/>
              <a:t>Chapter 20 | U.S. Caribbean</a:t>
            </a:r>
          </a:p>
        </p:txBody>
      </p:sp>
    </p:spTree>
    <p:extLst>
      <p:ext uri="{BB962C8B-B14F-4D97-AF65-F5344CB8AC3E}">
        <p14:creationId xmlns:p14="http://schemas.microsoft.com/office/powerpoint/2010/main" val="2563332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BB238473-A5B0-E541-A2AD-E7317684B162}"/>
              </a:ext>
            </a:extLst>
          </p:cNvPr>
          <p:cNvPicPr>
            <a:picLocks noGrp="1" noChangeAspect="1"/>
          </p:cNvPicPr>
          <p:nvPr>
            <p:ph sz="quarter" idx="10"/>
          </p:nvPr>
        </p:nvPicPr>
        <p:blipFill>
          <a:blip r:embed="rId3" cstate="screen">
            <a:extLst>
              <a:ext uri="{28A0092B-C50C-407E-A947-70E740481C1C}">
                <a14:useLocalDpi xmlns:a14="http://schemas.microsoft.com/office/drawing/2010/main"/>
              </a:ext>
            </a:extLst>
          </a:blip>
          <a:stretch>
            <a:fillRect/>
          </a:stretch>
        </p:blipFill>
        <p:spPr>
          <a:xfrm>
            <a:off x="2528888" y="688181"/>
            <a:ext cx="4089400" cy="2552700"/>
          </a:xfrm>
        </p:spPr>
      </p:pic>
      <p:sp>
        <p:nvSpPr>
          <p:cNvPr id="3" name="Title 2">
            <a:extLst>
              <a:ext uri="{FF2B5EF4-FFF2-40B4-BE49-F238E27FC236}">
                <a16:creationId xmlns:a16="http://schemas.microsoft.com/office/drawing/2014/main" id="{B6FB4F4D-E86F-F045-9E36-EB80A1F642FE}"/>
              </a:ext>
            </a:extLst>
          </p:cNvPr>
          <p:cNvSpPr>
            <a:spLocks noGrp="1"/>
          </p:cNvSpPr>
          <p:nvPr>
            <p:ph type="title"/>
          </p:nvPr>
        </p:nvSpPr>
        <p:spPr/>
        <p:txBody>
          <a:bodyPr/>
          <a:lstStyle/>
          <a:p>
            <a:r>
              <a:rPr lang="en-US" dirty="0"/>
              <a:t>Fig. 20.3: Observed and Projected Temperature Change for Puerto Rico</a:t>
            </a:r>
          </a:p>
        </p:txBody>
      </p:sp>
      <p:sp>
        <p:nvSpPr>
          <p:cNvPr id="4" name="Text Placeholder 3">
            <a:extLst>
              <a:ext uri="{FF2B5EF4-FFF2-40B4-BE49-F238E27FC236}">
                <a16:creationId xmlns:a16="http://schemas.microsoft.com/office/drawing/2014/main" id="{0C5A4632-050A-784C-8149-B8E84FFE329A}"/>
              </a:ext>
            </a:extLst>
          </p:cNvPr>
          <p:cNvSpPr>
            <a:spLocks noGrp="1"/>
          </p:cNvSpPr>
          <p:nvPr>
            <p:ph type="body" sz="half" idx="2"/>
          </p:nvPr>
        </p:nvSpPr>
        <p:spPr/>
        <p:txBody>
          <a:bodyPr>
            <a:normAutofit fontScale="92500" lnSpcReduction="20000"/>
          </a:bodyPr>
          <a:lstStyle/>
          <a:p>
            <a:r>
              <a:rPr lang="en-US" dirty="0"/>
              <a:t>Observed and projected temperature changes are shown as compared to the 1951–1980 average. Observed data are for 1950–2017, and the range of model simulations for the historical period is for 1950–2005. The range of projected temperature changes from global climate models is shown for 2006–2100 under a lower (RCP4.5) and a higher (RCP8.5) scenario (see the Scenario Products section of App. 3). Projections from two regional climate models are shown for 2036–2065, and they align with those from global models for the same period.</a:t>
            </a:r>
            <a:r>
              <a:rPr lang="en-US" baseline="30000" dirty="0">
                <a:hlinkClick r:id="rId4"/>
              </a:rPr>
              <a:t>29</a:t>
            </a:r>
            <a:r>
              <a:rPr lang="en-US" baseline="30000" dirty="0"/>
              <a:t>,</a:t>
            </a:r>
            <a:r>
              <a:rPr lang="en-US" baseline="30000" dirty="0">
                <a:hlinkClick r:id="rId5"/>
              </a:rPr>
              <a:t>30</a:t>
            </a:r>
            <a:r>
              <a:rPr lang="en-US" dirty="0"/>
              <a:t> </a:t>
            </a:r>
            <a:r>
              <a:rPr lang="en-US" i="1" dirty="0"/>
              <a:t>Sources: NOAA NCEI, CICS-NC, and USGS.</a:t>
            </a:r>
          </a:p>
        </p:txBody>
      </p:sp>
      <p:sp>
        <p:nvSpPr>
          <p:cNvPr id="5" name="Text Placeholder 4">
            <a:extLst>
              <a:ext uri="{FF2B5EF4-FFF2-40B4-BE49-F238E27FC236}">
                <a16:creationId xmlns:a16="http://schemas.microsoft.com/office/drawing/2014/main" id="{F4F98E4D-B625-2441-A7E9-08694A582F5D}"/>
              </a:ext>
            </a:extLst>
          </p:cNvPr>
          <p:cNvSpPr>
            <a:spLocks noGrp="1"/>
          </p:cNvSpPr>
          <p:nvPr>
            <p:ph type="body" sz="quarter" idx="12"/>
          </p:nvPr>
        </p:nvSpPr>
        <p:spPr/>
        <p:txBody>
          <a:bodyPr/>
          <a:lstStyle/>
          <a:p>
            <a:r>
              <a:rPr lang="en-US" dirty="0"/>
              <a:t>Ch. 20 | U.S. Caribbean</a:t>
            </a:r>
          </a:p>
        </p:txBody>
      </p:sp>
    </p:spTree>
    <p:extLst>
      <p:ext uri="{BB962C8B-B14F-4D97-AF65-F5344CB8AC3E}">
        <p14:creationId xmlns:p14="http://schemas.microsoft.com/office/powerpoint/2010/main" val="570211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C665D6A0-B4E5-A340-BE88-7726F2821211}"/>
              </a:ext>
            </a:extLst>
          </p:cNvPr>
          <p:cNvPicPr>
            <a:picLocks noGrp="1" noChangeAspect="1"/>
          </p:cNvPicPr>
          <p:nvPr>
            <p:ph sz="quarter" idx="10"/>
          </p:nvPr>
        </p:nvPicPr>
        <p:blipFill>
          <a:blip r:embed="rId3" cstate="screen">
            <a:extLst>
              <a:ext uri="{28A0092B-C50C-407E-A947-70E740481C1C}">
                <a14:useLocalDpi xmlns:a14="http://schemas.microsoft.com/office/drawing/2010/main"/>
              </a:ext>
            </a:extLst>
          </a:blip>
          <a:stretch>
            <a:fillRect/>
          </a:stretch>
        </p:blipFill>
        <p:spPr>
          <a:xfrm>
            <a:off x="3887788" y="1244853"/>
            <a:ext cx="4629150" cy="3828543"/>
          </a:xfrm>
        </p:spPr>
      </p:pic>
      <p:sp>
        <p:nvSpPr>
          <p:cNvPr id="3" name="Title 2">
            <a:extLst>
              <a:ext uri="{FF2B5EF4-FFF2-40B4-BE49-F238E27FC236}">
                <a16:creationId xmlns:a16="http://schemas.microsoft.com/office/drawing/2014/main" id="{22952693-5B1B-2543-9E98-BDB69B0D6C80}"/>
              </a:ext>
            </a:extLst>
          </p:cNvPr>
          <p:cNvSpPr>
            <a:spLocks noGrp="1"/>
          </p:cNvSpPr>
          <p:nvPr>
            <p:ph type="title"/>
          </p:nvPr>
        </p:nvSpPr>
        <p:spPr/>
        <p:txBody>
          <a:bodyPr/>
          <a:lstStyle/>
          <a:p>
            <a:r>
              <a:rPr lang="en-US" dirty="0"/>
              <a:t>Fig. 20.4: Projected Precipitation Change for Puerto Rico</a:t>
            </a:r>
          </a:p>
        </p:txBody>
      </p:sp>
      <p:sp>
        <p:nvSpPr>
          <p:cNvPr id="4" name="Text Placeholder 3">
            <a:extLst>
              <a:ext uri="{FF2B5EF4-FFF2-40B4-BE49-F238E27FC236}">
                <a16:creationId xmlns:a16="http://schemas.microsoft.com/office/drawing/2014/main" id="{C486BD9B-04BD-D14F-BC6F-43F856D01556}"/>
              </a:ext>
            </a:extLst>
          </p:cNvPr>
          <p:cNvSpPr>
            <a:spLocks noGrp="1"/>
          </p:cNvSpPr>
          <p:nvPr>
            <p:ph type="body" sz="half" idx="2"/>
          </p:nvPr>
        </p:nvSpPr>
        <p:spPr/>
        <p:txBody>
          <a:bodyPr>
            <a:normAutofit fontScale="85000" lnSpcReduction="20000"/>
          </a:bodyPr>
          <a:lstStyle/>
          <a:p>
            <a:r>
              <a:rPr lang="en-US" dirty="0"/>
              <a:t>This figure shows the projected percent change in annual precipitation over the U.S. Caribbean region for the period 2040–2060 compared to 1985–2005 based on the results of two regional climate model simulations.</a:t>
            </a:r>
            <a:r>
              <a:rPr lang="en-US" baseline="30000" dirty="0">
                <a:hlinkClick r:id="rId4"/>
              </a:rPr>
              <a:t>29</a:t>
            </a:r>
            <a:r>
              <a:rPr lang="en-US" baseline="30000" dirty="0"/>
              <a:t>,</a:t>
            </a:r>
            <a:r>
              <a:rPr lang="en-US" baseline="30000" dirty="0">
                <a:hlinkClick r:id="rId5"/>
              </a:rPr>
              <a:t>30</a:t>
            </a:r>
            <a:r>
              <a:rPr lang="en-US" dirty="0"/>
              <a:t> These simulations downscale two global models for the higher scenario (RCP8.5)</a:t>
            </a:r>
            <a:r>
              <a:rPr lang="en-US" baseline="30000" dirty="0">
                <a:hlinkClick r:id="rId6"/>
              </a:rPr>
              <a:t>26</a:t>
            </a:r>
            <a:r>
              <a:rPr lang="en-US" dirty="0"/>
              <a:t> and show that within-island changes are projected to exceed a 10% reduction in annual rainfall. Uncertainty remains as to the location of the largest reductions within the islands. Projections of precipitation change for the U.S. Virgin Islands are particularly uncertain because of model limitations related to resolving these smaller islands. </a:t>
            </a:r>
            <a:r>
              <a:rPr lang="en-US" i="1" dirty="0"/>
              <a:t>Source: Bowden et al. 2018.</a:t>
            </a:r>
            <a:r>
              <a:rPr lang="en-US" i="1" baseline="30000" dirty="0">
                <a:hlinkClick r:id="rId5"/>
              </a:rPr>
              <a:t>30</a:t>
            </a:r>
            <a:endParaRPr lang="en-US" i="1" baseline="30000" dirty="0"/>
          </a:p>
        </p:txBody>
      </p:sp>
      <p:sp>
        <p:nvSpPr>
          <p:cNvPr id="5" name="Text Placeholder 4">
            <a:extLst>
              <a:ext uri="{FF2B5EF4-FFF2-40B4-BE49-F238E27FC236}">
                <a16:creationId xmlns:a16="http://schemas.microsoft.com/office/drawing/2014/main" id="{A0C90656-CF5A-8C4F-AD20-A4C75536F451}"/>
              </a:ext>
            </a:extLst>
          </p:cNvPr>
          <p:cNvSpPr>
            <a:spLocks noGrp="1"/>
          </p:cNvSpPr>
          <p:nvPr>
            <p:ph type="body" sz="quarter" idx="12"/>
          </p:nvPr>
        </p:nvSpPr>
        <p:spPr/>
        <p:txBody>
          <a:bodyPr/>
          <a:lstStyle/>
          <a:p>
            <a:r>
              <a:rPr lang="en-US" dirty="0"/>
              <a:t>Ch. 20 | U.S. Caribbean</a:t>
            </a:r>
          </a:p>
        </p:txBody>
      </p:sp>
    </p:spTree>
    <p:extLst>
      <p:ext uri="{BB962C8B-B14F-4D97-AF65-F5344CB8AC3E}">
        <p14:creationId xmlns:p14="http://schemas.microsoft.com/office/powerpoint/2010/main" val="1745117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601142C7-15B0-9D42-B034-FCFECC1A28B2}"/>
              </a:ext>
            </a:extLst>
          </p:cNvPr>
          <p:cNvPicPr>
            <a:picLocks noGrp="1" noChangeAspect="1"/>
          </p:cNvPicPr>
          <p:nvPr>
            <p:ph sz="quarter" idx="10"/>
          </p:nvPr>
        </p:nvPicPr>
        <p:blipFill>
          <a:blip r:embed="rId2" cstate="screen">
            <a:extLst>
              <a:ext uri="{28A0092B-C50C-407E-A947-70E740481C1C}">
                <a14:useLocalDpi xmlns:a14="http://schemas.microsoft.com/office/drawing/2010/main"/>
              </a:ext>
            </a:extLst>
          </a:blip>
          <a:stretch>
            <a:fillRect/>
          </a:stretch>
        </p:blipFill>
        <p:spPr>
          <a:xfrm>
            <a:off x="4183063" y="1457325"/>
            <a:ext cx="4038600" cy="3403600"/>
          </a:xfrm>
        </p:spPr>
      </p:pic>
      <p:sp>
        <p:nvSpPr>
          <p:cNvPr id="3" name="Title 2">
            <a:extLst>
              <a:ext uri="{FF2B5EF4-FFF2-40B4-BE49-F238E27FC236}">
                <a16:creationId xmlns:a16="http://schemas.microsoft.com/office/drawing/2014/main" id="{567FA774-79D2-E440-B7EE-5D0AE2CDD85A}"/>
              </a:ext>
            </a:extLst>
          </p:cNvPr>
          <p:cNvSpPr>
            <a:spLocks noGrp="1"/>
          </p:cNvSpPr>
          <p:nvPr>
            <p:ph type="title"/>
          </p:nvPr>
        </p:nvSpPr>
        <p:spPr/>
        <p:txBody>
          <a:bodyPr/>
          <a:lstStyle/>
          <a:p>
            <a:r>
              <a:rPr lang="en-US" dirty="0"/>
              <a:t>Fig. 20.5: Ocean Chemistry and Temperature</a:t>
            </a:r>
          </a:p>
        </p:txBody>
      </p:sp>
      <p:sp>
        <p:nvSpPr>
          <p:cNvPr id="4" name="Text Placeholder 3">
            <a:extLst>
              <a:ext uri="{FF2B5EF4-FFF2-40B4-BE49-F238E27FC236}">
                <a16:creationId xmlns:a16="http://schemas.microsoft.com/office/drawing/2014/main" id="{746890AD-084C-2B46-B6A5-62A8434F2742}"/>
              </a:ext>
            </a:extLst>
          </p:cNvPr>
          <p:cNvSpPr>
            <a:spLocks noGrp="1"/>
          </p:cNvSpPr>
          <p:nvPr>
            <p:ph type="body" sz="half" idx="2"/>
          </p:nvPr>
        </p:nvSpPr>
        <p:spPr/>
        <p:txBody>
          <a:bodyPr>
            <a:normAutofit fontScale="85000" lnSpcReduction="20000"/>
          </a:bodyPr>
          <a:lstStyle/>
          <a:p>
            <a:r>
              <a:rPr lang="en-US" dirty="0"/>
              <a:t>This figure represents an annual time series from 1993 to 2016 of atmospheric carbon dioxide (CO</a:t>
            </a:r>
            <a:r>
              <a:rPr lang="en-US" baseline="-25000" dirty="0"/>
              <a:t>2</a:t>
            </a:r>
            <a:r>
              <a:rPr lang="en-US" dirty="0"/>
              <a:t>; black line), sea surface temperature (red line), and seawater pH (blue line) for the Caribbean region. The Caribbean ocean is subject to changes in surface pH and temperature due to the increase in atmospheric CO</a:t>
            </a:r>
            <a:r>
              <a:rPr lang="en-US" baseline="-25000" dirty="0"/>
              <a:t>2</a:t>
            </a:r>
            <a:r>
              <a:rPr lang="en-US" dirty="0"/>
              <a:t> concentrations. The oceans have the capacity to not only absorb heat from the air (leading to ocean warming) but also to absorb some of the CO</a:t>
            </a:r>
            <a:r>
              <a:rPr lang="en-US" baseline="-25000" dirty="0"/>
              <a:t>2</a:t>
            </a:r>
            <a:r>
              <a:rPr lang="en-US" dirty="0"/>
              <a:t> in the atmosphere, causing more acidic (lower pH) oceans. Continued ocean acidification and warming have potentially detrimental consequences for marine life and dependent coastal communities in the Caribbean islands. </a:t>
            </a:r>
            <a:r>
              <a:rPr lang="en-US" i="1" dirty="0"/>
              <a:t>Source: University of Puerto Rico.</a:t>
            </a:r>
          </a:p>
          <a:p>
            <a:endParaRPr lang="en-US" i="1" dirty="0"/>
          </a:p>
          <a:p>
            <a:endParaRPr lang="en-US" dirty="0"/>
          </a:p>
        </p:txBody>
      </p:sp>
      <p:sp>
        <p:nvSpPr>
          <p:cNvPr id="5" name="Text Placeholder 4">
            <a:extLst>
              <a:ext uri="{FF2B5EF4-FFF2-40B4-BE49-F238E27FC236}">
                <a16:creationId xmlns:a16="http://schemas.microsoft.com/office/drawing/2014/main" id="{C3A08EED-5A5A-4742-BDB3-E33ABE90388B}"/>
              </a:ext>
            </a:extLst>
          </p:cNvPr>
          <p:cNvSpPr>
            <a:spLocks noGrp="1"/>
          </p:cNvSpPr>
          <p:nvPr>
            <p:ph type="body" sz="quarter" idx="12"/>
          </p:nvPr>
        </p:nvSpPr>
        <p:spPr/>
        <p:txBody>
          <a:bodyPr/>
          <a:lstStyle/>
          <a:p>
            <a:r>
              <a:rPr lang="en-US" dirty="0"/>
              <a:t>Ch. 20 | U.S. Caribbean</a:t>
            </a:r>
          </a:p>
        </p:txBody>
      </p:sp>
    </p:spTree>
    <p:extLst>
      <p:ext uri="{BB962C8B-B14F-4D97-AF65-F5344CB8AC3E}">
        <p14:creationId xmlns:p14="http://schemas.microsoft.com/office/powerpoint/2010/main" val="994100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A5767BE7-3426-A445-811C-A71A963B5C4B}"/>
              </a:ext>
            </a:extLst>
          </p:cNvPr>
          <p:cNvPicPr>
            <a:picLocks noGrp="1" noChangeAspect="1"/>
          </p:cNvPicPr>
          <p:nvPr>
            <p:ph sz="quarter" idx="10"/>
          </p:nvPr>
        </p:nvPicPr>
        <p:blipFill>
          <a:blip r:embed="rId2" cstate="screen">
            <a:extLst>
              <a:ext uri="{28A0092B-C50C-407E-A947-70E740481C1C}">
                <a14:useLocalDpi xmlns:a14="http://schemas.microsoft.com/office/drawing/2010/main"/>
              </a:ext>
            </a:extLst>
          </a:blip>
          <a:stretch>
            <a:fillRect/>
          </a:stretch>
        </p:blipFill>
        <p:spPr>
          <a:xfrm>
            <a:off x="3887788" y="1060577"/>
            <a:ext cx="4629150" cy="4197096"/>
          </a:xfrm>
        </p:spPr>
      </p:pic>
      <p:sp>
        <p:nvSpPr>
          <p:cNvPr id="3" name="Title 2">
            <a:extLst>
              <a:ext uri="{FF2B5EF4-FFF2-40B4-BE49-F238E27FC236}">
                <a16:creationId xmlns:a16="http://schemas.microsoft.com/office/drawing/2014/main" id="{51A4AF6B-6632-0D49-81AC-B12CC0EFA104}"/>
              </a:ext>
            </a:extLst>
          </p:cNvPr>
          <p:cNvSpPr>
            <a:spLocks noGrp="1"/>
          </p:cNvSpPr>
          <p:nvPr>
            <p:ph type="title"/>
          </p:nvPr>
        </p:nvSpPr>
        <p:spPr/>
        <p:txBody>
          <a:bodyPr/>
          <a:lstStyle/>
          <a:p>
            <a:r>
              <a:rPr lang="en-US" dirty="0"/>
              <a:t>Fig. 20.6: Observed and Projected Sea Level Rise</a:t>
            </a:r>
          </a:p>
        </p:txBody>
      </p:sp>
      <p:sp>
        <p:nvSpPr>
          <p:cNvPr id="4" name="Text Placeholder 3">
            <a:extLst>
              <a:ext uri="{FF2B5EF4-FFF2-40B4-BE49-F238E27FC236}">
                <a16:creationId xmlns:a16="http://schemas.microsoft.com/office/drawing/2014/main" id="{4E4F14FA-489B-5449-BB92-3679368F6BCF}"/>
              </a:ext>
            </a:extLst>
          </p:cNvPr>
          <p:cNvSpPr>
            <a:spLocks noGrp="1"/>
          </p:cNvSpPr>
          <p:nvPr>
            <p:ph type="body" sz="half" idx="2"/>
          </p:nvPr>
        </p:nvSpPr>
        <p:spPr/>
        <p:txBody>
          <a:bodyPr>
            <a:normAutofit fontScale="85000" lnSpcReduction="20000"/>
          </a:bodyPr>
          <a:lstStyle/>
          <a:p>
            <a:r>
              <a:rPr lang="en-US" dirty="0"/>
              <a:t>(top) Observed sea level rise trends in Puerto Rico and the U.S. Virgin Islands reflect an increase in sea level of about 0.08 inches (2.0 mm) per year for the period 1962–2017 for Puerto Rico and for 1975–2017 for the U.S. Virgin Islands. The bottom panels show a closer look at more recent trends from 2000 to 2017 that measure a rise in sea level of about 0.24 inches (6.0 mm) per year. Projections of sea level rise are shown under three different scenarios of Intermediate-Low (1–2 feet), Intermediate (3–4 feet), and Extreme (9–11 feet) sea level rise. The scenarios depict the range of future sea level rise based on factors such as global greenhouse gas emissions and the loss of glaciers and ice sheets. </a:t>
            </a:r>
            <a:r>
              <a:rPr lang="en-US" i="1" dirty="0"/>
              <a:t>Sources: NOAA NCEI and CICS-NC.</a:t>
            </a:r>
          </a:p>
          <a:p>
            <a:endParaRPr lang="en-US" i="1" dirty="0"/>
          </a:p>
          <a:p>
            <a:endParaRPr lang="en-US" dirty="0"/>
          </a:p>
        </p:txBody>
      </p:sp>
      <p:sp>
        <p:nvSpPr>
          <p:cNvPr id="5" name="Text Placeholder 4">
            <a:extLst>
              <a:ext uri="{FF2B5EF4-FFF2-40B4-BE49-F238E27FC236}">
                <a16:creationId xmlns:a16="http://schemas.microsoft.com/office/drawing/2014/main" id="{8E077FAA-F7B8-764B-9386-62AE61D1CBA0}"/>
              </a:ext>
            </a:extLst>
          </p:cNvPr>
          <p:cNvSpPr>
            <a:spLocks noGrp="1"/>
          </p:cNvSpPr>
          <p:nvPr>
            <p:ph type="body" sz="quarter" idx="12"/>
          </p:nvPr>
        </p:nvSpPr>
        <p:spPr/>
        <p:txBody>
          <a:bodyPr/>
          <a:lstStyle/>
          <a:p>
            <a:r>
              <a:rPr lang="en-US" dirty="0"/>
              <a:t>Ch. 20 | U.S. Caribbean</a:t>
            </a:r>
          </a:p>
        </p:txBody>
      </p:sp>
    </p:spTree>
    <p:extLst>
      <p:ext uri="{BB962C8B-B14F-4D97-AF65-F5344CB8AC3E}">
        <p14:creationId xmlns:p14="http://schemas.microsoft.com/office/powerpoint/2010/main" val="921506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06C540B2-DEC6-1040-A08A-4CD2B89B358D}"/>
              </a:ext>
            </a:extLst>
          </p:cNvPr>
          <p:cNvPicPr>
            <a:picLocks noGrp="1" noChangeAspect="1"/>
          </p:cNvPicPr>
          <p:nvPr>
            <p:ph sz="quarter" idx="10"/>
          </p:nvPr>
        </p:nvPicPr>
        <p:blipFill>
          <a:blip r:embed="rId3" cstate="screen">
            <a:extLst>
              <a:ext uri="{28A0092B-C50C-407E-A947-70E740481C1C}">
                <a14:useLocalDpi xmlns:a14="http://schemas.microsoft.com/office/drawing/2010/main"/>
              </a:ext>
            </a:extLst>
          </a:blip>
          <a:stretch>
            <a:fillRect/>
          </a:stretch>
        </p:blipFill>
        <p:spPr>
          <a:xfrm>
            <a:off x="1354138" y="713581"/>
            <a:ext cx="6438900" cy="2501900"/>
          </a:xfrm>
        </p:spPr>
      </p:pic>
      <p:sp>
        <p:nvSpPr>
          <p:cNvPr id="3" name="Title 2">
            <a:extLst>
              <a:ext uri="{FF2B5EF4-FFF2-40B4-BE49-F238E27FC236}">
                <a16:creationId xmlns:a16="http://schemas.microsoft.com/office/drawing/2014/main" id="{F6F65423-69F0-E143-8DEF-756446675CE2}"/>
              </a:ext>
            </a:extLst>
          </p:cNvPr>
          <p:cNvSpPr>
            <a:spLocks noGrp="1"/>
          </p:cNvSpPr>
          <p:nvPr>
            <p:ph type="title"/>
          </p:nvPr>
        </p:nvSpPr>
        <p:spPr/>
        <p:txBody>
          <a:bodyPr/>
          <a:lstStyle/>
          <a:p>
            <a:r>
              <a:rPr lang="en-US" dirty="0"/>
              <a:t>Fig. 20.7: Projected Change in Annual Streamflow</a:t>
            </a:r>
          </a:p>
        </p:txBody>
      </p:sp>
      <p:sp>
        <p:nvSpPr>
          <p:cNvPr id="4" name="Text Placeholder 3">
            <a:extLst>
              <a:ext uri="{FF2B5EF4-FFF2-40B4-BE49-F238E27FC236}">
                <a16:creationId xmlns:a16="http://schemas.microsoft.com/office/drawing/2014/main" id="{DCDE23B6-26B0-E347-B969-283DCB2D3C33}"/>
              </a:ext>
            </a:extLst>
          </p:cNvPr>
          <p:cNvSpPr>
            <a:spLocks noGrp="1"/>
          </p:cNvSpPr>
          <p:nvPr>
            <p:ph type="body" sz="half" idx="2"/>
          </p:nvPr>
        </p:nvSpPr>
        <p:spPr/>
        <p:txBody>
          <a:bodyPr>
            <a:normAutofit fontScale="77500" lnSpcReduction="20000"/>
          </a:bodyPr>
          <a:lstStyle/>
          <a:p>
            <a:r>
              <a:rPr lang="en-US" dirty="0"/>
              <a:t>This figure shows ten-year moving averages of projected annual streamflow leaving Lago La Plata and Lago </a:t>
            </a:r>
            <a:r>
              <a:rPr lang="en-US" dirty="0" err="1"/>
              <a:t>Loíza</a:t>
            </a:r>
            <a:r>
              <a:rPr lang="en-US" dirty="0"/>
              <a:t>. Projections were developed using an estimation of water supply entering the reservoirs and an estimation of withdrawals. The former was developed using a range of global climate models (GCMs; shading indicates averages from all GCMs used in the study) and the mean of that range (gray line). The latter was developed using a conservative population growth rate. Annual streamflow is modeled under a higher emissions scenario (SRES A2; left panel) and a lower emissions scenario (SRES B1; right panel). The solid black line is the historical streamflow through 2012.</a:t>
            </a:r>
            <a:r>
              <a:rPr lang="en-US" baseline="30000" dirty="0">
                <a:hlinkClick r:id="rId4"/>
              </a:rPr>
              <a:t>46</a:t>
            </a:r>
            <a:r>
              <a:rPr lang="en-US" dirty="0"/>
              <a:t> It is important to note these are the best estimates available for projected streamflow and use the older generation of GCMs, which project more drying for the region.</a:t>
            </a:r>
            <a:r>
              <a:rPr lang="en-US" baseline="30000" dirty="0">
                <a:hlinkClick r:id="rId5"/>
              </a:rPr>
              <a:t>28</a:t>
            </a:r>
            <a:r>
              <a:rPr lang="en-US" dirty="0"/>
              <a:t> </a:t>
            </a:r>
            <a:r>
              <a:rPr lang="en-US" i="1" dirty="0"/>
              <a:t>Source: adapted from Van </a:t>
            </a:r>
            <a:r>
              <a:rPr lang="en-US" i="1" dirty="0" err="1"/>
              <a:t>Beusekom</a:t>
            </a:r>
            <a:r>
              <a:rPr lang="en-US" i="1" dirty="0"/>
              <a:t> et al. 2016.</a:t>
            </a:r>
            <a:r>
              <a:rPr lang="en-US" i="1" baseline="30000" dirty="0">
                <a:hlinkClick r:id="rId4"/>
              </a:rPr>
              <a:t>46</a:t>
            </a:r>
            <a:endParaRPr lang="en-US" i="1" baseline="30000" dirty="0"/>
          </a:p>
          <a:p>
            <a:endParaRPr lang="en-US" dirty="0"/>
          </a:p>
        </p:txBody>
      </p:sp>
      <p:sp>
        <p:nvSpPr>
          <p:cNvPr id="5" name="Text Placeholder 4">
            <a:extLst>
              <a:ext uri="{FF2B5EF4-FFF2-40B4-BE49-F238E27FC236}">
                <a16:creationId xmlns:a16="http://schemas.microsoft.com/office/drawing/2014/main" id="{C420C855-79C0-B845-99CA-2DB8BA444300}"/>
              </a:ext>
            </a:extLst>
          </p:cNvPr>
          <p:cNvSpPr>
            <a:spLocks noGrp="1"/>
          </p:cNvSpPr>
          <p:nvPr>
            <p:ph type="body" sz="quarter" idx="12"/>
          </p:nvPr>
        </p:nvSpPr>
        <p:spPr/>
        <p:txBody>
          <a:bodyPr/>
          <a:lstStyle/>
          <a:p>
            <a:r>
              <a:rPr lang="en-US" dirty="0"/>
              <a:t>Ch. 20 | U.S. Caribbean</a:t>
            </a:r>
          </a:p>
        </p:txBody>
      </p:sp>
    </p:spTree>
    <p:extLst>
      <p:ext uri="{BB962C8B-B14F-4D97-AF65-F5344CB8AC3E}">
        <p14:creationId xmlns:p14="http://schemas.microsoft.com/office/powerpoint/2010/main" val="1331334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84BF4C81-BB6B-1E4E-BC40-0000CB795AE4}"/>
              </a:ext>
            </a:extLst>
          </p:cNvPr>
          <p:cNvPicPr>
            <a:picLocks noGrp="1" noChangeAspect="1"/>
          </p:cNvPicPr>
          <p:nvPr>
            <p:ph sz="quarter" idx="10"/>
          </p:nvPr>
        </p:nvPicPr>
        <p:blipFill>
          <a:blip r:embed="rId3" cstate="screen">
            <a:extLst>
              <a:ext uri="{28A0092B-C50C-407E-A947-70E740481C1C}">
                <a14:useLocalDpi xmlns:a14="http://schemas.microsoft.com/office/drawing/2010/main"/>
              </a:ext>
            </a:extLst>
          </a:blip>
          <a:stretch>
            <a:fillRect/>
          </a:stretch>
        </p:blipFill>
        <p:spPr>
          <a:xfrm>
            <a:off x="3985559" y="1431757"/>
            <a:ext cx="4569688" cy="3633537"/>
          </a:xfrm>
        </p:spPr>
      </p:pic>
      <p:sp>
        <p:nvSpPr>
          <p:cNvPr id="3" name="Title 2">
            <a:extLst>
              <a:ext uri="{FF2B5EF4-FFF2-40B4-BE49-F238E27FC236}">
                <a16:creationId xmlns:a16="http://schemas.microsoft.com/office/drawing/2014/main" id="{233A4F16-DE6E-7346-BFE4-840AC3A72971}"/>
              </a:ext>
            </a:extLst>
          </p:cNvPr>
          <p:cNvSpPr>
            <a:spLocks noGrp="1"/>
          </p:cNvSpPr>
          <p:nvPr>
            <p:ph type="title"/>
          </p:nvPr>
        </p:nvSpPr>
        <p:spPr/>
        <p:txBody>
          <a:bodyPr/>
          <a:lstStyle/>
          <a:p>
            <a:r>
              <a:rPr lang="en-US" dirty="0"/>
              <a:t>Fig. 20.8: Cloud Forests Are Vulnerable to Climate Change</a:t>
            </a:r>
          </a:p>
        </p:txBody>
      </p:sp>
      <p:sp>
        <p:nvSpPr>
          <p:cNvPr id="4" name="Text Placeholder 3">
            <a:extLst>
              <a:ext uri="{FF2B5EF4-FFF2-40B4-BE49-F238E27FC236}">
                <a16:creationId xmlns:a16="http://schemas.microsoft.com/office/drawing/2014/main" id="{81AC95CC-A375-764A-B9CE-3D0328CE7F06}"/>
              </a:ext>
            </a:extLst>
          </p:cNvPr>
          <p:cNvSpPr>
            <a:spLocks noGrp="1"/>
          </p:cNvSpPr>
          <p:nvPr>
            <p:ph type="body" sz="half" idx="2"/>
          </p:nvPr>
        </p:nvSpPr>
        <p:spPr/>
        <p:txBody>
          <a:bodyPr>
            <a:normAutofit fontScale="85000" lnSpcReduction="20000"/>
          </a:bodyPr>
          <a:lstStyle/>
          <a:p>
            <a:r>
              <a:rPr lang="en-US" dirty="0"/>
              <a:t>Tropical montane cloud forests in the Luquillo Mountains of Puerto Rico are characterized by the frequent presence of clouds, reduced tree height, a high number of endemic and endangered species, and high water content of the soil due to reduced sunlight. Cloud forests around the world are vulnerable due to the warming and drying conditions that are expected with climate change.</a:t>
            </a:r>
            <a:r>
              <a:rPr lang="en-US" baseline="30000" dirty="0">
                <a:hlinkClick r:id="rId4"/>
              </a:rPr>
              <a:t>52</a:t>
            </a:r>
            <a:r>
              <a:rPr lang="en-US" dirty="0"/>
              <a:t> Cloud forests on low mountains are especially vulnerable, as drying and warming conditions can increase the elevation at which clouds form, thereby reducing or possibly eliminating the cloud cover shrouding the mountain peaks.</a:t>
            </a:r>
            <a:r>
              <a:rPr lang="en-US" baseline="30000" dirty="0">
                <a:hlinkClick r:id="rId5"/>
              </a:rPr>
              <a:t>53</a:t>
            </a:r>
            <a:r>
              <a:rPr lang="en-US" baseline="30000" dirty="0"/>
              <a:t>,</a:t>
            </a:r>
            <a:r>
              <a:rPr lang="en-US" baseline="30000" dirty="0">
                <a:hlinkClick r:id="rId6"/>
              </a:rPr>
              <a:t>54</a:t>
            </a:r>
            <a:r>
              <a:rPr lang="en-US" baseline="30000" dirty="0"/>
              <a:t>,</a:t>
            </a:r>
            <a:r>
              <a:rPr lang="en-US" baseline="30000" dirty="0">
                <a:hlinkClick r:id="rId7"/>
              </a:rPr>
              <a:t>55</a:t>
            </a:r>
            <a:r>
              <a:rPr lang="en-US" dirty="0"/>
              <a:t> </a:t>
            </a:r>
            <a:r>
              <a:rPr lang="en-US" i="1" dirty="0"/>
              <a:t>Photo credit: </a:t>
            </a:r>
            <a:r>
              <a:rPr lang="en-US" i="1" dirty="0" err="1"/>
              <a:t>Grizelle</a:t>
            </a:r>
            <a:r>
              <a:rPr lang="en-US" i="1" dirty="0"/>
              <a:t> González, USDA Forest Service International Institute of Tropical Forestry.</a:t>
            </a:r>
          </a:p>
          <a:p>
            <a:endParaRPr lang="en-US" dirty="0"/>
          </a:p>
        </p:txBody>
      </p:sp>
      <p:sp>
        <p:nvSpPr>
          <p:cNvPr id="5" name="Text Placeholder 4">
            <a:extLst>
              <a:ext uri="{FF2B5EF4-FFF2-40B4-BE49-F238E27FC236}">
                <a16:creationId xmlns:a16="http://schemas.microsoft.com/office/drawing/2014/main" id="{7CB7EB71-273E-524B-98F3-3264D114C674}"/>
              </a:ext>
            </a:extLst>
          </p:cNvPr>
          <p:cNvSpPr>
            <a:spLocks noGrp="1"/>
          </p:cNvSpPr>
          <p:nvPr>
            <p:ph type="body" sz="quarter" idx="12"/>
          </p:nvPr>
        </p:nvSpPr>
        <p:spPr/>
        <p:txBody>
          <a:bodyPr/>
          <a:lstStyle/>
          <a:p>
            <a:r>
              <a:rPr lang="en-US" dirty="0"/>
              <a:t>Ch. 20 | U.S. Caribbean</a:t>
            </a:r>
          </a:p>
        </p:txBody>
      </p:sp>
    </p:spTree>
    <p:extLst>
      <p:ext uri="{BB962C8B-B14F-4D97-AF65-F5344CB8AC3E}">
        <p14:creationId xmlns:p14="http://schemas.microsoft.com/office/powerpoint/2010/main" val="2380764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751AF871-00B0-4B49-91B6-441436FB28DA}"/>
              </a:ext>
            </a:extLst>
          </p:cNvPr>
          <p:cNvPicPr>
            <a:picLocks noGrp="1" noChangeAspect="1"/>
          </p:cNvPicPr>
          <p:nvPr>
            <p:ph sz="quarter" idx="10"/>
          </p:nvPr>
        </p:nvPicPr>
        <p:blipFill>
          <a:blip r:embed="rId3" cstate="screen">
            <a:extLst>
              <a:ext uri="{28A0092B-C50C-407E-A947-70E740481C1C}">
                <a14:useLocalDpi xmlns:a14="http://schemas.microsoft.com/office/drawing/2010/main"/>
              </a:ext>
            </a:extLst>
          </a:blip>
          <a:stretch>
            <a:fillRect/>
          </a:stretch>
        </p:blipFill>
        <p:spPr>
          <a:xfrm>
            <a:off x="1889803" y="457200"/>
            <a:ext cx="5367570" cy="3014663"/>
          </a:xfrm>
        </p:spPr>
      </p:pic>
      <p:sp>
        <p:nvSpPr>
          <p:cNvPr id="3" name="Title 2">
            <a:extLst>
              <a:ext uri="{FF2B5EF4-FFF2-40B4-BE49-F238E27FC236}">
                <a16:creationId xmlns:a16="http://schemas.microsoft.com/office/drawing/2014/main" id="{0BBE3146-5796-2947-9CB4-9096E6815B2F}"/>
              </a:ext>
            </a:extLst>
          </p:cNvPr>
          <p:cNvSpPr>
            <a:spLocks noGrp="1"/>
          </p:cNvSpPr>
          <p:nvPr>
            <p:ph type="title"/>
          </p:nvPr>
        </p:nvSpPr>
        <p:spPr/>
        <p:txBody>
          <a:bodyPr/>
          <a:lstStyle/>
          <a:p>
            <a:r>
              <a:rPr lang="en-US" dirty="0"/>
              <a:t>Fig. 20.9: Climate Change Effects on Coral Reefs</a:t>
            </a:r>
          </a:p>
        </p:txBody>
      </p:sp>
      <p:sp>
        <p:nvSpPr>
          <p:cNvPr id="4" name="Text Placeholder 3">
            <a:extLst>
              <a:ext uri="{FF2B5EF4-FFF2-40B4-BE49-F238E27FC236}">
                <a16:creationId xmlns:a16="http://schemas.microsoft.com/office/drawing/2014/main" id="{4CEDC2B8-4370-0341-973C-7AB6C20AF38F}"/>
              </a:ext>
            </a:extLst>
          </p:cNvPr>
          <p:cNvSpPr>
            <a:spLocks noGrp="1"/>
          </p:cNvSpPr>
          <p:nvPr>
            <p:ph type="body" sz="half" idx="2"/>
          </p:nvPr>
        </p:nvSpPr>
        <p:spPr/>
        <p:txBody>
          <a:bodyPr>
            <a:normAutofit fontScale="77500" lnSpcReduction="20000"/>
          </a:bodyPr>
          <a:lstStyle/>
          <a:p>
            <a:r>
              <a:rPr lang="en-US" dirty="0"/>
              <a:t>The diagram demonstrates how coral reef ecosystems in the U.S. Caribbean are likely to change in potentially warmer and more acidic waters caused by climate change, including elevated sea surface temperatures and elevated carbon dioxide (CO</a:t>
            </a:r>
            <a:r>
              <a:rPr lang="en-US" baseline="-25000" dirty="0"/>
              <a:t>2</a:t>
            </a:r>
            <a:r>
              <a:rPr lang="en-US" dirty="0"/>
              <a:t>) levels. The severity of these impacts increases as CO</a:t>
            </a:r>
            <a:r>
              <a:rPr lang="en-US" baseline="-25000" dirty="0"/>
              <a:t>2</a:t>
            </a:r>
            <a:r>
              <a:rPr lang="en-US" dirty="0"/>
              <a:t> levels and sea surface temperatures rise. If conditions stabilized with concentrations of atmospheric CO</a:t>
            </a:r>
            <a:r>
              <a:rPr lang="en-US" baseline="-25000" dirty="0"/>
              <a:t>2</a:t>
            </a:r>
            <a:r>
              <a:rPr lang="en-US" dirty="0"/>
              <a:t> at 380 ppm (parts per million), coral would continue to be carbonate accreting, meaning reefs would still form and have corals. At 450–500 ppm, reef erosion could exceed calcification, meaning that reef structure is likely to erode and coral cover is likely to decline dramatically. Beyond 500 ppm, corals are not expected to survive.</a:t>
            </a:r>
            <a:r>
              <a:rPr lang="en-US" baseline="30000" dirty="0">
                <a:hlinkClick r:id="rId4"/>
              </a:rPr>
              <a:t>77</a:t>
            </a:r>
            <a:r>
              <a:rPr lang="en-US" dirty="0"/>
              <a:t> </a:t>
            </a:r>
            <a:r>
              <a:rPr lang="en-US" i="1" dirty="0"/>
              <a:t>Sources: NOAA and USFS.</a:t>
            </a:r>
          </a:p>
          <a:p>
            <a:endParaRPr lang="en-US" dirty="0"/>
          </a:p>
        </p:txBody>
      </p:sp>
      <p:sp>
        <p:nvSpPr>
          <p:cNvPr id="5" name="Text Placeholder 4">
            <a:extLst>
              <a:ext uri="{FF2B5EF4-FFF2-40B4-BE49-F238E27FC236}">
                <a16:creationId xmlns:a16="http://schemas.microsoft.com/office/drawing/2014/main" id="{A69466F6-D5E6-5443-858D-61C59ADCAEC0}"/>
              </a:ext>
            </a:extLst>
          </p:cNvPr>
          <p:cNvSpPr>
            <a:spLocks noGrp="1"/>
          </p:cNvSpPr>
          <p:nvPr>
            <p:ph type="body" sz="quarter" idx="12"/>
          </p:nvPr>
        </p:nvSpPr>
        <p:spPr/>
        <p:txBody>
          <a:bodyPr/>
          <a:lstStyle/>
          <a:p>
            <a:r>
              <a:rPr lang="en-US" dirty="0"/>
              <a:t>Ch. 20 | U.S. Caribbean</a:t>
            </a:r>
          </a:p>
        </p:txBody>
      </p:sp>
    </p:spTree>
    <p:extLst>
      <p:ext uri="{BB962C8B-B14F-4D97-AF65-F5344CB8AC3E}">
        <p14:creationId xmlns:p14="http://schemas.microsoft.com/office/powerpoint/2010/main" val="4192669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BBB50663-538A-2E45-AD5A-75D095EE3499}"/>
              </a:ext>
            </a:extLst>
          </p:cNvPr>
          <p:cNvPicPr>
            <a:picLocks noGrp="1" noChangeAspect="1"/>
          </p:cNvPicPr>
          <p:nvPr>
            <p:ph sz="quarter" idx="10"/>
          </p:nvPr>
        </p:nvPicPr>
        <p:blipFill>
          <a:blip r:embed="rId3" cstate="screen">
            <a:extLst>
              <a:ext uri="{28A0092B-C50C-407E-A947-70E740481C1C}">
                <a14:useLocalDpi xmlns:a14="http://schemas.microsoft.com/office/drawing/2010/main"/>
              </a:ext>
            </a:extLst>
          </a:blip>
          <a:stretch>
            <a:fillRect/>
          </a:stretch>
        </p:blipFill>
        <p:spPr>
          <a:xfrm>
            <a:off x="1889153" y="457200"/>
            <a:ext cx="5368869" cy="3014663"/>
          </a:xfrm>
        </p:spPr>
      </p:pic>
      <p:sp>
        <p:nvSpPr>
          <p:cNvPr id="3" name="Title 2">
            <a:extLst>
              <a:ext uri="{FF2B5EF4-FFF2-40B4-BE49-F238E27FC236}">
                <a16:creationId xmlns:a16="http://schemas.microsoft.com/office/drawing/2014/main" id="{66028DC1-88AE-3A47-8D3E-2EEDAEF8634A}"/>
              </a:ext>
            </a:extLst>
          </p:cNvPr>
          <p:cNvSpPr>
            <a:spLocks noGrp="1"/>
          </p:cNvSpPr>
          <p:nvPr>
            <p:ph type="title"/>
          </p:nvPr>
        </p:nvSpPr>
        <p:spPr/>
        <p:txBody>
          <a:bodyPr/>
          <a:lstStyle/>
          <a:p>
            <a:r>
              <a:rPr lang="en-US" dirty="0"/>
              <a:t>Fig. 20.10: Climate Change Impacts on Coral Reef Ecosystems and Societal Implications</a:t>
            </a:r>
          </a:p>
        </p:txBody>
      </p:sp>
      <p:sp>
        <p:nvSpPr>
          <p:cNvPr id="4" name="Text Placeholder 3">
            <a:extLst>
              <a:ext uri="{FF2B5EF4-FFF2-40B4-BE49-F238E27FC236}">
                <a16:creationId xmlns:a16="http://schemas.microsoft.com/office/drawing/2014/main" id="{936E0810-CC24-DA4D-A7A2-731BE4C3898C}"/>
              </a:ext>
            </a:extLst>
          </p:cNvPr>
          <p:cNvSpPr>
            <a:spLocks noGrp="1"/>
          </p:cNvSpPr>
          <p:nvPr>
            <p:ph type="body" sz="half" idx="2"/>
          </p:nvPr>
        </p:nvSpPr>
        <p:spPr/>
        <p:txBody>
          <a:bodyPr>
            <a:normAutofit fontScale="85000" lnSpcReduction="20000"/>
          </a:bodyPr>
          <a:lstStyle/>
          <a:p>
            <a:r>
              <a:rPr lang="en-US" dirty="0"/>
              <a:t>The figure shows the connections between climate-related impacts (ocean acidification and warming as well as severe storms), responses of marine habitats and species to these impacts, and, ultimately, the effects to ecosystem services (such as fisheries and shoreline protection) and, in turn, the human community. Specifically, the figure depicts how degradation of coral reefs due to climate change is expected to affect fisheries and the economies that depend on them as habitat is lost. The figure also shows how reef degradation decreases shoreline protection for local communities, which affects the economy and human populations more generally. </a:t>
            </a:r>
            <a:r>
              <a:rPr lang="en-US" i="1" dirty="0"/>
              <a:t>Source: adapted from Pendleton et al. 2016.</a:t>
            </a:r>
            <a:r>
              <a:rPr lang="en-US" i="1" baseline="30000" dirty="0">
                <a:hlinkClick r:id="rId4"/>
              </a:rPr>
              <a:t>78</a:t>
            </a:r>
            <a:endParaRPr lang="en-US" i="1" baseline="30000" dirty="0"/>
          </a:p>
          <a:p>
            <a:endParaRPr lang="en-US" dirty="0"/>
          </a:p>
        </p:txBody>
      </p:sp>
      <p:sp>
        <p:nvSpPr>
          <p:cNvPr id="5" name="Text Placeholder 4">
            <a:extLst>
              <a:ext uri="{FF2B5EF4-FFF2-40B4-BE49-F238E27FC236}">
                <a16:creationId xmlns:a16="http://schemas.microsoft.com/office/drawing/2014/main" id="{A8D9F65A-B5A7-4F43-B5FC-DB915BC49B12}"/>
              </a:ext>
            </a:extLst>
          </p:cNvPr>
          <p:cNvSpPr>
            <a:spLocks noGrp="1"/>
          </p:cNvSpPr>
          <p:nvPr>
            <p:ph type="body" sz="quarter" idx="12"/>
          </p:nvPr>
        </p:nvSpPr>
        <p:spPr/>
        <p:txBody>
          <a:bodyPr/>
          <a:lstStyle/>
          <a:p>
            <a:r>
              <a:rPr lang="en-US" dirty="0"/>
              <a:t>Ch. 20 | U.S. Caribbean</a:t>
            </a:r>
          </a:p>
        </p:txBody>
      </p:sp>
    </p:spTree>
    <p:extLst>
      <p:ext uri="{BB962C8B-B14F-4D97-AF65-F5344CB8AC3E}">
        <p14:creationId xmlns:p14="http://schemas.microsoft.com/office/powerpoint/2010/main" val="1294303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02747E5D-A115-0A46-880E-E3B5AFD416E8}"/>
              </a:ext>
            </a:extLst>
          </p:cNvPr>
          <p:cNvPicPr>
            <a:picLocks noGrp="1" noChangeAspect="1"/>
          </p:cNvPicPr>
          <p:nvPr>
            <p:ph sz="quarter" idx="10"/>
          </p:nvPr>
        </p:nvPicPr>
        <p:blipFill>
          <a:blip r:embed="rId2" cstate="screen">
            <a:extLst>
              <a:ext uri="{28A0092B-C50C-407E-A947-70E740481C1C}">
                <a14:useLocalDpi xmlns:a14="http://schemas.microsoft.com/office/drawing/2010/main"/>
              </a:ext>
            </a:extLst>
          </a:blip>
          <a:stretch>
            <a:fillRect/>
          </a:stretch>
        </p:blipFill>
        <p:spPr>
          <a:xfrm>
            <a:off x="3887788" y="1529302"/>
            <a:ext cx="4629150" cy="3259645"/>
          </a:xfrm>
        </p:spPr>
      </p:pic>
      <p:sp>
        <p:nvSpPr>
          <p:cNvPr id="3" name="Title 2">
            <a:extLst>
              <a:ext uri="{FF2B5EF4-FFF2-40B4-BE49-F238E27FC236}">
                <a16:creationId xmlns:a16="http://schemas.microsoft.com/office/drawing/2014/main" id="{BFC51639-511C-BA47-9EA4-07BC6807CBB1}"/>
              </a:ext>
            </a:extLst>
          </p:cNvPr>
          <p:cNvSpPr>
            <a:spLocks noGrp="1"/>
          </p:cNvSpPr>
          <p:nvPr>
            <p:ph type="title"/>
          </p:nvPr>
        </p:nvSpPr>
        <p:spPr/>
        <p:txBody>
          <a:bodyPr>
            <a:normAutofit fontScale="90000"/>
          </a:bodyPr>
          <a:lstStyle/>
          <a:p>
            <a:r>
              <a:rPr lang="en-US" dirty="0"/>
              <a:t>Fig. 20.11: Coral Farming Can Increase the Extent and Diversity of Coral Reefs</a:t>
            </a:r>
          </a:p>
        </p:txBody>
      </p:sp>
      <p:sp>
        <p:nvSpPr>
          <p:cNvPr id="4" name="Text Placeholder 3">
            <a:extLst>
              <a:ext uri="{FF2B5EF4-FFF2-40B4-BE49-F238E27FC236}">
                <a16:creationId xmlns:a16="http://schemas.microsoft.com/office/drawing/2014/main" id="{872DB7CB-2056-934A-B744-FD5325E02899}"/>
              </a:ext>
            </a:extLst>
          </p:cNvPr>
          <p:cNvSpPr>
            <a:spLocks noGrp="1"/>
          </p:cNvSpPr>
          <p:nvPr>
            <p:ph type="body" sz="half" idx="2"/>
          </p:nvPr>
        </p:nvSpPr>
        <p:spPr/>
        <p:txBody>
          <a:bodyPr>
            <a:normAutofit fontScale="77500" lnSpcReduction="20000"/>
          </a:bodyPr>
          <a:lstStyle/>
          <a:p>
            <a:r>
              <a:rPr lang="en-US" dirty="0"/>
              <a:t>Examples of coral farming in the U.S. Caribbean and Florida demonstrate different types of structures used for growing fragments from branching corals. Coral farming is a strategy meant to improve the reef community and ecosystem function, including for fish species. The U.S Caribbean Islands, Florida, Hawai‘i, and the U.S.-Affiliated Pacific Islands face similar threats from coral bleaching and mortality due to warming ocean surface waters and ocean acidification. Degradation of coral reefs is expected to negatively affect fisheries and the economies that depend on them as habitat is lost in both regions. While coral farming may provide some targeted recovery, current knowledge and efforts are not nearly advanced enough to compensate for projected losses from bleaching and acidification. </a:t>
            </a:r>
            <a:r>
              <a:rPr lang="en-US" i="1" dirty="0"/>
              <a:t>Photo credits: (top left) Carlos Pacheco, USFWS; (bottom left) NOAA; (right) Florida Fish and Wildlife (</a:t>
            </a:r>
            <a:r>
              <a:rPr lang="en-US" i="1" dirty="0">
                <a:hlinkClick r:id="rId3"/>
              </a:rPr>
              <a:t>CC BY-ND 2.0</a:t>
            </a:r>
            <a:r>
              <a:rPr lang="en-US" i="1" dirty="0"/>
              <a:t>).</a:t>
            </a:r>
          </a:p>
          <a:p>
            <a:endParaRPr lang="en-US" dirty="0"/>
          </a:p>
        </p:txBody>
      </p:sp>
      <p:sp>
        <p:nvSpPr>
          <p:cNvPr id="5" name="Text Placeholder 4">
            <a:extLst>
              <a:ext uri="{FF2B5EF4-FFF2-40B4-BE49-F238E27FC236}">
                <a16:creationId xmlns:a16="http://schemas.microsoft.com/office/drawing/2014/main" id="{4A471567-98FD-504C-88A7-03E35918817C}"/>
              </a:ext>
            </a:extLst>
          </p:cNvPr>
          <p:cNvSpPr>
            <a:spLocks noGrp="1"/>
          </p:cNvSpPr>
          <p:nvPr>
            <p:ph type="body" sz="quarter" idx="12"/>
          </p:nvPr>
        </p:nvSpPr>
        <p:spPr/>
        <p:txBody>
          <a:bodyPr/>
          <a:lstStyle/>
          <a:p>
            <a:r>
              <a:rPr lang="en-US" dirty="0"/>
              <a:t>Ch. 20 | U.S. Caribbean</a:t>
            </a:r>
          </a:p>
        </p:txBody>
      </p:sp>
    </p:spTree>
    <p:extLst>
      <p:ext uri="{BB962C8B-B14F-4D97-AF65-F5344CB8AC3E}">
        <p14:creationId xmlns:p14="http://schemas.microsoft.com/office/powerpoint/2010/main" val="9390119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CF10DF20-CF21-A14B-AA01-23B2FA604476}"/>
              </a:ext>
            </a:extLst>
          </p:cNvPr>
          <p:cNvPicPr>
            <a:picLocks noGrp="1" noChangeAspect="1"/>
          </p:cNvPicPr>
          <p:nvPr>
            <p:ph sz="quarter" idx="10"/>
          </p:nvPr>
        </p:nvPicPr>
        <p:blipFill>
          <a:blip r:embed="rId2"/>
          <a:stretch>
            <a:fillRect/>
          </a:stretch>
        </p:blipFill>
        <p:spPr>
          <a:xfrm>
            <a:off x="2634916" y="740985"/>
            <a:ext cx="4099009" cy="2622671"/>
          </a:xfrm>
        </p:spPr>
      </p:pic>
      <p:sp>
        <p:nvSpPr>
          <p:cNvPr id="3" name="Title 2">
            <a:extLst>
              <a:ext uri="{FF2B5EF4-FFF2-40B4-BE49-F238E27FC236}">
                <a16:creationId xmlns:a16="http://schemas.microsoft.com/office/drawing/2014/main" id="{D8B08ED9-9FC0-444C-8E52-A93AFEE2FC95}"/>
              </a:ext>
            </a:extLst>
          </p:cNvPr>
          <p:cNvSpPr>
            <a:spLocks noGrp="1"/>
          </p:cNvSpPr>
          <p:nvPr>
            <p:ph type="title"/>
          </p:nvPr>
        </p:nvSpPr>
        <p:spPr/>
        <p:txBody>
          <a:bodyPr/>
          <a:lstStyle/>
          <a:p>
            <a:r>
              <a:rPr lang="en-US" dirty="0"/>
              <a:t>Fig. 20.12: Critical Infrastructure at Risk, San Juan Metro Area</a:t>
            </a:r>
          </a:p>
        </p:txBody>
      </p:sp>
      <p:sp>
        <p:nvSpPr>
          <p:cNvPr id="4" name="Text Placeholder 3">
            <a:extLst>
              <a:ext uri="{FF2B5EF4-FFF2-40B4-BE49-F238E27FC236}">
                <a16:creationId xmlns:a16="http://schemas.microsoft.com/office/drawing/2014/main" id="{A3923655-EE59-A549-937D-450DA8831E5D}"/>
              </a:ext>
            </a:extLst>
          </p:cNvPr>
          <p:cNvSpPr>
            <a:spLocks noGrp="1"/>
          </p:cNvSpPr>
          <p:nvPr>
            <p:ph type="body" sz="half" idx="2"/>
          </p:nvPr>
        </p:nvSpPr>
        <p:spPr/>
        <p:txBody>
          <a:bodyPr>
            <a:normAutofit/>
          </a:bodyPr>
          <a:lstStyle/>
          <a:p>
            <a:r>
              <a:rPr lang="en-US" dirty="0"/>
              <a:t>Puerto Rico’s Luis Muñoz Marín (LMM) international airport is already at risk from extreme weather and climate-related events and is expected to become more vulnerable in the future as a result of continuing sea level rise. </a:t>
            </a:r>
            <a:r>
              <a:rPr lang="en-US" i="1" dirty="0"/>
              <a:t>Photo credit: Ernesto Díaz, Puerto Rico Department of Natural and Environmental Resources.</a:t>
            </a:r>
          </a:p>
          <a:p>
            <a:endParaRPr lang="en-US" dirty="0"/>
          </a:p>
        </p:txBody>
      </p:sp>
      <p:sp>
        <p:nvSpPr>
          <p:cNvPr id="5" name="Text Placeholder 4">
            <a:extLst>
              <a:ext uri="{FF2B5EF4-FFF2-40B4-BE49-F238E27FC236}">
                <a16:creationId xmlns:a16="http://schemas.microsoft.com/office/drawing/2014/main" id="{241BB9C5-0BC7-594C-BADB-9C236AC5B39D}"/>
              </a:ext>
            </a:extLst>
          </p:cNvPr>
          <p:cNvSpPr>
            <a:spLocks noGrp="1"/>
          </p:cNvSpPr>
          <p:nvPr>
            <p:ph type="body" sz="quarter" idx="12"/>
          </p:nvPr>
        </p:nvSpPr>
        <p:spPr/>
        <p:txBody>
          <a:bodyPr/>
          <a:lstStyle/>
          <a:p>
            <a:r>
              <a:rPr lang="en-US" dirty="0"/>
              <a:t>Ch. 20 | U.S. Caribbean</a:t>
            </a:r>
          </a:p>
        </p:txBody>
      </p:sp>
    </p:spTree>
    <p:extLst>
      <p:ext uri="{BB962C8B-B14F-4D97-AF65-F5344CB8AC3E}">
        <p14:creationId xmlns:p14="http://schemas.microsoft.com/office/powerpoint/2010/main" val="4265587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060FC2-7FC2-8D43-AF58-8E203A5F9BE8}"/>
              </a:ext>
            </a:extLst>
          </p:cNvPr>
          <p:cNvSpPr>
            <a:spLocks noGrp="1"/>
          </p:cNvSpPr>
          <p:nvPr>
            <p:ph idx="1"/>
          </p:nvPr>
        </p:nvSpPr>
        <p:spPr/>
        <p:txBody>
          <a:bodyPr>
            <a:normAutofit/>
          </a:bodyPr>
          <a:lstStyle/>
          <a:p>
            <a:r>
              <a:rPr lang="en-US" dirty="0"/>
              <a:t>Freshwater is critical to life throughout the Caribbean. Increasing global carbon emissions are projected to reduce average rainfall in this region by the end of the century, constraining freshwater availability, while extreme rainfall events, which can increase freshwater flooding impacts, are expected to increase in intensity. Saltwater intrusion associated with sea level rise will reduce the quantity and quality of freshwater in coastal aquifers. Increasing variability in rainfall events and increasing temperatures will likely alter the distribution of ecological life zones and exacerbate existing problems in water management, planning, and infrastructure capacity.</a:t>
            </a:r>
          </a:p>
          <a:p>
            <a:endParaRPr lang="en-US" dirty="0"/>
          </a:p>
        </p:txBody>
      </p:sp>
      <p:sp>
        <p:nvSpPr>
          <p:cNvPr id="3" name="Text Placeholder 2">
            <a:extLst>
              <a:ext uri="{FF2B5EF4-FFF2-40B4-BE49-F238E27FC236}">
                <a16:creationId xmlns:a16="http://schemas.microsoft.com/office/drawing/2014/main" id="{8BECB24C-8CBB-2141-B282-2AF89A89106E}"/>
              </a:ext>
            </a:extLst>
          </p:cNvPr>
          <p:cNvSpPr>
            <a:spLocks noGrp="1"/>
          </p:cNvSpPr>
          <p:nvPr>
            <p:ph type="body" sz="quarter" idx="10"/>
          </p:nvPr>
        </p:nvSpPr>
        <p:spPr/>
        <p:txBody>
          <a:bodyPr/>
          <a:lstStyle/>
          <a:p>
            <a:r>
              <a:rPr lang="en-US" dirty="0"/>
              <a:t>Key Message #1</a:t>
            </a:r>
          </a:p>
        </p:txBody>
      </p:sp>
      <p:sp>
        <p:nvSpPr>
          <p:cNvPr id="4" name="Text Placeholder 3">
            <a:extLst>
              <a:ext uri="{FF2B5EF4-FFF2-40B4-BE49-F238E27FC236}">
                <a16:creationId xmlns:a16="http://schemas.microsoft.com/office/drawing/2014/main" id="{4116EB5D-982B-E349-B920-B66835ED5672}"/>
              </a:ext>
            </a:extLst>
          </p:cNvPr>
          <p:cNvSpPr>
            <a:spLocks noGrp="1"/>
          </p:cNvSpPr>
          <p:nvPr>
            <p:ph type="body" sz="quarter" idx="11"/>
          </p:nvPr>
        </p:nvSpPr>
        <p:spPr/>
        <p:txBody>
          <a:bodyPr/>
          <a:lstStyle/>
          <a:p>
            <a:r>
              <a:rPr lang="en-US" dirty="0"/>
              <a:t>20</a:t>
            </a:r>
          </a:p>
        </p:txBody>
      </p:sp>
      <p:sp>
        <p:nvSpPr>
          <p:cNvPr id="5" name="Text Placeholder 4">
            <a:extLst>
              <a:ext uri="{FF2B5EF4-FFF2-40B4-BE49-F238E27FC236}">
                <a16:creationId xmlns:a16="http://schemas.microsoft.com/office/drawing/2014/main" id="{D999C123-07B5-2648-B0C7-AC43653A4FC6}"/>
              </a:ext>
            </a:extLst>
          </p:cNvPr>
          <p:cNvSpPr>
            <a:spLocks noGrp="1"/>
          </p:cNvSpPr>
          <p:nvPr>
            <p:ph type="body" sz="quarter" idx="12"/>
          </p:nvPr>
        </p:nvSpPr>
        <p:spPr/>
        <p:txBody>
          <a:bodyPr/>
          <a:lstStyle/>
          <a:p>
            <a:r>
              <a:rPr lang="en-US" dirty="0"/>
              <a:t>Ch. 20 | U.S. Caribbean</a:t>
            </a:r>
          </a:p>
        </p:txBody>
      </p:sp>
      <p:sp>
        <p:nvSpPr>
          <p:cNvPr id="6" name="Text Placeholder 5">
            <a:extLst>
              <a:ext uri="{FF2B5EF4-FFF2-40B4-BE49-F238E27FC236}">
                <a16:creationId xmlns:a16="http://schemas.microsoft.com/office/drawing/2014/main" id="{3399315E-C854-2C40-9428-577AB877F047}"/>
              </a:ext>
            </a:extLst>
          </p:cNvPr>
          <p:cNvSpPr>
            <a:spLocks noGrp="1"/>
          </p:cNvSpPr>
          <p:nvPr>
            <p:ph type="body" sz="quarter" idx="13"/>
          </p:nvPr>
        </p:nvSpPr>
        <p:spPr/>
        <p:txBody>
          <a:bodyPr/>
          <a:lstStyle/>
          <a:p>
            <a:r>
              <a:rPr lang="en-US" dirty="0"/>
              <a:t>Freshwater</a:t>
            </a:r>
          </a:p>
        </p:txBody>
      </p:sp>
    </p:spTree>
    <p:extLst>
      <p:ext uri="{BB962C8B-B14F-4D97-AF65-F5344CB8AC3E}">
        <p14:creationId xmlns:p14="http://schemas.microsoft.com/office/powerpoint/2010/main" val="37096664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9A88DB38-ECAC-E041-A441-D31F85B5BDDE}"/>
              </a:ext>
            </a:extLst>
          </p:cNvPr>
          <p:cNvPicPr>
            <a:picLocks noGrp="1" noChangeAspect="1"/>
          </p:cNvPicPr>
          <p:nvPr>
            <p:ph sz="quarter" idx="10"/>
          </p:nvPr>
        </p:nvPicPr>
        <p:blipFill>
          <a:blip r:embed="rId2"/>
          <a:stretch>
            <a:fillRect/>
          </a:stretch>
        </p:blipFill>
        <p:spPr>
          <a:xfrm>
            <a:off x="2731168" y="702858"/>
            <a:ext cx="3834650" cy="2643982"/>
          </a:xfrm>
        </p:spPr>
      </p:pic>
      <p:sp>
        <p:nvSpPr>
          <p:cNvPr id="3" name="Title 2">
            <a:extLst>
              <a:ext uri="{FF2B5EF4-FFF2-40B4-BE49-F238E27FC236}">
                <a16:creationId xmlns:a16="http://schemas.microsoft.com/office/drawing/2014/main" id="{F3D1FE58-49F8-0542-A5D2-21F256942276}"/>
              </a:ext>
            </a:extLst>
          </p:cNvPr>
          <p:cNvSpPr>
            <a:spLocks noGrp="1"/>
          </p:cNvSpPr>
          <p:nvPr>
            <p:ph type="title"/>
          </p:nvPr>
        </p:nvSpPr>
        <p:spPr/>
        <p:txBody>
          <a:bodyPr/>
          <a:lstStyle/>
          <a:p>
            <a:r>
              <a:rPr lang="en-US" dirty="0"/>
              <a:t>Fig. 20.13: Assessing Vulnerability with Communities</a:t>
            </a:r>
          </a:p>
        </p:txBody>
      </p:sp>
      <p:sp>
        <p:nvSpPr>
          <p:cNvPr id="4" name="Text Placeholder 3">
            <a:extLst>
              <a:ext uri="{FF2B5EF4-FFF2-40B4-BE49-F238E27FC236}">
                <a16:creationId xmlns:a16="http://schemas.microsoft.com/office/drawing/2014/main" id="{59B5BC9B-349B-3B4C-9A90-7B2519F1D956}"/>
              </a:ext>
            </a:extLst>
          </p:cNvPr>
          <p:cNvSpPr>
            <a:spLocks noGrp="1"/>
          </p:cNvSpPr>
          <p:nvPr>
            <p:ph type="body" sz="half" idx="2"/>
          </p:nvPr>
        </p:nvSpPr>
        <p:spPr/>
        <p:txBody>
          <a:bodyPr>
            <a:normAutofit/>
          </a:bodyPr>
          <a:lstStyle/>
          <a:p>
            <a:r>
              <a:rPr lang="en-US" dirty="0"/>
              <a:t>Culebra’s Mayor and community members worked on the participatory maps to identify risks, important natural resources, infrastructure, and important services to the community in Culebra. This exercise allowed them to gather information about issues in the territory that are important to the community but not commonly reflected in maps. </a:t>
            </a:r>
            <a:r>
              <a:rPr lang="en-US" i="1" dirty="0"/>
              <a:t>Photo credit: Vanessa Marrero, Puerto Rico Department of Natural and Environmental Resources.</a:t>
            </a:r>
          </a:p>
          <a:p>
            <a:endParaRPr lang="en-US" dirty="0"/>
          </a:p>
        </p:txBody>
      </p:sp>
      <p:sp>
        <p:nvSpPr>
          <p:cNvPr id="5" name="Text Placeholder 4">
            <a:extLst>
              <a:ext uri="{FF2B5EF4-FFF2-40B4-BE49-F238E27FC236}">
                <a16:creationId xmlns:a16="http://schemas.microsoft.com/office/drawing/2014/main" id="{2D2C9BC5-846E-5B40-814C-F5CBEEBE9FC9}"/>
              </a:ext>
            </a:extLst>
          </p:cNvPr>
          <p:cNvSpPr>
            <a:spLocks noGrp="1"/>
          </p:cNvSpPr>
          <p:nvPr>
            <p:ph type="body" sz="quarter" idx="12"/>
          </p:nvPr>
        </p:nvSpPr>
        <p:spPr/>
        <p:txBody>
          <a:bodyPr/>
          <a:lstStyle/>
          <a:p>
            <a:r>
              <a:rPr lang="en-US" dirty="0"/>
              <a:t>Ch. 20 | U.S. Caribbean</a:t>
            </a:r>
          </a:p>
        </p:txBody>
      </p:sp>
    </p:spTree>
    <p:extLst>
      <p:ext uri="{BB962C8B-B14F-4D97-AF65-F5344CB8AC3E}">
        <p14:creationId xmlns:p14="http://schemas.microsoft.com/office/powerpoint/2010/main" val="40214944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62B9C364-FC68-ED49-A03C-DB9A74284BF3}"/>
              </a:ext>
            </a:extLst>
          </p:cNvPr>
          <p:cNvPicPr>
            <a:picLocks noGrp="1" noChangeAspect="1"/>
          </p:cNvPicPr>
          <p:nvPr>
            <p:ph sz="quarter" idx="10"/>
          </p:nvPr>
        </p:nvPicPr>
        <p:blipFill>
          <a:blip r:embed="rId2" cstate="screen">
            <a:extLst>
              <a:ext uri="{28A0092B-C50C-407E-A947-70E740481C1C}">
                <a14:useLocalDpi xmlns:a14="http://schemas.microsoft.com/office/drawing/2010/main"/>
              </a:ext>
            </a:extLst>
          </a:blip>
          <a:stretch>
            <a:fillRect/>
          </a:stretch>
        </p:blipFill>
        <p:spPr>
          <a:xfrm>
            <a:off x="4316413" y="1755775"/>
            <a:ext cx="3771900" cy="2806700"/>
          </a:xfrm>
        </p:spPr>
      </p:pic>
      <p:sp>
        <p:nvSpPr>
          <p:cNvPr id="3" name="Title 2">
            <a:extLst>
              <a:ext uri="{FF2B5EF4-FFF2-40B4-BE49-F238E27FC236}">
                <a16:creationId xmlns:a16="http://schemas.microsoft.com/office/drawing/2014/main" id="{EFE1ECB0-BF7D-0B45-BE8C-62AF51DEAB61}"/>
              </a:ext>
            </a:extLst>
          </p:cNvPr>
          <p:cNvSpPr>
            <a:spLocks noGrp="1"/>
          </p:cNvSpPr>
          <p:nvPr>
            <p:ph type="title"/>
          </p:nvPr>
        </p:nvSpPr>
        <p:spPr/>
        <p:txBody>
          <a:bodyPr/>
          <a:lstStyle/>
          <a:p>
            <a:r>
              <a:rPr lang="en-US" dirty="0"/>
              <a:t>Fig. 20.14: Days Above 90°F in Puerto Rico</a:t>
            </a:r>
          </a:p>
        </p:txBody>
      </p:sp>
      <p:sp>
        <p:nvSpPr>
          <p:cNvPr id="4" name="Text Placeholder 3">
            <a:extLst>
              <a:ext uri="{FF2B5EF4-FFF2-40B4-BE49-F238E27FC236}">
                <a16:creationId xmlns:a16="http://schemas.microsoft.com/office/drawing/2014/main" id="{4A600CED-622A-1F4F-8025-AF805C30AF55}"/>
              </a:ext>
            </a:extLst>
          </p:cNvPr>
          <p:cNvSpPr>
            <a:spLocks noGrp="1"/>
          </p:cNvSpPr>
          <p:nvPr>
            <p:ph type="body" sz="half" idx="2"/>
          </p:nvPr>
        </p:nvSpPr>
        <p:spPr/>
        <p:txBody>
          <a:bodyPr/>
          <a:lstStyle/>
          <a:p>
            <a:r>
              <a:rPr lang="en-US" dirty="0"/>
              <a:t>This figure illustrates the deviation from the long-term (1971–2016) average annual number of days exceeding 90°F, based on data from eight climate stations in Puerto Rico. </a:t>
            </a:r>
            <a:r>
              <a:rPr lang="en-US" i="1" dirty="0"/>
              <a:t>Source: University of Puerto Rico.</a:t>
            </a:r>
            <a:r>
              <a:rPr lang="en-US" dirty="0"/>
              <a:t> </a:t>
            </a:r>
          </a:p>
        </p:txBody>
      </p:sp>
      <p:sp>
        <p:nvSpPr>
          <p:cNvPr id="5" name="Text Placeholder 4">
            <a:extLst>
              <a:ext uri="{FF2B5EF4-FFF2-40B4-BE49-F238E27FC236}">
                <a16:creationId xmlns:a16="http://schemas.microsoft.com/office/drawing/2014/main" id="{5266FB25-C908-CD40-804B-7B13797E6955}"/>
              </a:ext>
            </a:extLst>
          </p:cNvPr>
          <p:cNvSpPr>
            <a:spLocks noGrp="1"/>
          </p:cNvSpPr>
          <p:nvPr>
            <p:ph type="body" sz="quarter" idx="12"/>
          </p:nvPr>
        </p:nvSpPr>
        <p:spPr/>
        <p:txBody>
          <a:bodyPr/>
          <a:lstStyle/>
          <a:p>
            <a:r>
              <a:rPr lang="en-US" dirty="0"/>
              <a:t>Ch. 20 | U.S. Caribbean</a:t>
            </a:r>
          </a:p>
        </p:txBody>
      </p:sp>
    </p:spTree>
    <p:extLst>
      <p:ext uri="{BB962C8B-B14F-4D97-AF65-F5344CB8AC3E}">
        <p14:creationId xmlns:p14="http://schemas.microsoft.com/office/powerpoint/2010/main" val="35554663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E22774-ADCD-5946-9A64-93FE12A79BC2}"/>
              </a:ext>
            </a:extLst>
          </p:cNvPr>
          <p:cNvSpPr>
            <a:spLocks noGrp="1"/>
          </p:cNvSpPr>
          <p:nvPr>
            <p:ph type="title"/>
          </p:nvPr>
        </p:nvSpPr>
        <p:spPr/>
        <p:txBody>
          <a:bodyPr/>
          <a:lstStyle/>
          <a:p>
            <a:r>
              <a:rPr lang="en-US" dirty="0"/>
              <a:t>Fig. 20.15: Hurricane Impacts in 2017</a:t>
            </a:r>
          </a:p>
        </p:txBody>
      </p:sp>
      <p:sp>
        <p:nvSpPr>
          <p:cNvPr id="4" name="Text Placeholder 3">
            <a:extLst>
              <a:ext uri="{FF2B5EF4-FFF2-40B4-BE49-F238E27FC236}">
                <a16:creationId xmlns:a16="http://schemas.microsoft.com/office/drawing/2014/main" id="{A231D4ED-5DD2-A84E-8734-D47F5F4A6649}"/>
              </a:ext>
            </a:extLst>
          </p:cNvPr>
          <p:cNvSpPr>
            <a:spLocks noGrp="1"/>
          </p:cNvSpPr>
          <p:nvPr>
            <p:ph type="body" sz="half" idx="2"/>
          </p:nvPr>
        </p:nvSpPr>
        <p:spPr/>
        <p:txBody>
          <a:bodyPr>
            <a:normAutofit fontScale="92500" lnSpcReduction="10000"/>
          </a:bodyPr>
          <a:lstStyle/>
          <a:p>
            <a:r>
              <a:rPr lang="en-US" dirty="0"/>
              <a:t>In September 2017, the U.S. Caribbean region was impacted by two major hurricanes: Irma (Category 5) and Maria (Categories 4 and 5). This figure shows the hurricanes’ tracks across both the Caribbean and (inset) the U.S. Caribbean region, as well as (A–E) some of the impacts felt throughout the region. </a:t>
            </a:r>
            <a:r>
              <a:rPr lang="en-US" i="1" dirty="0"/>
              <a:t>Sources: (tropical cyclone tracks) NOAA NCEI and ERT, Inc. Photo credits: (A) Ricardo Burgos; (B) Ernesto Díaz, Puerto Rico DNER; (C) Michael </a:t>
            </a:r>
            <a:r>
              <a:rPr lang="en-US" i="1" dirty="0" err="1"/>
              <a:t>Doig</a:t>
            </a:r>
            <a:r>
              <a:rPr lang="en-US" i="1" dirty="0"/>
              <a:t>, NOAA; (D) Joel </a:t>
            </a:r>
            <a:r>
              <a:rPr lang="en-US" i="1" dirty="0" err="1"/>
              <a:t>Figuero</a:t>
            </a:r>
            <a:r>
              <a:rPr lang="en-US" i="1" dirty="0"/>
              <a:t>; (E) Greg </a:t>
            </a:r>
            <a:r>
              <a:rPr lang="en-US" i="1" dirty="0" err="1"/>
              <a:t>Guannel</a:t>
            </a:r>
            <a:r>
              <a:rPr lang="en-US" i="1" dirty="0"/>
              <a:t>, The University of the Virgin Islands.</a:t>
            </a:r>
          </a:p>
          <a:p>
            <a:endParaRPr lang="en-US" dirty="0"/>
          </a:p>
        </p:txBody>
      </p:sp>
      <p:sp>
        <p:nvSpPr>
          <p:cNvPr id="5" name="Text Placeholder 4">
            <a:extLst>
              <a:ext uri="{FF2B5EF4-FFF2-40B4-BE49-F238E27FC236}">
                <a16:creationId xmlns:a16="http://schemas.microsoft.com/office/drawing/2014/main" id="{1DB91D3C-9117-494A-A39B-A9DB8EDBCA8A}"/>
              </a:ext>
            </a:extLst>
          </p:cNvPr>
          <p:cNvSpPr>
            <a:spLocks noGrp="1"/>
          </p:cNvSpPr>
          <p:nvPr>
            <p:ph type="body" sz="quarter" idx="12"/>
          </p:nvPr>
        </p:nvSpPr>
        <p:spPr/>
        <p:txBody>
          <a:bodyPr/>
          <a:lstStyle/>
          <a:p>
            <a:r>
              <a:rPr lang="en-US" dirty="0"/>
              <a:t>Ch. 20 | U.S. Caribbean</a:t>
            </a:r>
          </a:p>
        </p:txBody>
      </p:sp>
      <p:pic>
        <p:nvPicPr>
          <p:cNvPr id="8" name="Content Placeholder 7">
            <a:extLst>
              <a:ext uri="{FF2B5EF4-FFF2-40B4-BE49-F238E27FC236}">
                <a16:creationId xmlns:a16="http://schemas.microsoft.com/office/drawing/2014/main" id="{097924BB-255C-C149-BC0B-6B92697C1F8B}"/>
              </a:ext>
            </a:extLst>
          </p:cNvPr>
          <p:cNvPicPr>
            <a:picLocks noGrp="1" noChangeAspect="1"/>
          </p:cNvPicPr>
          <p:nvPr>
            <p:ph sz="quarter" idx="10"/>
          </p:nvPr>
        </p:nvPicPr>
        <p:blipFill>
          <a:blip r:embed="rId3" cstate="screen">
            <a:extLst>
              <a:ext uri="{28A0092B-C50C-407E-A947-70E740481C1C}">
                <a14:useLocalDpi xmlns:a14="http://schemas.microsoft.com/office/drawing/2010/main"/>
              </a:ext>
            </a:extLst>
          </a:blip>
          <a:stretch>
            <a:fillRect/>
          </a:stretch>
        </p:blipFill>
        <p:spPr>
          <a:xfrm>
            <a:off x="4387958" y="457200"/>
            <a:ext cx="3628810" cy="5403850"/>
          </a:xfrm>
        </p:spPr>
      </p:pic>
    </p:spTree>
    <p:extLst>
      <p:ext uri="{BB962C8B-B14F-4D97-AF65-F5344CB8AC3E}">
        <p14:creationId xmlns:p14="http://schemas.microsoft.com/office/powerpoint/2010/main" val="19900331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239CB432-63BB-D94E-947F-66AE24492EC9}"/>
              </a:ext>
            </a:extLst>
          </p:cNvPr>
          <p:cNvPicPr>
            <a:picLocks noGrp="1" noChangeAspect="1"/>
          </p:cNvPicPr>
          <p:nvPr>
            <p:ph sz="quarter" idx="10"/>
          </p:nvPr>
        </p:nvPicPr>
        <p:blipFill>
          <a:blip r:embed="rId2" cstate="screen">
            <a:extLst>
              <a:ext uri="{28A0092B-C50C-407E-A947-70E740481C1C}">
                <a14:useLocalDpi xmlns:a14="http://schemas.microsoft.com/office/drawing/2010/main"/>
              </a:ext>
            </a:extLst>
          </a:blip>
          <a:stretch>
            <a:fillRect/>
          </a:stretch>
        </p:blipFill>
        <p:spPr>
          <a:xfrm>
            <a:off x="1000128" y="1051468"/>
            <a:ext cx="7129764" cy="1980490"/>
          </a:xfrm>
        </p:spPr>
      </p:pic>
      <p:sp>
        <p:nvSpPr>
          <p:cNvPr id="3" name="Title 2">
            <a:extLst>
              <a:ext uri="{FF2B5EF4-FFF2-40B4-BE49-F238E27FC236}">
                <a16:creationId xmlns:a16="http://schemas.microsoft.com/office/drawing/2014/main" id="{B7BC4B4D-8486-9E4E-BDC0-42A54F8C797A}"/>
              </a:ext>
            </a:extLst>
          </p:cNvPr>
          <p:cNvSpPr>
            <a:spLocks noGrp="1"/>
          </p:cNvSpPr>
          <p:nvPr>
            <p:ph type="title"/>
          </p:nvPr>
        </p:nvSpPr>
        <p:spPr/>
        <p:txBody>
          <a:bodyPr/>
          <a:lstStyle/>
          <a:p>
            <a:r>
              <a:rPr lang="en-US" dirty="0"/>
              <a:t>Fig. 20.16: Hurricane Maria Damage</a:t>
            </a:r>
          </a:p>
        </p:txBody>
      </p:sp>
      <p:sp>
        <p:nvSpPr>
          <p:cNvPr id="4" name="Text Placeholder 3">
            <a:extLst>
              <a:ext uri="{FF2B5EF4-FFF2-40B4-BE49-F238E27FC236}">
                <a16:creationId xmlns:a16="http://schemas.microsoft.com/office/drawing/2014/main" id="{55A35458-F660-F04A-B8D3-DA0BE652E7BA}"/>
              </a:ext>
            </a:extLst>
          </p:cNvPr>
          <p:cNvSpPr>
            <a:spLocks noGrp="1"/>
          </p:cNvSpPr>
          <p:nvPr>
            <p:ph type="body" sz="half" idx="2"/>
          </p:nvPr>
        </p:nvSpPr>
        <p:spPr/>
        <p:txBody>
          <a:bodyPr/>
          <a:lstStyle/>
          <a:p>
            <a:r>
              <a:rPr lang="en-US" dirty="0"/>
              <a:t>Residential and vessel damages caused by Hurricane Maria in 2017, at (left) Palmas del Mar and (right) Punta Santiago, Humacao, Puerto Rico. </a:t>
            </a:r>
            <a:r>
              <a:rPr lang="en-US" i="1" dirty="0"/>
              <a:t>Photo credits: (left) Ernesto Díaz, Puerto Rico DNER; (right) Vanessa Marrero, Puerto Rico DNER.</a:t>
            </a:r>
          </a:p>
        </p:txBody>
      </p:sp>
      <p:sp>
        <p:nvSpPr>
          <p:cNvPr id="5" name="Text Placeholder 4">
            <a:extLst>
              <a:ext uri="{FF2B5EF4-FFF2-40B4-BE49-F238E27FC236}">
                <a16:creationId xmlns:a16="http://schemas.microsoft.com/office/drawing/2014/main" id="{C9A0674F-92CC-4543-A3B0-D96AA27B09BF}"/>
              </a:ext>
            </a:extLst>
          </p:cNvPr>
          <p:cNvSpPr>
            <a:spLocks noGrp="1"/>
          </p:cNvSpPr>
          <p:nvPr>
            <p:ph type="body" sz="quarter" idx="12"/>
          </p:nvPr>
        </p:nvSpPr>
        <p:spPr/>
        <p:txBody>
          <a:bodyPr/>
          <a:lstStyle/>
          <a:p>
            <a:r>
              <a:rPr lang="en-US" dirty="0"/>
              <a:t>Ch. 20 | U.S. Caribbean</a:t>
            </a:r>
          </a:p>
        </p:txBody>
      </p:sp>
    </p:spTree>
    <p:extLst>
      <p:ext uri="{BB962C8B-B14F-4D97-AF65-F5344CB8AC3E}">
        <p14:creationId xmlns:p14="http://schemas.microsoft.com/office/powerpoint/2010/main" val="3568715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61EFEE83-A98A-C54D-A8F1-CE287D2C1C6C}"/>
              </a:ext>
            </a:extLst>
          </p:cNvPr>
          <p:cNvPicPr>
            <a:picLocks noGrp="1" noChangeAspect="1"/>
          </p:cNvPicPr>
          <p:nvPr>
            <p:ph sz="quarter" idx="10"/>
          </p:nvPr>
        </p:nvPicPr>
        <p:blipFill>
          <a:blip r:embed="rId3" cstate="screen">
            <a:extLst>
              <a:ext uri="{28A0092B-C50C-407E-A947-70E740481C1C}">
                <a14:useLocalDpi xmlns:a14="http://schemas.microsoft.com/office/drawing/2010/main"/>
              </a:ext>
            </a:extLst>
          </a:blip>
          <a:stretch>
            <a:fillRect/>
          </a:stretch>
        </p:blipFill>
        <p:spPr>
          <a:xfrm>
            <a:off x="1066654" y="1057817"/>
            <a:ext cx="7092345" cy="2106487"/>
          </a:xfrm>
        </p:spPr>
      </p:pic>
      <p:sp>
        <p:nvSpPr>
          <p:cNvPr id="3" name="Title 2">
            <a:extLst>
              <a:ext uri="{FF2B5EF4-FFF2-40B4-BE49-F238E27FC236}">
                <a16:creationId xmlns:a16="http://schemas.microsoft.com/office/drawing/2014/main" id="{690DEAD3-2404-3445-ADF9-B5AA3160E5F5}"/>
              </a:ext>
            </a:extLst>
          </p:cNvPr>
          <p:cNvSpPr>
            <a:spLocks noGrp="1"/>
          </p:cNvSpPr>
          <p:nvPr>
            <p:ph type="title"/>
          </p:nvPr>
        </p:nvSpPr>
        <p:spPr/>
        <p:txBody>
          <a:bodyPr/>
          <a:lstStyle/>
          <a:p>
            <a:r>
              <a:rPr lang="en-US" dirty="0"/>
              <a:t>Fig. 20.17: Maximum Extent of Drought</a:t>
            </a:r>
          </a:p>
        </p:txBody>
      </p:sp>
      <p:sp>
        <p:nvSpPr>
          <p:cNvPr id="4" name="Text Placeholder 3">
            <a:extLst>
              <a:ext uri="{FF2B5EF4-FFF2-40B4-BE49-F238E27FC236}">
                <a16:creationId xmlns:a16="http://schemas.microsoft.com/office/drawing/2014/main" id="{085BD091-CF70-8E41-968E-CA486C5464BF}"/>
              </a:ext>
            </a:extLst>
          </p:cNvPr>
          <p:cNvSpPr>
            <a:spLocks noGrp="1"/>
          </p:cNvSpPr>
          <p:nvPr>
            <p:ph type="body" sz="half" idx="2"/>
          </p:nvPr>
        </p:nvSpPr>
        <p:spPr/>
        <p:txBody>
          <a:bodyPr>
            <a:normAutofit/>
          </a:bodyPr>
          <a:lstStyle/>
          <a:p>
            <a:r>
              <a:rPr lang="en-US" dirty="0"/>
              <a:t>These maps show the maximum extent of each registered drought between 2000 and 2016 by the U.S. Drought Monitor. While six drought events were registered, the most severe of these occurred between 2014 and 2016, with extreme conditions covering the eastern half of the main island of Puerto Rico. The five events prior to 2014 were registered as moderate drought and were short-lived in comparison. </a:t>
            </a:r>
            <a:r>
              <a:rPr lang="en-US" i="1" dirty="0"/>
              <a:t>Source: U.S. Forest Service.</a:t>
            </a:r>
          </a:p>
          <a:p>
            <a:endParaRPr lang="en-US" dirty="0"/>
          </a:p>
        </p:txBody>
      </p:sp>
      <p:sp>
        <p:nvSpPr>
          <p:cNvPr id="5" name="Text Placeholder 4">
            <a:extLst>
              <a:ext uri="{FF2B5EF4-FFF2-40B4-BE49-F238E27FC236}">
                <a16:creationId xmlns:a16="http://schemas.microsoft.com/office/drawing/2014/main" id="{7C23EE51-3991-6447-829B-900608A3EF7E}"/>
              </a:ext>
            </a:extLst>
          </p:cNvPr>
          <p:cNvSpPr>
            <a:spLocks noGrp="1"/>
          </p:cNvSpPr>
          <p:nvPr>
            <p:ph type="body" sz="quarter" idx="12"/>
          </p:nvPr>
        </p:nvSpPr>
        <p:spPr/>
        <p:txBody>
          <a:bodyPr/>
          <a:lstStyle/>
          <a:p>
            <a:r>
              <a:rPr lang="en-US" dirty="0"/>
              <a:t>Ch. 20 | U.S. Caribbean</a:t>
            </a:r>
          </a:p>
        </p:txBody>
      </p:sp>
    </p:spTree>
    <p:extLst>
      <p:ext uri="{BB962C8B-B14F-4D97-AF65-F5344CB8AC3E}">
        <p14:creationId xmlns:p14="http://schemas.microsoft.com/office/powerpoint/2010/main" val="14045636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BC8B0E65-99C9-E84F-8A8F-C0A5371A6C99}"/>
              </a:ext>
            </a:extLst>
          </p:cNvPr>
          <p:cNvPicPr>
            <a:picLocks noGrp="1" noChangeAspect="1"/>
          </p:cNvPicPr>
          <p:nvPr>
            <p:ph sz="quarter" idx="10"/>
          </p:nvPr>
        </p:nvPicPr>
        <p:blipFill>
          <a:blip r:embed="rId2" cstate="screen">
            <a:extLst>
              <a:ext uri="{28A0092B-C50C-407E-A947-70E740481C1C}">
                <a14:useLocalDpi xmlns:a14="http://schemas.microsoft.com/office/drawing/2010/main"/>
              </a:ext>
            </a:extLst>
          </a:blip>
          <a:stretch>
            <a:fillRect/>
          </a:stretch>
        </p:blipFill>
        <p:spPr>
          <a:xfrm>
            <a:off x="3887788" y="1372609"/>
            <a:ext cx="4629150" cy="3573032"/>
          </a:xfrm>
        </p:spPr>
      </p:pic>
      <p:sp>
        <p:nvSpPr>
          <p:cNvPr id="3" name="Title 2">
            <a:extLst>
              <a:ext uri="{FF2B5EF4-FFF2-40B4-BE49-F238E27FC236}">
                <a16:creationId xmlns:a16="http://schemas.microsoft.com/office/drawing/2014/main" id="{87CFF4A8-8D32-5A4B-8E6F-E242FE7D935C}"/>
              </a:ext>
            </a:extLst>
          </p:cNvPr>
          <p:cNvSpPr>
            <a:spLocks noGrp="1"/>
          </p:cNvSpPr>
          <p:nvPr>
            <p:ph type="title"/>
          </p:nvPr>
        </p:nvSpPr>
        <p:spPr/>
        <p:txBody>
          <a:bodyPr>
            <a:normAutofit/>
          </a:bodyPr>
          <a:lstStyle/>
          <a:p>
            <a:r>
              <a:rPr lang="en-US" dirty="0"/>
              <a:t>Fig. 20.18: Climate Risk </a:t>
            </a:r>
            <a:r>
              <a:rPr lang="en-US"/>
              <a:t>Management Organizations</a:t>
            </a:r>
            <a:endParaRPr lang="en-US" dirty="0"/>
          </a:p>
        </p:txBody>
      </p:sp>
      <p:sp>
        <p:nvSpPr>
          <p:cNvPr id="4" name="Text Placeholder 3">
            <a:extLst>
              <a:ext uri="{FF2B5EF4-FFF2-40B4-BE49-F238E27FC236}">
                <a16:creationId xmlns:a16="http://schemas.microsoft.com/office/drawing/2014/main" id="{EA95E135-EB8E-C644-95F3-F5428ED914AE}"/>
              </a:ext>
            </a:extLst>
          </p:cNvPr>
          <p:cNvSpPr>
            <a:spLocks noGrp="1"/>
          </p:cNvSpPr>
          <p:nvPr>
            <p:ph type="body" sz="half" idx="2"/>
          </p:nvPr>
        </p:nvSpPr>
        <p:spPr/>
        <p:txBody>
          <a:bodyPr>
            <a:normAutofit fontScale="92500"/>
          </a:bodyPr>
          <a:lstStyle/>
          <a:p>
            <a:r>
              <a:rPr lang="en-US" dirty="0"/>
              <a:t>Some of the organizations working on climate risk assessment and management in the Caribbean are shown. Joint regional efforts to address climate challenges include the implementation of adaptation measures to reduce natural, social, and economic vulnerabilities, as well as actions to reduce greenhouse gas emissions. See the online version of this figure at </a:t>
            </a:r>
            <a:r>
              <a:rPr lang="en-US" dirty="0">
                <a:hlinkClick r:id="rId3"/>
              </a:rPr>
              <a:t>http://nca2018.globalchange.gov/chapter/20#fig-20-18</a:t>
            </a:r>
            <a:r>
              <a:rPr lang="en-US" dirty="0"/>
              <a:t> for more details. </a:t>
            </a:r>
            <a:r>
              <a:rPr lang="en-US" i="1" dirty="0"/>
              <a:t>Sources: NOAA and the USDA Caribbean Climate Hub.</a:t>
            </a:r>
          </a:p>
          <a:p>
            <a:endParaRPr lang="en-US" dirty="0"/>
          </a:p>
        </p:txBody>
      </p:sp>
      <p:sp>
        <p:nvSpPr>
          <p:cNvPr id="5" name="Text Placeholder 4">
            <a:extLst>
              <a:ext uri="{FF2B5EF4-FFF2-40B4-BE49-F238E27FC236}">
                <a16:creationId xmlns:a16="http://schemas.microsoft.com/office/drawing/2014/main" id="{DA7443D6-07D4-B545-8784-EE32DD9F42D6}"/>
              </a:ext>
            </a:extLst>
          </p:cNvPr>
          <p:cNvSpPr>
            <a:spLocks noGrp="1"/>
          </p:cNvSpPr>
          <p:nvPr>
            <p:ph type="body" sz="quarter" idx="12"/>
          </p:nvPr>
        </p:nvSpPr>
        <p:spPr/>
        <p:txBody>
          <a:bodyPr/>
          <a:lstStyle/>
          <a:p>
            <a:r>
              <a:rPr lang="en-US" dirty="0"/>
              <a:t>Ch. 20 | U.S. Caribbean</a:t>
            </a:r>
          </a:p>
        </p:txBody>
      </p:sp>
    </p:spTree>
    <p:extLst>
      <p:ext uri="{BB962C8B-B14F-4D97-AF65-F5344CB8AC3E}">
        <p14:creationId xmlns:p14="http://schemas.microsoft.com/office/powerpoint/2010/main" val="31752894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9CB02B-5D4D-184A-9FF9-7010E89D7933}"/>
              </a:ext>
            </a:extLst>
          </p:cNvPr>
          <p:cNvSpPr>
            <a:spLocks noGrp="1"/>
          </p:cNvSpPr>
          <p:nvPr>
            <p:ph idx="1"/>
          </p:nvPr>
        </p:nvSpPr>
        <p:spPr>
          <a:xfrm>
            <a:off x="628650" y="1825625"/>
            <a:ext cx="7886700" cy="4351337"/>
          </a:xfrm>
        </p:spPr>
        <p:txBody>
          <a:bodyPr numCol="2" spcCol="457200">
            <a:noAutofit/>
          </a:bodyPr>
          <a:lstStyle/>
          <a:p>
            <a:pPr marL="228600" indent="-228600">
              <a:spcAft>
                <a:spcPts val="300"/>
              </a:spcAft>
            </a:pPr>
            <a:r>
              <a:rPr lang="en-US" b="1" dirty="0">
                <a:solidFill>
                  <a:srgbClr val="40562E"/>
                </a:solidFill>
              </a:rPr>
              <a:t>Federal Coordinating Lead Author </a:t>
            </a:r>
          </a:p>
          <a:p>
            <a:pPr marL="228600" indent="-228600">
              <a:spcAft>
                <a:spcPts val="300"/>
              </a:spcAft>
            </a:pPr>
            <a:r>
              <a:rPr lang="en-US" sz="1800" b="1" dirty="0"/>
              <a:t>William A. Gould</a:t>
            </a:r>
            <a:r>
              <a:rPr lang="en-US" sz="1800" dirty="0"/>
              <a:t>, </a:t>
            </a:r>
            <a:r>
              <a:rPr lang="en-US" sz="1800" i="1" dirty="0"/>
              <a:t>USDA Forest Service International Institute of Tropical Forestry</a:t>
            </a:r>
            <a:endParaRPr lang="en-US" sz="1800" b="1" dirty="0">
              <a:solidFill>
                <a:srgbClr val="3D88A8"/>
              </a:solidFill>
            </a:endParaRPr>
          </a:p>
          <a:p>
            <a:pPr marL="228600" indent="-228600">
              <a:spcBef>
                <a:spcPts val="600"/>
              </a:spcBef>
              <a:spcAft>
                <a:spcPts val="300"/>
              </a:spcAft>
            </a:pPr>
            <a:r>
              <a:rPr lang="en-US" b="1" dirty="0">
                <a:solidFill>
                  <a:srgbClr val="40562E"/>
                </a:solidFill>
              </a:rPr>
              <a:t>Chapter Lead</a:t>
            </a:r>
          </a:p>
          <a:p>
            <a:pPr marL="228600" indent="-228600">
              <a:spcAft>
                <a:spcPts val="300"/>
              </a:spcAft>
            </a:pPr>
            <a:r>
              <a:rPr lang="en-US" sz="1800" b="1" dirty="0"/>
              <a:t>Ernesto L. Díaz, </a:t>
            </a:r>
            <a:r>
              <a:rPr lang="en-US" sz="1800" i="1" dirty="0"/>
              <a:t>Department of Natural and Environmental Resources, Coastal Zone Management Program</a:t>
            </a:r>
            <a:endParaRPr lang="en-US" sz="1800" b="1" dirty="0">
              <a:solidFill>
                <a:srgbClr val="3D88A8"/>
              </a:solidFill>
            </a:endParaRPr>
          </a:p>
          <a:p>
            <a:pPr marL="228600" indent="-228600">
              <a:spcBef>
                <a:spcPts val="600"/>
              </a:spcBef>
              <a:spcAft>
                <a:spcPts val="300"/>
              </a:spcAft>
            </a:pPr>
            <a:r>
              <a:rPr lang="en-US" b="1" dirty="0">
                <a:solidFill>
                  <a:srgbClr val="40562E"/>
                </a:solidFill>
              </a:rPr>
              <a:t>Chapter Authors</a:t>
            </a:r>
            <a:r>
              <a:rPr lang="en-US" sz="1800" b="1" dirty="0">
                <a:solidFill>
                  <a:srgbClr val="40562E"/>
                </a:solidFill>
              </a:rPr>
              <a:t>	</a:t>
            </a:r>
          </a:p>
          <a:p>
            <a:pPr marL="228600" indent="-228600">
              <a:spcAft>
                <a:spcPts val="300"/>
              </a:spcAft>
            </a:pPr>
            <a:r>
              <a:rPr lang="en-US" sz="1800" b="1" dirty="0"/>
              <a:t>Nora L. Álvarez-</a:t>
            </a:r>
            <a:r>
              <a:rPr lang="en-US" sz="1800" b="1" dirty="0" err="1"/>
              <a:t>Berríos</a:t>
            </a:r>
            <a:r>
              <a:rPr lang="en-US" sz="1800" b="1" dirty="0"/>
              <a:t>, </a:t>
            </a:r>
            <a:r>
              <a:rPr lang="en-US" sz="1800" i="1" dirty="0"/>
              <a:t>USDA Forest Service International Institute of Tropical Forestry</a:t>
            </a:r>
          </a:p>
          <a:p>
            <a:pPr marL="228600" indent="-228600">
              <a:spcAft>
                <a:spcPts val="300"/>
              </a:spcAft>
            </a:pPr>
            <a:r>
              <a:rPr lang="en-US" sz="1800" b="1" dirty="0"/>
              <a:t>Felix Aponte-González, </a:t>
            </a:r>
            <a:r>
              <a:rPr lang="en-US" sz="1800" i="1" dirty="0"/>
              <a:t>Aponte, Aponte &amp; </a:t>
            </a:r>
            <a:r>
              <a:rPr lang="en-US" sz="1800" i="1" dirty="0" err="1"/>
              <a:t>Asociados</a:t>
            </a:r>
            <a:endParaRPr lang="en-US" sz="1800" i="1" dirty="0"/>
          </a:p>
          <a:p>
            <a:pPr marL="228600" indent="-228600">
              <a:spcAft>
                <a:spcPts val="300"/>
              </a:spcAft>
            </a:pPr>
            <a:r>
              <a:rPr lang="en-US" sz="1800" b="1" dirty="0"/>
              <a:t>Wayne Archibald, </a:t>
            </a:r>
            <a:r>
              <a:rPr lang="en-US" sz="1800" i="1" dirty="0"/>
              <a:t>Archibald Energy Group</a:t>
            </a:r>
          </a:p>
          <a:p>
            <a:pPr marL="228600" indent="-228600">
              <a:spcAft>
                <a:spcPts val="300"/>
              </a:spcAft>
            </a:pPr>
            <a:r>
              <a:rPr lang="en-US" sz="1800" b="1" dirty="0"/>
              <a:t>Jared Heath Bowden</a:t>
            </a:r>
            <a:r>
              <a:rPr lang="en-US" sz="1800" dirty="0"/>
              <a:t>, </a:t>
            </a:r>
            <a:r>
              <a:rPr lang="en-US" sz="1800" i="1" dirty="0"/>
              <a:t>Department of Applied Ecology, North Carolina State University</a:t>
            </a:r>
          </a:p>
          <a:p>
            <a:pPr marL="228600" indent="-228600">
              <a:spcAft>
                <a:spcPts val="300"/>
              </a:spcAft>
            </a:pPr>
            <a:r>
              <a:rPr lang="en-US" sz="1800" b="1" dirty="0" err="1"/>
              <a:t>Lisamarie</a:t>
            </a:r>
            <a:r>
              <a:rPr lang="en-US" sz="1800" b="1" dirty="0"/>
              <a:t> </a:t>
            </a:r>
            <a:r>
              <a:rPr lang="en-US" sz="1800" b="1" dirty="0" err="1"/>
              <a:t>Carrubba</a:t>
            </a:r>
            <a:r>
              <a:rPr lang="en-US" sz="1800" dirty="0"/>
              <a:t>, </a:t>
            </a:r>
            <a:r>
              <a:rPr lang="en-US" sz="1800" i="1" dirty="0"/>
              <a:t>NOAA Fisheries, Office of Protected Resources</a:t>
            </a:r>
          </a:p>
          <a:p>
            <a:pPr marL="228600" indent="-228600">
              <a:spcAft>
                <a:spcPts val="300"/>
              </a:spcAft>
            </a:pPr>
            <a:r>
              <a:rPr lang="en-US" sz="1800" b="1" dirty="0"/>
              <a:t>Wanda Crespo</a:t>
            </a:r>
            <a:r>
              <a:rPr lang="en-US" sz="1800" dirty="0"/>
              <a:t>, </a:t>
            </a:r>
            <a:r>
              <a:rPr lang="en-US" sz="1800" dirty="0" err="1"/>
              <a:t>Estudios</a:t>
            </a:r>
            <a:r>
              <a:rPr lang="en-US" sz="1800" dirty="0"/>
              <a:t> </a:t>
            </a:r>
            <a:r>
              <a:rPr lang="en-US" sz="1800" dirty="0" err="1"/>
              <a:t>Técnicos</a:t>
            </a:r>
            <a:r>
              <a:rPr lang="en-US" sz="1800" dirty="0"/>
              <a:t>, Inc.</a:t>
            </a:r>
            <a:endParaRPr lang="en-US" sz="1800" i="1" dirty="0"/>
          </a:p>
          <a:p>
            <a:pPr marL="228600" indent="-228600">
              <a:spcAft>
                <a:spcPts val="300"/>
              </a:spcAft>
            </a:pPr>
            <a:r>
              <a:rPr lang="en-US" sz="1800" b="1" dirty="0"/>
              <a:t>Stephen Joshua Fain</a:t>
            </a:r>
            <a:r>
              <a:rPr lang="en-US" sz="1800" dirty="0"/>
              <a:t>, </a:t>
            </a:r>
            <a:r>
              <a:rPr lang="en-US" sz="1800" i="1" dirty="0"/>
              <a:t>USDA Forest Service International Institute of Tropical Forestry</a:t>
            </a:r>
          </a:p>
          <a:p>
            <a:pPr marL="228600" indent="-228600">
              <a:spcAft>
                <a:spcPts val="300"/>
              </a:spcAft>
            </a:pPr>
            <a:r>
              <a:rPr lang="en-US" sz="1800" b="1" dirty="0" err="1"/>
              <a:t>Grizelle</a:t>
            </a:r>
            <a:r>
              <a:rPr lang="en-US" sz="1800" b="1" dirty="0"/>
              <a:t> González</a:t>
            </a:r>
            <a:r>
              <a:rPr lang="en-US" sz="1800" i="1" dirty="0"/>
              <a:t>, USDA Forest Service International Institute of Tropical Forestry</a:t>
            </a:r>
          </a:p>
        </p:txBody>
      </p:sp>
      <p:sp>
        <p:nvSpPr>
          <p:cNvPr id="3" name="Text Placeholder 2">
            <a:extLst>
              <a:ext uri="{FF2B5EF4-FFF2-40B4-BE49-F238E27FC236}">
                <a16:creationId xmlns:a16="http://schemas.microsoft.com/office/drawing/2014/main" id="{CB859C7D-D9A0-084B-AF26-CA892073AAE1}"/>
              </a:ext>
            </a:extLst>
          </p:cNvPr>
          <p:cNvSpPr>
            <a:spLocks noGrp="1"/>
          </p:cNvSpPr>
          <p:nvPr>
            <p:ph type="body" sz="quarter" idx="10"/>
          </p:nvPr>
        </p:nvSpPr>
        <p:spPr/>
        <p:txBody>
          <a:bodyPr/>
          <a:lstStyle/>
          <a:p>
            <a:r>
              <a:rPr lang="en-US" dirty="0"/>
              <a:t>Chapter Author Team</a:t>
            </a:r>
          </a:p>
        </p:txBody>
      </p:sp>
      <p:sp>
        <p:nvSpPr>
          <p:cNvPr id="4" name="Text Placeholder 3">
            <a:extLst>
              <a:ext uri="{FF2B5EF4-FFF2-40B4-BE49-F238E27FC236}">
                <a16:creationId xmlns:a16="http://schemas.microsoft.com/office/drawing/2014/main" id="{01ECE952-47C0-4D49-8539-F727709EA134}"/>
              </a:ext>
            </a:extLst>
          </p:cNvPr>
          <p:cNvSpPr>
            <a:spLocks noGrp="1"/>
          </p:cNvSpPr>
          <p:nvPr>
            <p:ph type="body" sz="quarter" idx="11"/>
          </p:nvPr>
        </p:nvSpPr>
        <p:spPr/>
        <p:txBody>
          <a:bodyPr/>
          <a:lstStyle/>
          <a:p>
            <a:r>
              <a:rPr lang="en-US" dirty="0"/>
              <a:t>20</a:t>
            </a:r>
          </a:p>
        </p:txBody>
      </p:sp>
      <p:sp>
        <p:nvSpPr>
          <p:cNvPr id="5" name="Text Placeholder 4">
            <a:extLst>
              <a:ext uri="{FF2B5EF4-FFF2-40B4-BE49-F238E27FC236}">
                <a16:creationId xmlns:a16="http://schemas.microsoft.com/office/drawing/2014/main" id="{CE25389A-EE43-FE42-A9B3-E8F6E6DCBF7A}"/>
              </a:ext>
            </a:extLst>
          </p:cNvPr>
          <p:cNvSpPr>
            <a:spLocks noGrp="1"/>
          </p:cNvSpPr>
          <p:nvPr>
            <p:ph type="body" sz="quarter" idx="12"/>
          </p:nvPr>
        </p:nvSpPr>
        <p:spPr/>
        <p:txBody>
          <a:bodyPr/>
          <a:lstStyle/>
          <a:p>
            <a:r>
              <a:rPr lang="en-US" dirty="0"/>
              <a:t>Ch. 20 | U.S. Caribbean</a:t>
            </a:r>
          </a:p>
        </p:txBody>
      </p:sp>
    </p:spTree>
    <p:extLst>
      <p:ext uri="{BB962C8B-B14F-4D97-AF65-F5344CB8AC3E}">
        <p14:creationId xmlns:p14="http://schemas.microsoft.com/office/powerpoint/2010/main" val="26692168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BB47D4E-0973-6F43-84BF-C0FDEDF6E88C}"/>
              </a:ext>
            </a:extLst>
          </p:cNvPr>
          <p:cNvSpPr>
            <a:spLocks noGrp="1"/>
          </p:cNvSpPr>
          <p:nvPr>
            <p:ph idx="1"/>
          </p:nvPr>
        </p:nvSpPr>
        <p:spPr/>
        <p:txBody>
          <a:bodyPr numCol="2" spcCol="457200">
            <a:noAutofit/>
          </a:bodyPr>
          <a:lstStyle/>
          <a:p>
            <a:pPr>
              <a:spcAft>
                <a:spcPts val="300"/>
              </a:spcAft>
            </a:pPr>
            <a:r>
              <a:rPr lang="en-US" b="1" dirty="0">
                <a:solidFill>
                  <a:srgbClr val="40562E"/>
                </a:solidFill>
              </a:rPr>
              <a:t>Chapter Authors (cont.)</a:t>
            </a:r>
          </a:p>
          <a:p>
            <a:pPr marL="230188" indent="-230188">
              <a:spcAft>
                <a:spcPts val="300"/>
              </a:spcAft>
            </a:pPr>
            <a:r>
              <a:rPr lang="en-US" sz="1800" b="1" dirty="0"/>
              <a:t>Annmarie </a:t>
            </a:r>
            <a:r>
              <a:rPr lang="en-US" sz="1800" b="1" dirty="0" err="1"/>
              <a:t>Goulbourne</a:t>
            </a:r>
            <a:r>
              <a:rPr lang="en-US" sz="1800" dirty="0"/>
              <a:t>, </a:t>
            </a:r>
            <a:r>
              <a:rPr lang="en-US" sz="1800" i="1" dirty="0"/>
              <a:t>Environmental Solutions Limited</a:t>
            </a:r>
            <a:endParaRPr lang="en-US" sz="1800" dirty="0"/>
          </a:p>
          <a:p>
            <a:pPr marL="230188" indent="-230188">
              <a:spcAft>
                <a:spcPts val="300"/>
              </a:spcAft>
            </a:pPr>
            <a:r>
              <a:rPr lang="en-US" sz="1800" b="1" dirty="0"/>
              <a:t>Eric </a:t>
            </a:r>
            <a:r>
              <a:rPr lang="en-US" sz="1800" b="1" dirty="0" err="1"/>
              <a:t>Harmsen</a:t>
            </a:r>
            <a:r>
              <a:rPr lang="en-US" sz="1800" b="1" dirty="0"/>
              <a:t>, </a:t>
            </a:r>
            <a:r>
              <a:rPr lang="en-US" sz="1800" i="1" dirty="0"/>
              <a:t>Department of Agriculture and Biosystems Engineering, University of Puerto Rico</a:t>
            </a:r>
          </a:p>
          <a:p>
            <a:pPr marL="230188" indent="-230188">
              <a:spcAft>
                <a:spcPts val="300"/>
              </a:spcAft>
            </a:pPr>
            <a:r>
              <a:rPr lang="en-US" sz="1800" b="1" dirty="0"/>
              <a:t>Azad </a:t>
            </a:r>
            <a:r>
              <a:rPr lang="en-US" sz="1800" b="1" dirty="0" err="1"/>
              <a:t>Henareh</a:t>
            </a:r>
            <a:r>
              <a:rPr lang="en-US" sz="1800" b="1" dirty="0"/>
              <a:t> </a:t>
            </a:r>
            <a:r>
              <a:rPr lang="en-US" sz="1800" b="1" dirty="0" err="1"/>
              <a:t>Khalyani</a:t>
            </a:r>
            <a:r>
              <a:rPr lang="en-US" sz="1800" b="1" dirty="0"/>
              <a:t>, </a:t>
            </a:r>
            <a:r>
              <a:rPr lang="en-US" sz="1800" i="1" dirty="0"/>
              <a:t>Natural Resource Ecology Laboratory, Colorado State University</a:t>
            </a:r>
          </a:p>
          <a:p>
            <a:pPr marL="230188" indent="-230188">
              <a:spcAft>
                <a:spcPts val="300"/>
              </a:spcAft>
            </a:pPr>
            <a:r>
              <a:rPr lang="en-US" sz="1800" b="1" dirty="0"/>
              <a:t>Eva </a:t>
            </a:r>
            <a:r>
              <a:rPr lang="en-US" sz="1800" b="1" dirty="0" err="1"/>
              <a:t>Holupchinski</a:t>
            </a:r>
            <a:r>
              <a:rPr lang="en-US" sz="1800" b="1" dirty="0"/>
              <a:t>, </a:t>
            </a:r>
            <a:r>
              <a:rPr lang="en-US" sz="1800" i="1" dirty="0"/>
              <a:t>USDA Forest Service International Institute of Tropical Forestry</a:t>
            </a:r>
            <a:r>
              <a:rPr lang="en-US" sz="1800" dirty="0"/>
              <a:t>	</a:t>
            </a:r>
          </a:p>
          <a:p>
            <a:pPr marL="230188" indent="-230188">
              <a:spcAft>
                <a:spcPts val="300"/>
              </a:spcAft>
            </a:pPr>
            <a:r>
              <a:rPr lang="en-US" sz="1800" b="1" dirty="0"/>
              <a:t>James P. </a:t>
            </a:r>
            <a:r>
              <a:rPr lang="en-US" sz="1800" b="1" dirty="0" err="1"/>
              <a:t>Kossin</a:t>
            </a:r>
            <a:r>
              <a:rPr lang="en-US" sz="1800" b="1" dirty="0"/>
              <a:t>, </a:t>
            </a:r>
            <a:r>
              <a:rPr lang="en-US" sz="1800" i="1" dirty="0"/>
              <a:t>National Oceanic and Atmospheric Administration</a:t>
            </a:r>
          </a:p>
          <a:p>
            <a:pPr marL="230188" indent="-230188">
              <a:spcAft>
                <a:spcPts val="300"/>
              </a:spcAft>
            </a:pPr>
            <a:r>
              <a:rPr lang="en-US" sz="1800" b="1" dirty="0"/>
              <a:t>Amanda J. </a:t>
            </a:r>
            <a:r>
              <a:rPr lang="en-US" sz="1800" b="1" dirty="0" err="1"/>
              <a:t>Leinberger</a:t>
            </a:r>
            <a:r>
              <a:rPr lang="en-US" sz="1800" b="1" dirty="0"/>
              <a:t>, </a:t>
            </a:r>
            <a:r>
              <a:rPr lang="en-US" sz="1800" i="1" dirty="0"/>
              <a:t>Center for Climate Adaptation Science and Solutions, University of Arizona</a:t>
            </a:r>
          </a:p>
          <a:p>
            <a:pPr marL="230188" indent="-230188">
              <a:spcAft>
                <a:spcPts val="300"/>
              </a:spcAft>
            </a:pPr>
            <a:r>
              <a:rPr lang="en-US" sz="1800" b="1" dirty="0"/>
              <a:t>Vanessa I. Marrero-Santiago, </a:t>
            </a:r>
            <a:r>
              <a:rPr lang="en-US" sz="1800" i="1" dirty="0"/>
              <a:t>Department of Natural and Environmental Resources, Coastal Zone Management Program</a:t>
            </a:r>
          </a:p>
          <a:p>
            <a:pPr marL="230188" indent="-230188">
              <a:spcAft>
                <a:spcPts val="300"/>
              </a:spcAft>
            </a:pPr>
            <a:r>
              <a:rPr lang="en-US" sz="1800" b="1" dirty="0"/>
              <a:t>Odalys Martínez-Sánchez, </a:t>
            </a:r>
            <a:r>
              <a:rPr lang="en-US" sz="1800" i="1" dirty="0"/>
              <a:t>NOAA National Weather Service</a:t>
            </a:r>
          </a:p>
          <a:p>
            <a:pPr marL="230188" indent="-230188">
              <a:spcAft>
                <a:spcPts val="300"/>
              </a:spcAft>
            </a:pPr>
            <a:r>
              <a:rPr lang="en-US" sz="1800" b="1" dirty="0"/>
              <a:t>Kathleen McGinley, </a:t>
            </a:r>
            <a:r>
              <a:rPr lang="en-US" sz="1800" i="1" dirty="0"/>
              <a:t>USDA Forest Service International Institute of Tropical Forestry</a:t>
            </a:r>
          </a:p>
        </p:txBody>
      </p:sp>
      <p:sp>
        <p:nvSpPr>
          <p:cNvPr id="3" name="Text Placeholder 2">
            <a:extLst>
              <a:ext uri="{FF2B5EF4-FFF2-40B4-BE49-F238E27FC236}">
                <a16:creationId xmlns:a16="http://schemas.microsoft.com/office/drawing/2014/main" id="{74CD60EF-00DF-754D-B528-CA9E8C717A36}"/>
              </a:ext>
            </a:extLst>
          </p:cNvPr>
          <p:cNvSpPr>
            <a:spLocks noGrp="1"/>
          </p:cNvSpPr>
          <p:nvPr>
            <p:ph type="body" sz="quarter" idx="10"/>
          </p:nvPr>
        </p:nvSpPr>
        <p:spPr/>
        <p:txBody>
          <a:bodyPr/>
          <a:lstStyle/>
          <a:p>
            <a:r>
              <a:rPr lang="en-US" dirty="0"/>
              <a:t>Chapter Author Team</a:t>
            </a:r>
          </a:p>
        </p:txBody>
      </p:sp>
      <p:sp>
        <p:nvSpPr>
          <p:cNvPr id="4" name="Text Placeholder 3">
            <a:extLst>
              <a:ext uri="{FF2B5EF4-FFF2-40B4-BE49-F238E27FC236}">
                <a16:creationId xmlns:a16="http://schemas.microsoft.com/office/drawing/2014/main" id="{84CD0939-6812-684F-932C-BAE77698432C}"/>
              </a:ext>
            </a:extLst>
          </p:cNvPr>
          <p:cNvSpPr>
            <a:spLocks noGrp="1"/>
          </p:cNvSpPr>
          <p:nvPr>
            <p:ph type="body" sz="quarter" idx="11"/>
          </p:nvPr>
        </p:nvSpPr>
        <p:spPr/>
        <p:txBody>
          <a:bodyPr/>
          <a:lstStyle/>
          <a:p>
            <a:r>
              <a:rPr lang="en-US" dirty="0"/>
              <a:t>20</a:t>
            </a:r>
          </a:p>
        </p:txBody>
      </p:sp>
      <p:sp>
        <p:nvSpPr>
          <p:cNvPr id="5" name="Text Placeholder 4">
            <a:extLst>
              <a:ext uri="{FF2B5EF4-FFF2-40B4-BE49-F238E27FC236}">
                <a16:creationId xmlns:a16="http://schemas.microsoft.com/office/drawing/2014/main" id="{0C899879-3893-FA41-9717-A5A09A31D6D2}"/>
              </a:ext>
            </a:extLst>
          </p:cNvPr>
          <p:cNvSpPr>
            <a:spLocks noGrp="1"/>
          </p:cNvSpPr>
          <p:nvPr>
            <p:ph type="body" sz="quarter" idx="12"/>
          </p:nvPr>
        </p:nvSpPr>
        <p:spPr/>
        <p:txBody>
          <a:bodyPr/>
          <a:lstStyle/>
          <a:p>
            <a:r>
              <a:rPr lang="en-US" dirty="0"/>
              <a:t>Ch. 20 | U.S. Caribbean</a:t>
            </a:r>
          </a:p>
        </p:txBody>
      </p:sp>
    </p:spTree>
    <p:extLst>
      <p:ext uri="{BB962C8B-B14F-4D97-AF65-F5344CB8AC3E}">
        <p14:creationId xmlns:p14="http://schemas.microsoft.com/office/powerpoint/2010/main" val="37836708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BA3406-A1A3-384A-A4CD-B4AC0EF8B157}"/>
              </a:ext>
            </a:extLst>
          </p:cNvPr>
          <p:cNvSpPr>
            <a:spLocks noGrp="1"/>
          </p:cNvSpPr>
          <p:nvPr>
            <p:ph idx="1"/>
          </p:nvPr>
        </p:nvSpPr>
        <p:spPr/>
        <p:txBody>
          <a:bodyPr numCol="2" spcCol="457200">
            <a:normAutofit/>
          </a:bodyPr>
          <a:lstStyle/>
          <a:p>
            <a:pPr>
              <a:spcAft>
                <a:spcPts val="300"/>
              </a:spcAft>
            </a:pPr>
            <a:r>
              <a:rPr lang="en-US" b="1" dirty="0">
                <a:solidFill>
                  <a:srgbClr val="40562E"/>
                </a:solidFill>
              </a:rPr>
              <a:t>Chapter Authors (cont.)</a:t>
            </a:r>
          </a:p>
          <a:p>
            <a:pPr marL="230188" indent="-230188">
              <a:spcAft>
                <a:spcPts val="300"/>
              </a:spcAft>
            </a:pPr>
            <a:r>
              <a:rPr lang="en-US" sz="1800" b="1" dirty="0"/>
              <a:t>Melissa Meléndez </a:t>
            </a:r>
            <a:r>
              <a:rPr lang="en-US" sz="1800" b="1" dirty="0" err="1"/>
              <a:t>Oyola</a:t>
            </a:r>
            <a:r>
              <a:rPr lang="en-US" sz="1800" b="1" i="1" dirty="0"/>
              <a:t>, </a:t>
            </a:r>
            <a:r>
              <a:rPr lang="en-US" sz="1800" i="1" dirty="0"/>
              <a:t>University of New Hampshire</a:t>
            </a:r>
          </a:p>
          <a:p>
            <a:pPr marL="230188" indent="-230188">
              <a:spcAft>
                <a:spcPts val="300"/>
              </a:spcAft>
            </a:pPr>
            <a:r>
              <a:rPr lang="en-US" sz="1800" b="1" dirty="0"/>
              <a:t>Pablo Méndez-</a:t>
            </a:r>
            <a:r>
              <a:rPr lang="en-US" sz="1800" b="1" dirty="0" err="1"/>
              <a:t>Lázaro</a:t>
            </a:r>
            <a:r>
              <a:rPr lang="en-US" sz="1800" dirty="0"/>
              <a:t>, </a:t>
            </a:r>
            <a:r>
              <a:rPr lang="en-US" sz="1800" i="1" dirty="0"/>
              <a:t>University of Puerto Rico</a:t>
            </a:r>
          </a:p>
          <a:p>
            <a:pPr marL="230188" indent="-230188">
              <a:spcAft>
                <a:spcPts val="300"/>
              </a:spcAft>
            </a:pPr>
            <a:r>
              <a:rPr lang="en-US" sz="1800" b="1" dirty="0"/>
              <a:t>Julio Morell</a:t>
            </a:r>
            <a:r>
              <a:rPr lang="en-US" sz="1800" dirty="0"/>
              <a:t>, </a:t>
            </a:r>
            <a:r>
              <a:rPr lang="en-US" sz="1800" i="1" dirty="0"/>
              <a:t>University of Puerto Rico</a:t>
            </a:r>
          </a:p>
          <a:p>
            <a:pPr marL="230188" indent="-230188">
              <a:spcAft>
                <a:spcPts val="300"/>
              </a:spcAft>
            </a:pPr>
            <a:r>
              <a:rPr lang="en-US" sz="1800" b="1" dirty="0"/>
              <a:t>Isabel K. </a:t>
            </a:r>
            <a:r>
              <a:rPr lang="en-US" sz="1800" b="1" dirty="0" err="1"/>
              <a:t>Parés</a:t>
            </a:r>
            <a:r>
              <a:rPr lang="en-US" sz="1800" b="1" dirty="0"/>
              <a:t>-Ramos, </a:t>
            </a:r>
            <a:r>
              <a:rPr lang="en-US" sz="1800" i="1" dirty="0"/>
              <a:t>USDA Forest Service International Institute of Tropical Forestry</a:t>
            </a:r>
            <a:endParaRPr lang="en-US" sz="1800" dirty="0"/>
          </a:p>
          <a:p>
            <a:pPr marL="230188" indent="-230188">
              <a:spcAft>
                <a:spcPts val="300"/>
              </a:spcAft>
            </a:pPr>
            <a:r>
              <a:rPr lang="en-US" sz="1800" b="1" dirty="0"/>
              <a:t>Roger </a:t>
            </a:r>
            <a:r>
              <a:rPr lang="en-US" sz="1800" b="1" dirty="0" err="1"/>
              <a:t>Pulwarty</a:t>
            </a:r>
            <a:r>
              <a:rPr lang="en-US" sz="1800" dirty="0"/>
              <a:t>, </a:t>
            </a:r>
            <a:r>
              <a:rPr lang="en-US" sz="1800" i="1" dirty="0"/>
              <a:t>National Oceanic and Atmospheric Administration</a:t>
            </a:r>
          </a:p>
          <a:p>
            <a:pPr marL="230188" indent="-230188">
              <a:spcAft>
                <a:spcPts val="300"/>
              </a:spcAft>
            </a:pPr>
            <a:r>
              <a:rPr lang="en-US" sz="1800" b="1" dirty="0"/>
              <a:t>William V. Sweet</a:t>
            </a:r>
            <a:r>
              <a:rPr lang="en-US" sz="1800" dirty="0"/>
              <a:t>, </a:t>
            </a:r>
            <a:r>
              <a:rPr lang="en-US" sz="1800" i="1" dirty="0"/>
              <a:t>NOAA National Ocean Service</a:t>
            </a:r>
          </a:p>
          <a:p>
            <a:pPr marL="230188" indent="-230188">
              <a:spcAft>
                <a:spcPts val="300"/>
              </a:spcAft>
            </a:pPr>
            <a:r>
              <a:rPr lang="en-US" sz="1800" b="1" dirty="0"/>
              <a:t>Adam </a:t>
            </a:r>
            <a:r>
              <a:rPr lang="en-US" sz="1800" b="1" dirty="0" err="1"/>
              <a:t>Terando</a:t>
            </a:r>
            <a:r>
              <a:rPr lang="en-US" sz="1800" dirty="0"/>
              <a:t>, </a:t>
            </a:r>
            <a:r>
              <a:rPr lang="en-US" sz="1800" i="1" dirty="0"/>
              <a:t>U.S. Geological Survey, Southeast Climate Adaptation Science Center</a:t>
            </a:r>
          </a:p>
          <a:p>
            <a:pPr marL="230188" indent="-230188">
              <a:spcAft>
                <a:spcPts val="300"/>
              </a:spcAft>
            </a:pPr>
            <a:r>
              <a:rPr lang="en-US" sz="1800" b="1" dirty="0" err="1"/>
              <a:t>Sigfredo</a:t>
            </a:r>
            <a:r>
              <a:rPr lang="en-US" sz="1800" b="1" dirty="0"/>
              <a:t> Torres-González</a:t>
            </a:r>
            <a:r>
              <a:rPr lang="en-US" sz="1800" dirty="0"/>
              <a:t>, </a:t>
            </a:r>
            <a:r>
              <a:rPr lang="en-US" sz="1800" i="1" dirty="0"/>
              <a:t>U.S. Geological Survey (Retired)</a:t>
            </a:r>
            <a:endParaRPr lang="en-US" sz="1800" dirty="0"/>
          </a:p>
          <a:p>
            <a:pPr>
              <a:spcBef>
                <a:spcPts val="600"/>
              </a:spcBef>
              <a:spcAft>
                <a:spcPts val="300"/>
              </a:spcAft>
            </a:pPr>
            <a:r>
              <a:rPr lang="en-US" b="1" dirty="0">
                <a:solidFill>
                  <a:srgbClr val="40562E"/>
                </a:solidFill>
              </a:rPr>
              <a:t>Review Editor</a:t>
            </a:r>
            <a:r>
              <a:rPr lang="en-US" sz="1800" b="1" dirty="0">
                <a:solidFill>
                  <a:srgbClr val="40562E"/>
                </a:solidFill>
              </a:rPr>
              <a:t>	</a:t>
            </a:r>
          </a:p>
          <a:p>
            <a:pPr marL="230188" indent="-230188">
              <a:spcAft>
                <a:spcPts val="300"/>
              </a:spcAft>
            </a:pPr>
            <a:r>
              <a:rPr lang="en-US" sz="1800" b="1" dirty="0"/>
              <a:t>Jess K. Zimmerman, </a:t>
            </a:r>
            <a:r>
              <a:rPr lang="en-US" sz="1800" i="1" dirty="0"/>
              <a:t>University of Puerto Rico</a:t>
            </a:r>
            <a:endParaRPr lang="en-US" sz="1800" dirty="0"/>
          </a:p>
        </p:txBody>
      </p:sp>
      <p:sp>
        <p:nvSpPr>
          <p:cNvPr id="3" name="Text Placeholder 2">
            <a:extLst>
              <a:ext uri="{FF2B5EF4-FFF2-40B4-BE49-F238E27FC236}">
                <a16:creationId xmlns:a16="http://schemas.microsoft.com/office/drawing/2014/main" id="{A5340269-2529-B14E-BE6F-6386B923BDC0}"/>
              </a:ext>
            </a:extLst>
          </p:cNvPr>
          <p:cNvSpPr>
            <a:spLocks noGrp="1"/>
          </p:cNvSpPr>
          <p:nvPr>
            <p:ph type="body" sz="quarter" idx="10"/>
          </p:nvPr>
        </p:nvSpPr>
        <p:spPr/>
        <p:txBody>
          <a:bodyPr/>
          <a:lstStyle/>
          <a:p>
            <a:r>
              <a:rPr lang="en-US" dirty="0"/>
              <a:t>Chapter Author Team</a:t>
            </a:r>
          </a:p>
        </p:txBody>
      </p:sp>
      <p:sp>
        <p:nvSpPr>
          <p:cNvPr id="4" name="Text Placeholder 3">
            <a:extLst>
              <a:ext uri="{FF2B5EF4-FFF2-40B4-BE49-F238E27FC236}">
                <a16:creationId xmlns:a16="http://schemas.microsoft.com/office/drawing/2014/main" id="{81C65503-1952-4642-894D-AEED1B873F7A}"/>
              </a:ext>
            </a:extLst>
          </p:cNvPr>
          <p:cNvSpPr>
            <a:spLocks noGrp="1"/>
          </p:cNvSpPr>
          <p:nvPr>
            <p:ph type="body" sz="quarter" idx="11"/>
          </p:nvPr>
        </p:nvSpPr>
        <p:spPr/>
        <p:txBody>
          <a:bodyPr/>
          <a:lstStyle/>
          <a:p>
            <a:r>
              <a:rPr lang="en-US" dirty="0"/>
              <a:t>20</a:t>
            </a:r>
          </a:p>
        </p:txBody>
      </p:sp>
      <p:sp>
        <p:nvSpPr>
          <p:cNvPr id="5" name="Text Placeholder 4">
            <a:extLst>
              <a:ext uri="{FF2B5EF4-FFF2-40B4-BE49-F238E27FC236}">
                <a16:creationId xmlns:a16="http://schemas.microsoft.com/office/drawing/2014/main" id="{5023C548-14CD-3243-8AB7-EE1CEB3F1710}"/>
              </a:ext>
            </a:extLst>
          </p:cNvPr>
          <p:cNvSpPr>
            <a:spLocks noGrp="1"/>
          </p:cNvSpPr>
          <p:nvPr>
            <p:ph type="body" sz="quarter" idx="12"/>
          </p:nvPr>
        </p:nvSpPr>
        <p:spPr/>
        <p:txBody>
          <a:bodyPr/>
          <a:lstStyle/>
          <a:p>
            <a:r>
              <a:rPr lang="en-US" dirty="0"/>
              <a:t>Ch. 20 | U.S. Caribbean</a:t>
            </a:r>
          </a:p>
        </p:txBody>
      </p:sp>
    </p:spTree>
    <p:extLst>
      <p:ext uri="{BB962C8B-B14F-4D97-AF65-F5344CB8AC3E}">
        <p14:creationId xmlns:p14="http://schemas.microsoft.com/office/powerpoint/2010/main" val="27434984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847D91-571E-914F-87F6-CD74FBAD1235}"/>
              </a:ext>
            </a:extLst>
          </p:cNvPr>
          <p:cNvSpPr>
            <a:spLocks noGrp="1"/>
          </p:cNvSpPr>
          <p:nvPr>
            <p:ph idx="1"/>
          </p:nvPr>
        </p:nvSpPr>
        <p:spPr/>
        <p:txBody>
          <a:bodyPr>
            <a:normAutofit/>
          </a:bodyPr>
          <a:lstStyle/>
          <a:p>
            <a:pPr>
              <a:spcAft>
                <a:spcPts val="300"/>
              </a:spcAft>
            </a:pPr>
            <a:r>
              <a:rPr lang="en-US" b="1" dirty="0">
                <a:solidFill>
                  <a:srgbClr val="40562E"/>
                </a:solidFill>
              </a:rPr>
              <a:t>Technical Contributors</a:t>
            </a:r>
            <a:r>
              <a:rPr lang="en-US" sz="1800" b="1" dirty="0">
                <a:solidFill>
                  <a:srgbClr val="40562E"/>
                </a:solidFill>
              </a:rPr>
              <a:t>	</a:t>
            </a:r>
          </a:p>
          <a:p>
            <a:pPr marL="230188" indent="-230188">
              <a:spcAft>
                <a:spcPts val="300"/>
              </a:spcAft>
            </a:pPr>
            <a:r>
              <a:rPr lang="en-US" sz="1800" b="1" dirty="0"/>
              <a:t>Mariano Argüelles, </a:t>
            </a:r>
            <a:r>
              <a:rPr lang="en-US" sz="1800" i="1" dirty="0"/>
              <a:t>Puerto Rico Department of Agriculture</a:t>
            </a:r>
          </a:p>
          <a:p>
            <a:pPr marL="230188" indent="-230188">
              <a:spcAft>
                <a:spcPts val="300"/>
              </a:spcAft>
            </a:pPr>
            <a:r>
              <a:rPr lang="en-US" sz="1800" b="1" dirty="0"/>
              <a:t>Gabriela Bernal-Vega, </a:t>
            </a:r>
            <a:r>
              <a:rPr lang="en-US" sz="1800" i="1" dirty="0"/>
              <a:t>University of Puerto Rico</a:t>
            </a:r>
          </a:p>
          <a:p>
            <a:pPr marL="230188" indent="-230188">
              <a:spcAft>
                <a:spcPts val="300"/>
              </a:spcAft>
            </a:pPr>
            <a:r>
              <a:rPr lang="en-US" sz="1800" b="1" dirty="0"/>
              <a:t>Roberto </a:t>
            </a:r>
            <a:r>
              <a:rPr lang="en-US" sz="1800" b="1" dirty="0" err="1"/>
              <a:t>Moyano</a:t>
            </a:r>
            <a:r>
              <a:rPr lang="en-US" sz="1800" b="1" dirty="0"/>
              <a:t>, </a:t>
            </a:r>
            <a:r>
              <a:rPr lang="en-US" sz="1800" i="1" dirty="0" err="1"/>
              <a:t>Estudios</a:t>
            </a:r>
            <a:r>
              <a:rPr lang="en-US" sz="1800" i="1" dirty="0"/>
              <a:t> </a:t>
            </a:r>
            <a:r>
              <a:rPr lang="en-US" sz="1800" i="1" dirty="0" err="1"/>
              <a:t>Técnicos</a:t>
            </a:r>
            <a:r>
              <a:rPr lang="en-US" sz="1800" i="1" dirty="0"/>
              <a:t>, Inc.</a:t>
            </a:r>
          </a:p>
          <a:p>
            <a:pPr marL="230188" indent="-230188">
              <a:spcAft>
                <a:spcPts val="300"/>
              </a:spcAft>
            </a:pPr>
            <a:r>
              <a:rPr lang="en-US" sz="1800" b="1" dirty="0"/>
              <a:t>Pedro Nieves, </a:t>
            </a:r>
            <a:r>
              <a:rPr lang="en-US" sz="1800" i="1" dirty="0"/>
              <a:t>USVI Coastal Zone Management</a:t>
            </a:r>
          </a:p>
          <a:p>
            <a:pPr marL="230188" indent="-230188">
              <a:spcAft>
                <a:spcPts val="300"/>
              </a:spcAft>
            </a:pPr>
            <a:r>
              <a:rPr lang="en-US" sz="1800" b="1" dirty="0"/>
              <a:t>Aurelio Mercado-Irizarry, </a:t>
            </a:r>
            <a:r>
              <a:rPr lang="en-US" sz="1800" i="1" dirty="0"/>
              <a:t>University of Puerto Rico</a:t>
            </a:r>
          </a:p>
          <a:p>
            <a:pPr marL="230188" indent="-230188">
              <a:spcAft>
                <a:spcPts val="300"/>
              </a:spcAft>
            </a:pPr>
            <a:r>
              <a:rPr lang="en-US" sz="1800" b="1" dirty="0"/>
              <a:t>Dominique </a:t>
            </a:r>
            <a:r>
              <a:rPr lang="en-US" sz="1800" b="1" dirty="0" err="1"/>
              <a:t>Davíd</a:t>
            </a:r>
            <a:r>
              <a:rPr lang="en-US" sz="1800" b="1" dirty="0"/>
              <a:t>-Chavez, </a:t>
            </a:r>
            <a:r>
              <a:rPr lang="en-US" sz="1800" i="1" dirty="0"/>
              <a:t>Colorado State University</a:t>
            </a:r>
            <a:endParaRPr lang="en-US" sz="1800" dirty="0"/>
          </a:p>
          <a:p>
            <a:pPr>
              <a:spcBef>
                <a:spcPts val="600"/>
              </a:spcBef>
              <a:spcAft>
                <a:spcPts val="300"/>
              </a:spcAft>
            </a:pPr>
            <a:r>
              <a:rPr lang="en-US" b="1" dirty="0">
                <a:solidFill>
                  <a:srgbClr val="40562E"/>
                </a:solidFill>
              </a:rPr>
              <a:t>USGCRP Coordinators</a:t>
            </a:r>
          </a:p>
          <a:p>
            <a:pPr marL="230188" indent="-230188">
              <a:spcAft>
                <a:spcPts val="300"/>
              </a:spcAft>
            </a:pPr>
            <a:r>
              <a:rPr lang="en-US" sz="1800" b="1" dirty="0" err="1"/>
              <a:t>Allyza</a:t>
            </a:r>
            <a:r>
              <a:rPr lang="en-US" sz="1800" b="1" dirty="0"/>
              <a:t> Lustig, </a:t>
            </a:r>
            <a:r>
              <a:rPr lang="en-US" sz="1800" i="1" dirty="0"/>
              <a:t>Program Coordinator</a:t>
            </a:r>
          </a:p>
          <a:p>
            <a:pPr marL="230188" indent="-230188">
              <a:spcAft>
                <a:spcPts val="300"/>
              </a:spcAft>
            </a:pPr>
            <a:r>
              <a:rPr lang="en-US" sz="1800" b="1" dirty="0"/>
              <a:t>Apurva Dave, </a:t>
            </a:r>
            <a:r>
              <a:rPr lang="en-US" sz="1800" i="1" dirty="0"/>
              <a:t>International Coordinator and Senior Analyst</a:t>
            </a:r>
          </a:p>
          <a:p>
            <a:pPr marL="230188" indent="-230188">
              <a:spcAft>
                <a:spcPts val="300"/>
              </a:spcAft>
            </a:pPr>
            <a:r>
              <a:rPr lang="en-US" sz="1800" b="1" dirty="0"/>
              <a:t>Christopher W. Avery, </a:t>
            </a:r>
            <a:r>
              <a:rPr lang="en-US" sz="1800" i="1" dirty="0"/>
              <a:t>Senior Manager</a:t>
            </a:r>
          </a:p>
        </p:txBody>
      </p:sp>
      <p:sp>
        <p:nvSpPr>
          <p:cNvPr id="3" name="Text Placeholder 2">
            <a:extLst>
              <a:ext uri="{FF2B5EF4-FFF2-40B4-BE49-F238E27FC236}">
                <a16:creationId xmlns:a16="http://schemas.microsoft.com/office/drawing/2014/main" id="{95C8C867-B04D-F244-8974-073E7C15CCA9}"/>
              </a:ext>
            </a:extLst>
          </p:cNvPr>
          <p:cNvSpPr>
            <a:spLocks noGrp="1"/>
          </p:cNvSpPr>
          <p:nvPr>
            <p:ph type="body" sz="quarter" idx="10"/>
          </p:nvPr>
        </p:nvSpPr>
        <p:spPr/>
        <p:txBody>
          <a:bodyPr/>
          <a:lstStyle/>
          <a:p>
            <a:r>
              <a:rPr lang="en-US" dirty="0"/>
              <a:t>Acknowledgments</a:t>
            </a:r>
          </a:p>
        </p:txBody>
      </p:sp>
      <p:sp>
        <p:nvSpPr>
          <p:cNvPr id="4" name="Text Placeholder 3">
            <a:extLst>
              <a:ext uri="{FF2B5EF4-FFF2-40B4-BE49-F238E27FC236}">
                <a16:creationId xmlns:a16="http://schemas.microsoft.com/office/drawing/2014/main" id="{5C18B47D-9A78-8E49-B7C7-50453B1CADD4}"/>
              </a:ext>
            </a:extLst>
          </p:cNvPr>
          <p:cNvSpPr>
            <a:spLocks noGrp="1"/>
          </p:cNvSpPr>
          <p:nvPr>
            <p:ph type="body" sz="quarter" idx="11"/>
          </p:nvPr>
        </p:nvSpPr>
        <p:spPr/>
        <p:txBody>
          <a:bodyPr/>
          <a:lstStyle/>
          <a:p>
            <a:r>
              <a:rPr lang="en-US" dirty="0"/>
              <a:t>20</a:t>
            </a:r>
          </a:p>
        </p:txBody>
      </p:sp>
      <p:sp>
        <p:nvSpPr>
          <p:cNvPr id="5" name="Text Placeholder 4">
            <a:extLst>
              <a:ext uri="{FF2B5EF4-FFF2-40B4-BE49-F238E27FC236}">
                <a16:creationId xmlns:a16="http://schemas.microsoft.com/office/drawing/2014/main" id="{46A9ABA2-7FC0-E247-8CD9-B1B30B22751D}"/>
              </a:ext>
            </a:extLst>
          </p:cNvPr>
          <p:cNvSpPr>
            <a:spLocks noGrp="1"/>
          </p:cNvSpPr>
          <p:nvPr>
            <p:ph type="body" sz="quarter" idx="12"/>
          </p:nvPr>
        </p:nvSpPr>
        <p:spPr/>
        <p:txBody>
          <a:bodyPr/>
          <a:lstStyle/>
          <a:p>
            <a:r>
              <a:rPr lang="en-US" dirty="0"/>
              <a:t>Ch. 20 | U.S. Caribbean</a:t>
            </a:r>
          </a:p>
        </p:txBody>
      </p:sp>
    </p:spTree>
    <p:extLst>
      <p:ext uri="{BB962C8B-B14F-4D97-AF65-F5344CB8AC3E}">
        <p14:creationId xmlns:p14="http://schemas.microsoft.com/office/powerpoint/2010/main" val="1811667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AB1292-597E-674C-A219-21365E9827A7}"/>
              </a:ext>
            </a:extLst>
          </p:cNvPr>
          <p:cNvSpPr>
            <a:spLocks noGrp="1"/>
          </p:cNvSpPr>
          <p:nvPr>
            <p:ph idx="1"/>
          </p:nvPr>
        </p:nvSpPr>
        <p:spPr/>
        <p:txBody>
          <a:bodyPr>
            <a:normAutofit/>
          </a:bodyPr>
          <a:lstStyle/>
          <a:p>
            <a:r>
              <a:rPr lang="en-US" dirty="0"/>
              <a:t>Marine ecological systems provide key ecosystem services such as commercial and recreational fisheries and coastal protection. These systems are threatened by changes in ocean surface temperature, ocean acidification, sea level rise, and changes in the frequency and intensity of storm events. Degradation of coral and other marine habitats can result in changes in the distribution of species that use these habitats and the loss of live coral cover, sponges, and other key species. These changes will likely disrupt valuable ecosystem services, producing subsequent effects on Caribbean island economies.</a:t>
            </a:r>
          </a:p>
          <a:p>
            <a:endParaRPr lang="en-US" dirty="0"/>
          </a:p>
        </p:txBody>
      </p:sp>
      <p:sp>
        <p:nvSpPr>
          <p:cNvPr id="3" name="Text Placeholder 2">
            <a:extLst>
              <a:ext uri="{FF2B5EF4-FFF2-40B4-BE49-F238E27FC236}">
                <a16:creationId xmlns:a16="http://schemas.microsoft.com/office/drawing/2014/main" id="{554BE629-8E36-0F4D-B924-DB82D1BC8202}"/>
              </a:ext>
            </a:extLst>
          </p:cNvPr>
          <p:cNvSpPr>
            <a:spLocks noGrp="1"/>
          </p:cNvSpPr>
          <p:nvPr>
            <p:ph type="body" sz="quarter" idx="10"/>
          </p:nvPr>
        </p:nvSpPr>
        <p:spPr/>
        <p:txBody>
          <a:bodyPr/>
          <a:lstStyle/>
          <a:p>
            <a:r>
              <a:rPr lang="en-US" dirty="0"/>
              <a:t>Key Message #2</a:t>
            </a:r>
          </a:p>
        </p:txBody>
      </p:sp>
      <p:sp>
        <p:nvSpPr>
          <p:cNvPr id="4" name="Text Placeholder 3">
            <a:extLst>
              <a:ext uri="{FF2B5EF4-FFF2-40B4-BE49-F238E27FC236}">
                <a16:creationId xmlns:a16="http://schemas.microsoft.com/office/drawing/2014/main" id="{93EEF504-D414-0C4C-9BD4-7A615355BDD9}"/>
              </a:ext>
            </a:extLst>
          </p:cNvPr>
          <p:cNvSpPr>
            <a:spLocks noGrp="1"/>
          </p:cNvSpPr>
          <p:nvPr>
            <p:ph type="body" sz="quarter" idx="11"/>
          </p:nvPr>
        </p:nvSpPr>
        <p:spPr/>
        <p:txBody>
          <a:bodyPr/>
          <a:lstStyle/>
          <a:p>
            <a:r>
              <a:rPr lang="en-US" dirty="0"/>
              <a:t>20</a:t>
            </a:r>
          </a:p>
        </p:txBody>
      </p:sp>
      <p:sp>
        <p:nvSpPr>
          <p:cNvPr id="5" name="Text Placeholder 4">
            <a:extLst>
              <a:ext uri="{FF2B5EF4-FFF2-40B4-BE49-F238E27FC236}">
                <a16:creationId xmlns:a16="http://schemas.microsoft.com/office/drawing/2014/main" id="{53C90EF0-CFD5-024C-90AE-D731EE3877F8}"/>
              </a:ext>
            </a:extLst>
          </p:cNvPr>
          <p:cNvSpPr>
            <a:spLocks noGrp="1"/>
          </p:cNvSpPr>
          <p:nvPr>
            <p:ph type="body" sz="quarter" idx="12"/>
          </p:nvPr>
        </p:nvSpPr>
        <p:spPr/>
        <p:txBody>
          <a:bodyPr/>
          <a:lstStyle/>
          <a:p>
            <a:r>
              <a:rPr lang="en-US" dirty="0"/>
              <a:t>Ch. 20 | U.S. Caribbean</a:t>
            </a:r>
          </a:p>
        </p:txBody>
      </p:sp>
      <p:sp>
        <p:nvSpPr>
          <p:cNvPr id="6" name="Text Placeholder 5">
            <a:extLst>
              <a:ext uri="{FF2B5EF4-FFF2-40B4-BE49-F238E27FC236}">
                <a16:creationId xmlns:a16="http://schemas.microsoft.com/office/drawing/2014/main" id="{0CC2524A-954F-7541-933C-FA3DB40FCF83}"/>
              </a:ext>
            </a:extLst>
          </p:cNvPr>
          <p:cNvSpPr>
            <a:spLocks noGrp="1"/>
          </p:cNvSpPr>
          <p:nvPr>
            <p:ph type="body" sz="quarter" idx="13"/>
          </p:nvPr>
        </p:nvSpPr>
        <p:spPr/>
        <p:txBody>
          <a:bodyPr/>
          <a:lstStyle/>
          <a:p>
            <a:r>
              <a:rPr lang="en-US" dirty="0"/>
              <a:t>Marine Resources</a:t>
            </a:r>
          </a:p>
        </p:txBody>
      </p:sp>
    </p:spTree>
    <p:extLst>
      <p:ext uri="{BB962C8B-B14F-4D97-AF65-F5344CB8AC3E}">
        <p14:creationId xmlns:p14="http://schemas.microsoft.com/office/powerpoint/2010/main" val="10511049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7EDAED4-2372-4A4E-A64D-30160D787041}"/>
              </a:ext>
            </a:extLst>
          </p:cNvPr>
          <p:cNvSpPr>
            <a:spLocks noGrp="1"/>
          </p:cNvSpPr>
          <p:nvPr>
            <p:ph type="subTitle" idx="1"/>
          </p:nvPr>
        </p:nvSpPr>
        <p:spPr/>
        <p:txBody>
          <a:bodyPr>
            <a:normAutofit fontScale="70000" lnSpcReduction="20000"/>
          </a:bodyPr>
          <a:lstStyle/>
          <a:p>
            <a:r>
              <a:rPr lang="en-US" b="1" dirty="0"/>
              <a:t>Gould, W.A., E.L. Díaz</a:t>
            </a:r>
            <a:r>
              <a:rPr lang="en-US" dirty="0"/>
              <a:t>, </a:t>
            </a:r>
            <a:r>
              <a:rPr lang="en-US" b="1" dirty="0"/>
              <a:t>(co-leads)</a:t>
            </a:r>
            <a:r>
              <a:rPr lang="en-US" dirty="0"/>
              <a:t>, N.L. Álvarez-</a:t>
            </a:r>
            <a:r>
              <a:rPr lang="en-US" dirty="0" err="1"/>
              <a:t>Berríos</a:t>
            </a:r>
            <a:r>
              <a:rPr lang="en-US" dirty="0"/>
              <a:t>, F. Aponte-González, W. Archibald, J.H. Bowden, L. </a:t>
            </a:r>
            <a:r>
              <a:rPr lang="en-US" dirty="0" err="1"/>
              <a:t>Carrubba</a:t>
            </a:r>
            <a:r>
              <a:rPr lang="en-US" dirty="0"/>
              <a:t>, W. Crespo, S.J. Fain, G. González, A. </a:t>
            </a:r>
            <a:r>
              <a:rPr lang="en-US" dirty="0" err="1"/>
              <a:t>Goulbourne</a:t>
            </a:r>
            <a:r>
              <a:rPr lang="en-US" dirty="0"/>
              <a:t>, E. </a:t>
            </a:r>
            <a:r>
              <a:rPr lang="en-US" dirty="0" err="1"/>
              <a:t>Harmsen</a:t>
            </a:r>
            <a:r>
              <a:rPr lang="en-US" dirty="0"/>
              <a:t>, E. </a:t>
            </a:r>
            <a:r>
              <a:rPr lang="en-US" dirty="0" err="1"/>
              <a:t>Holupchinski</a:t>
            </a:r>
            <a:r>
              <a:rPr lang="en-US" dirty="0"/>
              <a:t>, A.H. </a:t>
            </a:r>
            <a:r>
              <a:rPr lang="en-US" dirty="0" err="1"/>
              <a:t>Khalyani</a:t>
            </a:r>
            <a:r>
              <a:rPr lang="en-US" dirty="0"/>
              <a:t>, J. </a:t>
            </a:r>
            <a:r>
              <a:rPr lang="en-US" dirty="0" err="1"/>
              <a:t>Kossin</a:t>
            </a:r>
            <a:r>
              <a:rPr lang="en-US" dirty="0"/>
              <a:t>, A.J. </a:t>
            </a:r>
            <a:r>
              <a:rPr lang="en-US" dirty="0" err="1"/>
              <a:t>Leinberger</a:t>
            </a:r>
            <a:r>
              <a:rPr lang="en-US" dirty="0"/>
              <a:t>, V.I. Marrero-Santiago, O. Martínez-Sánchez, K. McGinley, P. Méndez-</a:t>
            </a:r>
            <a:r>
              <a:rPr lang="en-US" dirty="0" err="1"/>
              <a:t>Lázaro</a:t>
            </a:r>
            <a:r>
              <a:rPr lang="en-US" dirty="0"/>
              <a:t>, J. Morell, M.M. </a:t>
            </a:r>
            <a:r>
              <a:rPr lang="en-US" dirty="0" err="1"/>
              <a:t>Oyola</a:t>
            </a:r>
            <a:r>
              <a:rPr lang="en-US" dirty="0"/>
              <a:t>, I.K. </a:t>
            </a:r>
            <a:r>
              <a:rPr lang="en-US" dirty="0" err="1"/>
              <a:t>Parés</a:t>
            </a:r>
            <a:r>
              <a:rPr lang="en-US" dirty="0"/>
              <a:t>-Ramos, R. </a:t>
            </a:r>
            <a:r>
              <a:rPr lang="en-US" dirty="0" err="1"/>
              <a:t>Pulwarty</a:t>
            </a:r>
            <a:r>
              <a:rPr lang="en-US" dirty="0"/>
              <a:t>, W.V. Sweet, A. </a:t>
            </a:r>
            <a:r>
              <a:rPr lang="en-US" dirty="0" err="1"/>
              <a:t>Terando</a:t>
            </a:r>
            <a:r>
              <a:rPr lang="en-US" dirty="0"/>
              <a:t>, and S. Torres-González, 2018: U.S. Caribbean. In </a:t>
            </a:r>
            <a:r>
              <a:rPr lang="en-US" i="1" dirty="0"/>
              <a:t>Impacts, Risks, and Adaptation in the United States: Fourth National Climate Assessment, Volume II</a:t>
            </a:r>
            <a:r>
              <a:rPr lang="en-US" dirty="0"/>
              <a:t> [</a:t>
            </a:r>
            <a:r>
              <a:rPr lang="en-US" dirty="0" err="1"/>
              <a:t>Reidmiller</a:t>
            </a:r>
            <a:r>
              <a:rPr lang="en-US" dirty="0"/>
              <a:t>, D.R., C.W. Avery, D.R. Easterling, K.E. Kunkel, K.L.M. Lewis, T.K. </a:t>
            </a:r>
            <a:r>
              <a:rPr lang="en-US" dirty="0" err="1"/>
              <a:t>Maycock</a:t>
            </a:r>
            <a:r>
              <a:rPr lang="en-US" dirty="0"/>
              <a:t>, and B.C. Stewart (eds.)]. U.S. Global Change Research Program, Washington, DC, USA. </a:t>
            </a:r>
            <a:r>
              <a:rPr lang="en-US" dirty="0" err="1"/>
              <a:t>doi</a:t>
            </a:r>
            <a:r>
              <a:rPr lang="en-US" dirty="0"/>
              <a:t>: </a:t>
            </a:r>
            <a:r>
              <a:rPr lang="en-US" u="sng" dirty="0">
                <a:hlinkClick r:id="rId2"/>
              </a:rPr>
              <a:t>10.7930/NCA4.2018.CH20</a:t>
            </a:r>
            <a:endParaRPr lang="en-US" dirty="0"/>
          </a:p>
        </p:txBody>
      </p:sp>
      <p:sp>
        <p:nvSpPr>
          <p:cNvPr id="3" name="Text Placeholder 2">
            <a:extLst>
              <a:ext uri="{FF2B5EF4-FFF2-40B4-BE49-F238E27FC236}">
                <a16:creationId xmlns:a16="http://schemas.microsoft.com/office/drawing/2014/main" id="{9A11407D-3759-EE43-A54D-F0DA5F9F7D99}"/>
              </a:ext>
            </a:extLst>
          </p:cNvPr>
          <p:cNvSpPr>
            <a:spLocks noGrp="1"/>
          </p:cNvSpPr>
          <p:nvPr>
            <p:ph type="body" sz="quarter" idx="10"/>
          </p:nvPr>
        </p:nvSpPr>
        <p:spPr/>
        <p:txBody>
          <a:bodyPr/>
          <a:lstStyle/>
          <a:p>
            <a:r>
              <a:rPr lang="en-US" dirty="0"/>
              <a:t>https://nca2018.globalchange.gov/chapter/</a:t>
            </a:r>
            <a:r>
              <a:rPr lang="en-US"/>
              <a:t>caribbean</a:t>
            </a:r>
          </a:p>
        </p:txBody>
      </p:sp>
    </p:spTree>
    <p:extLst>
      <p:ext uri="{BB962C8B-B14F-4D97-AF65-F5344CB8AC3E}">
        <p14:creationId xmlns:p14="http://schemas.microsoft.com/office/powerpoint/2010/main" val="4200095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0ECC4C-A5D5-AC48-A1D5-5F7187575A73}"/>
              </a:ext>
            </a:extLst>
          </p:cNvPr>
          <p:cNvSpPr>
            <a:spLocks noGrp="1"/>
          </p:cNvSpPr>
          <p:nvPr>
            <p:ph idx="1"/>
          </p:nvPr>
        </p:nvSpPr>
        <p:spPr/>
        <p:txBody>
          <a:bodyPr>
            <a:normAutofit/>
          </a:bodyPr>
          <a:lstStyle/>
          <a:p>
            <a:r>
              <a:rPr lang="en-US" dirty="0"/>
              <a:t>Coasts are a central feature of Caribbean island communities. Coastal zones dominate island economies and are home to critical infrastructure, public and private property, cultural heritage, and natural ecological systems. Sea level rise, combined with stronger wave action and higher storm surges, will worsen coastal flooding and increase coastal erosion, likely leading to diminished beach area, loss of storm surge barriers, decreased tourism, and negative effects on livelihoods and well-being. Adaptive planning and nature-based strategies, combined with active community participation and traditional knowledge, are beginning to be deployed to reduce the risks of a changing climate.</a:t>
            </a:r>
          </a:p>
          <a:p>
            <a:endParaRPr lang="en-US" dirty="0"/>
          </a:p>
        </p:txBody>
      </p:sp>
      <p:sp>
        <p:nvSpPr>
          <p:cNvPr id="3" name="Text Placeholder 2">
            <a:extLst>
              <a:ext uri="{FF2B5EF4-FFF2-40B4-BE49-F238E27FC236}">
                <a16:creationId xmlns:a16="http://schemas.microsoft.com/office/drawing/2014/main" id="{D7ED6F52-E140-9C4F-B421-53FA8E6DCB79}"/>
              </a:ext>
            </a:extLst>
          </p:cNvPr>
          <p:cNvSpPr>
            <a:spLocks noGrp="1"/>
          </p:cNvSpPr>
          <p:nvPr>
            <p:ph type="body" sz="quarter" idx="10"/>
          </p:nvPr>
        </p:nvSpPr>
        <p:spPr/>
        <p:txBody>
          <a:bodyPr/>
          <a:lstStyle/>
          <a:p>
            <a:r>
              <a:rPr lang="en-US" dirty="0"/>
              <a:t>Key Message #3</a:t>
            </a:r>
          </a:p>
        </p:txBody>
      </p:sp>
      <p:sp>
        <p:nvSpPr>
          <p:cNvPr id="4" name="Text Placeholder 3">
            <a:extLst>
              <a:ext uri="{FF2B5EF4-FFF2-40B4-BE49-F238E27FC236}">
                <a16:creationId xmlns:a16="http://schemas.microsoft.com/office/drawing/2014/main" id="{AC7820F9-27FC-084D-9F74-AF5A25A3AD08}"/>
              </a:ext>
            </a:extLst>
          </p:cNvPr>
          <p:cNvSpPr>
            <a:spLocks noGrp="1"/>
          </p:cNvSpPr>
          <p:nvPr>
            <p:ph type="body" sz="quarter" idx="11"/>
          </p:nvPr>
        </p:nvSpPr>
        <p:spPr/>
        <p:txBody>
          <a:bodyPr/>
          <a:lstStyle/>
          <a:p>
            <a:r>
              <a:rPr lang="en-US" dirty="0"/>
              <a:t>20</a:t>
            </a:r>
          </a:p>
        </p:txBody>
      </p:sp>
      <p:sp>
        <p:nvSpPr>
          <p:cNvPr id="5" name="Text Placeholder 4">
            <a:extLst>
              <a:ext uri="{FF2B5EF4-FFF2-40B4-BE49-F238E27FC236}">
                <a16:creationId xmlns:a16="http://schemas.microsoft.com/office/drawing/2014/main" id="{F36686D2-9452-DB47-BD9A-104E20B24F59}"/>
              </a:ext>
            </a:extLst>
          </p:cNvPr>
          <p:cNvSpPr>
            <a:spLocks noGrp="1"/>
          </p:cNvSpPr>
          <p:nvPr>
            <p:ph type="body" sz="quarter" idx="12"/>
          </p:nvPr>
        </p:nvSpPr>
        <p:spPr/>
        <p:txBody>
          <a:bodyPr/>
          <a:lstStyle/>
          <a:p>
            <a:r>
              <a:rPr lang="en-US" dirty="0"/>
              <a:t>Ch. 20 | U.S. Caribbean</a:t>
            </a:r>
          </a:p>
        </p:txBody>
      </p:sp>
      <p:sp>
        <p:nvSpPr>
          <p:cNvPr id="6" name="Text Placeholder 5">
            <a:extLst>
              <a:ext uri="{FF2B5EF4-FFF2-40B4-BE49-F238E27FC236}">
                <a16:creationId xmlns:a16="http://schemas.microsoft.com/office/drawing/2014/main" id="{81AEFD13-38A9-804F-AA62-8F9711BD1F7B}"/>
              </a:ext>
            </a:extLst>
          </p:cNvPr>
          <p:cNvSpPr>
            <a:spLocks noGrp="1"/>
          </p:cNvSpPr>
          <p:nvPr>
            <p:ph type="body" sz="quarter" idx="13"/>
          </p:nvPr>
        </p:nvSpPr>
        <p:spPr/>
        <p:txBody>
          <a:bodyPr/>
          <a:lstStyle/>
          <a:p>
            <a:r>
              <a:rPr lang="en-US" dirty="0"/>
              <a:t>Coastal Systems</a:t>
            </a:r>
          </a:p>
        </p:txBody>
      </p:sp>
    </p:spTree>
    <p:extLst>
      <p:ext uri="{BB962C8B-B14F-4D97-AF65-F5344CB8AC3E}">
        <p14:creationId xmlns:p14="http://schemas.microsoft.com/office/powerpoint/2010/main" val="3328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E5B40F6-FE51-FD47-8D4A-F8FEE89F10C3}"/>
              </a:ext>
            </a:extLst>
          </p:cNvPr>
          <p:cNvSpPr>
            <a:spLocks noGrp="1"/>
          </p:cNvSpPr>
          <p:nvPr>
            <p:ph idx="1"/>
          </p:nvPr>
        </p:nvSpPr>
        <p:spPr/>
        <p:txBody>
          <a:bodyPr>
            <a:normAutofit/>
          </a:bodyPr>
          <a:lstStyle/>
          <a:p>
            <a:r>
              <a:rPr lang="en-US" dirty="0"/>
              <a:t>Natural and social systems adapt to the temperatures under which they evolve and operate. Changes to average and extreme temperatures have direct and indirect effects on organisms and strong interactions with hydrological cycles, resulting in a variety of impacts. Continued increases in average temperatures will likely lead to decreases in agricultural productivity, changes in habitats and wildlife distributions, and risks to human health, especially in vulnerable populations. As maximum and minimum temperatures increase, there are likely to be fewer cool nights and more frequent hot days, which will likely affect the quality of life in the U.S. Caribbean.</a:t>
            </a:r>
          </a:p>
          <a:p>
            <a:endParaRPr lang="en-US" dirty="0"/>
          </a:p>
        </p:txBody>
      </p:sp>
      <p:sp>
        <p:nvSpPr>
          <p:cNvPr id="3" name="Text Placeholder 2">
            <a:extLst>
              <a:ext uri="{FF2B5EF4-FFF2-40B4-BE49-F238E27FC236}">
                <a16:creationId xmlns:a16="http://schemas.microsoft.com/office/drawing/2014/main" id="{72E4268B-D556-9145-A123-967233006521}"/>
              </a:ext>
            </a:extLst>
          </p:cNvPr>
          <p:cNvSpPr>
            <a:spLocks noGrp="1"/>
          </p:cNvSpPr>
          <p:nvPr>
            <p:ph type="body" sz="quarter" idx="10"/>
          </p:nvPr>
        </p:nvSpPr>
        <p:spPr/>
        <p:txBody>
          <a:bodyPr/>
          <a:lstStyle/>
          <a:p>
            <a:r>
              <a:rPr lang="en-US" dirty="0"/>
              <a:t>Key Message #4</a:t>
            </a:r>
          </a:p>
        </p:txBody>
      </p:sp>
      <p:sp>
        <p:nvSpPr>
          <p:cNvPr id="4" name="Text Placeholder 3">
            <a:extLst>
              <a:ext uri="{FF2B5EF4-FFF2-40B4-BE49-F238E27FC236}">
                <a16:creationId xmlns:a16="http://schemas.microsoft.com/office/drawing/2014/main" id="{2B187CF1-C663-BF4B-99CF-7298ED522FC0}"/>
              </a:ext>
            </a:extLst>
          </p:cNvPr>
          <p:cNvSpPr>
            <a:spLocks noGrp="1"/>
          </p:cNvSpPr>
          <p:nvPr>
            <p:ph type="body" sz="quarter" idx="11"/>
          </p:nvPr>
        </p:nvSpPr>
        <p:spPr/>
        <p:txBody>
          <a:bodyPr/>
          <a:lstStyle/>
          <a:p>
            <a:r>
              <a:rPr lang="en-US" dirty="0"/>
              <a:t>20</a:t>
            </a:r>
          </a:p>
        </p:txBody>
      </p:sp>
      <p:sp>
        <p:nvSpPr>
          <p:cNvPr id="5" name="Text Placeholder 4">
            <a:extLst>
              <a:ext uri="{FF2B5EF4-FFF2-40B4-BE49-F238E27FC236}">
                <a16:creationId xmlns:a16="http://schemas.microsoft.com/office/drawing/2014/main" id="{0A74ED0A-E3AA-0D4D-8F29-28119C0E8D34}"/>
              </a:ext>
            </a:extLst>
          </p:cNvPr>
          <p:cNvSpPr>
            <a:spLocks noGrp="1"/>
          </p:cNvSpPr>
          <p:nvPr>
            <p:ph type="body" sz="quarter" idx="12"/>
          </p:nvPr>
        </p:nvSpPr>
        <p:spPr/>
        <p:txBody>
          <a:bodyPr/>
          <a:lstStyle/>
          <a:p>
            <a:r>
              <a:rPr lang="en-US" dirty="0"/>
              <a:t>Ch. 20 | U.S. Caribbean</a:t>
            </a:r>
          </a:p>
        </p:txBody>
      </p:sp>
      <p:sp>
        <p:nvSpPr>
          <p:cNvPr id="6" name="Text Placeholder 5">
            <a:extLst>
              <a:ext uri="{FF2B5EF4-FFF2-40B4-BE49-F238E27FC236}">
                <a16:creationId xmlns:a16="http://schemas.microsoft.com/office/drawing/2014/main" id="{7FE2344F-AC9E-3541-A024-B7067D3A266C}"/>
              </a:ext>
            </a:extLst>
          </p:cNvPr>
          <p:cNvSpPr>
            <a:spLocks noGrp="1"/>
          </p:cNvSpPr>
          <p:nvPr>
            <p:ph type="body" sz="quarter" idx="13"/>
          </p:nvPr>
        </p:nvSpPr>
        <p:spPr/>
        <p:txBody>
          <a:bodyPr/>
          <a:lstStyle/>
          <a:p>
            <a:r>
              <a:rPr lang="en-US" dirty="0"/>
              <a:t>Rising Temperatures</a:t>
            </a:r>
          </a:p>
        </p:txBody>
      </p:sp>
    </p:spTree>
    <p:extLst>
      <p:ext uri="{BB962C8B-B14F-4D97-AF65-F5344CB8AC3E}">
        <p14:creationId xmlns:p14="http://schemas.microsoft.com/office/powerpoint/2010/main" val="2471083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A8C9C8C-B17D-D643-8299-9B47D6CDE7AC}"/>
              </a:ext>
            </a:extLst>
          </p:cNvPr>
          <p:cNvSpPr>
            <a:spLocks noGrp="1"/>
          </p:cNvSpPr>
          <p:nvPr>
            <p:ph idx="1"/>
          </p:nvPr>
        </p:nvSpPr>
        <p:spPr/>
        <p:txBody>
          <a:bodyPr>
            <a:normAutofit/>
          </a:bodyPr>
          <a:lstStyle/>
          <a:p>
            <a:r>
              <a:rPr lang="en-US" dirty="0"/>
              <a:t>Extreme events pose significant risks to life, property, and economy in the Caribbean, and some extreme events, such as flooding and droughts, are projected to increase in frequency and intensity. Increasing hurricane intensity and associated rainfall rates will likely affect human health and well-being, economic development, conservation, and agricultural productivity. Increased resilience will depend on collaboration and integrated planning, preparation, and responses across the region.</a:t>
            </a:r>
          </a:p>
          <a:p>
            <a:endParaRPr lang="en-US" dirty="0"/>
          </a:p>
        </p:txBody>
      </p:sp>
      <p:sp>
        <p:nvSpPr>
          <p:cNvPr id="3" name="Text Placeholder 2">
            <a:extLst>
              <a:ext uri="{FF2B5EF4-FFF2-40B4-BE49-F238E27FC236}">
                <a16:creationId xmlns:a16="http://schemas.microsoft.com/office/drawing/2014/main" id="{45795058-48E2-444C-8D96-BE061A88EBB0}"/>
              </a:ext>
            </a:extLst>
          </p:cNvPr>
          <p:cNvSpPr>
            <a:spLocks noGrp="1"/>
          </p:cNvSpPr>
          <p:nvPr>
            <p:ph type="body" sz="quarter" idx="10"/>
          </p:nvPr>
        </p:nvSpPr>
        <p:spPr/>
        <p:txBody>
          <a:bodyPr/>
          <a:lstStyle/>
          <a:p>
            <a:r>
              <a:rPr lang="en-US" dirty="0"/>
              <a:t>Key Message #5</a:t>
            </a:r>
          </a:p>
        </p:txBody>
      </p:sp>
      <p:sp>
        <p:nvSpPr>
          <p:cNvPr id="4" name="Text Placeholder 3">
            <a:extLst>
              <a:ext uri="{FF2B5EF4-FFF2-40B4-BE49-F238E27FC236}">
                <a16:creationId xmlns:a16="http://schemas.microsoft.com/office/drawing/2014/main" id="{1B1E5571-98EA-5C41-87E7-366F03D768B3}"/>
              </a:ext>
            </a:extLst>
          </p:cNvPr>
          <p:cNvSpPr>
            <a:spLocks noGrp="1"/>
          </p:cNvSpPr>
          <p:nvPr>
            <p:ph type="body" sz="quarter" idx="11"/>
          </p:nvPr>
        </p:nvSpPr>
        <p:spPr/>
        <p:txBody>
          <a:bodyPr/>
          <a:lstStyle/>
          <a:p>
            <a:r>
              <a:rPr lang="en-US" dirty="0"/>
              <a:t>20</a:t>
            </a:r>
          </a:p>
        </p:txBody>
      </p:sp>
      <p:sp>
        <p:nvSpPr>
          <p:cNvPr id="5" name="Text Placeholder 4">
            <a:extLst>
              <a:ext uri="{FF2B5EF4-FFF2-40B4-BE49-F238E27FC236}">
                <a16:creationId xmlns:a16="http://schemas.microsoft.com/office/drawing/2014/main" id="{B807A933-33DC-2E4E-9FBF-B1E63C59AA97}"/>
              </a:ext>
            </a:extLst>
          </p:cNvPr>
          <p:cNvSpPr>
            <a:spLocks noGrp="1"/>
          </p:cNvSpPr>
          <p:nvPr>
            <p:ph type="body" sz="quarter" idx="12"/>
          </p:nvPr>
        </p:nvSpPr>
        <p:spPr/>
        <p:txBody>
          <a:bodyPr/>
          <a:lstStyle/>
          <a:p>
            <a:r>
              <a:rPr lang="en-US" dirty="0"/>
              <a:t>Ch. 20 | U.S. Caribbean</a:t>
            </a:r>
          </a:p>
        </p:txBody>
      </p:sp>
      <p:sp>
        <p:nvSpPr>
          <p:cNvPr id="6" name="Text Placeholder 5">
            <a:extLst>
              <a:ext uri="{FF2B5EF4-FFF2-40B4-BE49-F238E27FC236}">
                <a16:creationId xmlns:a16="http://schemas.microsoft.com/office/drawing/2014/main" id="{25031CBF-C54E-AD43-B2A0-3898C7A9D312}"/>
              </a:ext>
            </a:extLst>
          </p:cNvPr>
          <p:cNvSpPr>
            <a:spLocks noGrp="1"/>
          </p:cNvSpPr>
          <p:nvPr>
            <p:ph type="body" sz="quarter" idx="13"/>
          </p:nvPr>
        </p:nvSpPr>
        <p:spPr/>
        <p:txBody>
          <a:bodyPr/>
          <a:lstStyle/>
          <a:p>
            <a:r>
              <a:rPr lang="en-US" dirty="0"/>
              <a:t>Disaster Risk Response to Extreme Events</a:t>
            </a:r>
          </a:p>
        </p:txBody>
      </p:sp>
    </p:spTree>
    <p:extLst>
      <p:ext uri="{BB962C8B-B14F-4D97-AF65-F5344CB8AC3E}">
        <p14:creationId xmlns:p14="http://schemas.microsoft.com/office/powerpoint/2010/main" val="251234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6D4C84-2A90-5F40-8693-5376A492352D}"/>
              </a:ext>
            </a:extLst>
          </p:cNvPr>
          <p:cNvSpPr>
            <a:spLocks noGrp="1"/>
          </p:cNvSpPr>
          <p:nvPr>
            <p:ph idx="1"/>
          </p:nvPr>
        </p:nvSpPr>
        <p:spPr/>
        <p:txBody>
          <a:bodyPr>
            <a:normAutofit/>
          </a:bodyPr>
          <a:lstStyle/>
          <a:p>
            <a:r>
              <a:rPr lang="en-US" dirty="0"/>
              <a:t>Shared knowledge, collaborative research and monitoring, and sustainable institutional adaptive capacity can help support and speed up disaster recovery, reduce loss of life, enhance food security, and improve economic opportunity in the U.S. Caribbean. Increased regional cooperation and stronger partnerships in the Caribbean can expand the region’s collective ability to achieve effective actions that build climate change resilience, reduce vulnerability to extreme events, and assist in recovery efforts.</a:t>
            </a:r>
          </a:p>
          <a:p>
            <a:endParaRPr lang="en-US" dirty="0"/>
          </a:p>
        </p:txBody>
      </p:sp>
      <p:sp>
        <p:nvSpPr>
          <p:cNvPr id="3" name="Text Placeholder 2">
            <a:extLst>
              <a:ext uri="{FF2B5EF4-FFF2-40B4-BE49-F238E27FC236}">
                <a16:creationId xmlns:a16="http://schemas.microsoft.com/office/drawing/2014/main" id="{CF4CF571-7A0D-BC4A-99FD-E02D07B624C5}"/>
              </a:ext>
            </a:extLst>
          </p:cNvPr>
          <p:cNvSpPr>
            <a:spLocks noGrp="1"/>
          </p:cNvSpPr>
          <p:nvPr>
            <p:ph type="body" sz="quarter" idx="10"/>
          </p:nvPr>
        </p:nvSpPr>
        <p:spPr/>
        <p:txBody>
          <a:bodyPr/>
          <a:lstStyle/>
          <a:p>
            <a:r>
              <a:rPr lang="en-US" dirty="0"/>
              <a:t>Key Message #6</a:t>
            </a:r>
          </a:p>
        </p:txBody>
      </p:sp>
      <p:sp>
        <p:nvSpPr>
          <p:cNvPr id="4" name="Text Placeholder 3">
            <a:extLst>
              <a:ext uri="{FF2B5EF4-FFF2-40B4-BE49-F238E27FC236}">
                <a16:creationId xmlns:a16="http://schemas.microsoft.com/office/drawing/2014/main" id="{2829FFFD-ADEF-5E44-86C2-96EAC192A852}"/>
              </a:ext>
            </a:extLst>
          </p:cNvPr>
          <p:cNvSpPr>
            <a:spLocks noGrp="1"/>
          </p:cNvSpPr>
          <p:nvPr>
            <p:ph type="body" sz="quarter" idx="11"/>
          </p:nvPr>
        </p:nvSpPr>
        <p:spPr/>
        <p:txBody>
          <a:bodyPr>
            <a:normAutofit/>
          </a:bodyPr>
          <a:lstStyle/>
          <a:p>
            <a:r>
              <a:rPr lang="en-US" dirty="0"/>
              <a:t>20</a:t>
            </a:r>
          </a:p>
        </p:txBody>
      </p:sp>
      <p:sp>
        <p:nvSpPr>
          <p:cNvPr id="5" name="Text Placeholder 4">
            <a:extLst>
              <a:ext uri="{FF2B5EF4-FFF2-40B4-BE49-F238E27FC236}">
                <a16:creationId xmlns:a16="http://schemas.microsoft.com/office/drawing/2014/main" id="{0259BDA9-4FAE-254E-A05B-4111431FABDB}"/>
              </a:ext>
            </a:extLst>
          </p:cNvPr>
          <p:cNvSpPr>
            <a:spLocks noGrp="1"/>
          </p:cNvSpPr>
          <p:nvPr>
            <p:ph type="body" sz="quarter" idx="12"/>
          </p:nvPr>
        </p:nvSpPr>
        <p:spPr/>
        <p:txBody>
          <a:bodyPr/>
          <a:lstStyle/>
          <a:p>
            <a:r>
              <a:rPr lang="en-US" dirty="0"/>
              <a:t>Ch. 20 | U.S. Caribbean</a:t>
            </a:r>
          </a:p>
        </p:txBody>
      </p:sp>
      <p:sp>
        <p:nvSpPr>
          <p:cNvPr id="6" name="Text Placeholder 5">
            <a:extLst>
              <a:ext uri="{FF2B5EF4-FFF2-40B4-BE49-F238E27FC236}">
                <a16:creationId xmlns:a16="http://schemas.microsoft.com/office/drawing/2014/main" id="{496C8B93-A305-6141-8FF3-01D43BD710CF}"/>
              </a:ext>
            </a:extLst>
          </p:cNvPr>
          <p:cNvSpPr>
            <a:spLocks noGrp="1"/>
          </p:cNvSpPr>
          <p:nvPr>
            <p:ph type="body" sz="quarter" idx="13"/>
          </p:nvPr>
        </p:nvSpPr>
        <p:spPr/>
        <p:txBody>
          <a:bodyPr/>
          <a:lstStyle/>
          <a:p>
            <a:r>
              <a:rPr lang="en-US" dirty="0"/>
              <a:t>Increasing Adaptive Capacity Through Regional Collaboration</a:t>
            </a:r>
          </a:p>
        </p:txBody>
      </p:sp>
    </p:spTree>
    <p:extLst>
      <p:ext uri="{BB962C8B-B14F-4D97-AF65-F5344CB8AC3E}">
        <p14:creationId xmlns:p14="http://schemas.microsoft.com/office/powerpoint/2010/main" val="3110745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E8CBCB3C-EE86-A046-A189-AD7DB823B156}"/>
              </a:ext>
            </a:extLst>
          </p:cNvPr>
          <p:cNvPicPr>
            <a:picLocks noGrp="1" noChangeAspect="1"/>
          </p:cNvPicPr>
          <p:nvPr>
            <p:ph sz="quarter" idx="10"/>
          </p:nvPr>
        </p:nvPicPr>
        <p:blipFill>
          <a:blip r:embed="rId2" cstate="screen">
            <a:extLst>
              <a:ext uri="{28A0092B-C50C-407E-A947-70E740481C1C}">
                <a14:useLocalDpi xmlns:a14="http://schemas.microsoft.com/office/drawing/2010/main"/>
              </a:ext>
            </a:extLst>
          </a:blip>
          <a:stretch>
            <a:fillRect/>
          </a:stretch>
        </p:blipFill>
        <p:spPr>
          <a:xfrm>
            <a:off x="3887788" y="1172448"/>
            <a:ext cx="4629150" cy="3973353"/>
          </a:xfrm>
        </p:spPr>
      </p:pic>
      <p:sp>
        <p:nvSpPr>
          <p:cNvPr id="3" name="Title 2">
            <a:extLst>
              <a:ext uri="{FF2B5EF4-FFF2-40B4-BE49-F238E27FC236}">
                <a16:creationId xmlns:a16="http://schemas.microsoft.com/office/drawing/2014/main" id="{50A8B6E7-1B8E-9342-A193-43ED3B20161B}"/>
              </a:ext>
            </a:extLst>
          </p:cNvPr>
          <p:cNvSpPr>
            <a:spLocks noGrp="1"/>
          </p:cNvSpPr>
          <p:nvPr>
            <p:ph type="title"/>
          </p:nvPr>
        </p:nvSpPr>
        <p:spPr/>
        <p:txBody>
          <a:bodyPr/>
          <a:lstStyle/>
          <a:p>
            <a:r>
              <a:rPr lang="en-US" dirty="0"/>
              <a:t>Fig. 20.1: U.S. Caribbean Region</a:t>
            </a:r>
          </a:p>
        </p:txBody>
      </p:sp>
      <p:sp>
        <p:nvSpPr>
          <p:cNvPr id="4" name="Text Placeholder 3">
            <a:extLst>
              <a:ext uri="{FF2B5EF4-FFF2-40B4-BE49-F238E27FC236}">
                <a16:creationId xmlns:a16="http://schemas.microsoft.com/office/drawing/2014/main" id="{05EF6377-D5FC-6943-914B-AE1FF022154A}"/>
              </a:ext>
            </a:extLst>
          </p:cNvPr>
          <p:cNvSpPr>
            <a:spLocks noGrp="1"/>
          </p:cNvSpPr>
          <p:nvPr>
            <p:ph type="body" sz="half" idx="2"/>
          </p:nvPr>
        </p:nvSpPr>
        <p:spPr/>
        <p:txBody>
          <a:bodyPr/>
          <a:lstStyle/>
          <a:p>
            <a:r>
              <a:rPr lang="en-US" dirty="0"/>
              <a:t>The U.S. Caribbean includes the Commonwealth of Puerto Rico and the territory of the U.S. Virgin Islands. The region includes seven inhabited islands and nearly 800 smaller islands and cays.</a:t>
            </a:r>
          </a:p>
          <a:p>
            <a:endParaRPr lang="en-US" dirty="0"/>
          </a:p>
        </p:txBody>
      </p:sp>
      <p:sp>
        <p:nvSpPr>
          <p:cNvPr id="5" name="Text Placeholder 4">
            <a:extLst>
              <a:ext uri="{FF2B5EF4-FFF2-40B4-BE49-F238E27FC236}">
                <a16:creationId xmlns:a16="http://schemas.microsoft.com/office/drawing/2014/main" id="{613DF886-710A-9E49-A004-CB6F5AD7F1E1}"/>
              </a:ext>
            </a:extLst>
          </p:cNvPr>
          <p:cNvSpPr>
            <a:spLocks noGrp="1"/>
          </p:cNvSpPr>
          <p:nvPr>
            <p:ph type="body" sz="quarter" idx="12"/>
          </p:nvPr>
        </p:nvSpPr>
        <p:spPr/>
        <p:txBody>
          <a:bodyPr/>
          <a:lstStyle/>
          <a:p>
            <a:r>
              <a:rPr lang="en-US" dirty="0"/>
              <a:t>Ch. 20 | U.S. Caribbean</a:t>
            </a:r>
          </a:p>
        </p:txBody>
      </p:sp>
    </p:spTree>
    <p:extLst>
      <p:ext uri="{BB962C8B-B14F-4D97-AF65-F5344CB8AC3E}">
        <p14:creationId xmlns:p14="http://schemas.microsoft.com/office/powerpoint/2010/main" val="2104071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5071F71E-45E1-2B42-A2D3-34821D62CAE0}"/>
              </a:ext>
            </a:extLst>
          </p:cNvPr>
          <p:cNvPicPr>
            <a:picLocks noGrp="1" noChangeAspect="1"/>
          </p:cNvPicPr>
          <p:nvPr>
            <p:ph sz="quarter" idx="10"/>
          </p:nvPr>
        </p:nvPicPr>
        <p:blipFill>
          <a:blip r:embed="rId2" cstate="screen">
            <a:extLst>
              <a:ext uri="{28A0092B-C50C-407E-A947-70E740481C1C}">
                <a14:useLocalDpi xmlns:a14="http://schemas.microsoft.com/office/drawing/2010/main"/>
              </a:ext>
            </a:extLst>
          </a:blip>
          <a:stretch>
            <a:fillRect/>
          </a:stretch>
        </p:blipFill>
        <p:spPr>
          <a:xfrm>
            <a:off x="3993613" y="457200"/>
            <a:ext cx="4417499" cy="5403850"/>
          </a:xfrm>
        </p:spPr>
      </p:pic>
      <p:sp>
        <p:nvSpPr>
          <p:cNvPr id="3" name="Title 2">
            <a:extLst>
              <a:ext uri="{FF2B5EF4-FFF2-40B4-BE49-F238E27FC236}">
                <a16:creationId xmlns:a16="http://schemas.microsoft.com/office/drawing/2014/main" id="{E9B223BF-F2A2-9346-8F6B-919CAAED0A9E}"/>
              </a:ext>
            </a:extLst>
          </p:cNvPr>
          <p:cNvSpPr>
            <a:spLocks noGrp="1"/>
          </p:cNvSpPr>
          <p:nvPr>
            <p:ph type="title"/>
          </p:nvPr>
        </p:nvSpPr>
        <p:spPr/>
        <p:txBody>
          <a:bodyPr/>
          <a:lstStyle/>
          <a:p>
            <a:r>
              <a:rPr lang="en-US" dirty="0"/>
              <a:t>Fig. 20.2: Climate Indicators and Impacts</a:t>
            </a:r>
          </a:p>
        </p:txBody>
      </p:sp>
      <p:sp>
        <p:nvSpPr>
          <p:cNvPr id="4" name="Text Placeholder 3">
            <a:extLst>
              <a:ext uri="{FF2B5EF4-FFF2-40B4-BE49-F238E27FC236}">
                <a16:creationId xmlns:a16="http://schemas.microsoft.com/office/drawing/2014/main" id="{2FAD5BB3-DFB5-A646-BCC5-97D527F26E96}"/>
              </a:ext>
            </a:extLst>
          </p:cNvPr>
          <p:cNvSpPr>
            <a:spLocks noGrp="1"/>
          </p:cNvSpPr>
          <p:nvPr>
            <p:ph type="body" sz="half" idx="2"/>
          </p:nvPr>
        </p:nvSpPr>
        <p:spPr/>
        <p:txBody>
          <a:bodyPr>
            <a:normAutofit fontScale="85000" lnSpcReduction="20000"/>
          </a:bodyPr>
          <a:lstStyle/>
          <a:p>
            <a:r>
              <a:rPr lang="en-US" dirty="0"/>
              <a:t>(top) Key indicators for monitoring climate variability and change in the U.S. Caribbean include sea level rise, ocean temperature and acidity, air temperature, rainfall patterns, frequency of extreme events, and changes in wildlife habitats. (bottom) Changes in these climate indicators result in environmental and social impacts to natural ecosystems, infrastructure, and society, including degradation of coral and marine habitats, increased coastal flooding and erosion, decrease in agricultural productivity, water supply shortages, negative effects on communities’ livelihoods and on human health, as well as economic challenges and decreased tourism appeal. </a:t>
            </a:r>
            <a:r>
              <a:rPr lang="en-US" i="1" dirty="0"/>
              <a:t>Source: Puerto Rico Department of Natural and Environmental Resources.</a:t>
            </a:r>
          </a:p>
          <a:p>
            <a:endParaRPr lang="en-US" dirty="0"/>
          </a:p>
        </p:txBody>
      </p:sp>
      <p:sp>
        <p:nvSpPr>
          <p:cNvPr id="5" name="Text Placeholder 4">
            <a:extLst>
              <a:ext uri="{FF2B5EF4-FFF2-40B4-BE49-F238E27FC236}">
                <a16:creationId xmlns:a16="http://schemas.microsoft.com/office/drawing/2014/main" id="{B4FD8B5F-6585-FA4E-8391-3B37F82A8305}"/>
              </a:ext>
            </a:extLst>
          </p:cNvPr>
          <p:cNvSpPr>
            <a:spLocks noGrp="1"/>
          </p:cNvSpPr>
          <p:nvPr>
            <p:ph type="body" sz="quarter" idx="12"/>
          </p:nvPr>
        </p:nvSpPr>
        <p:spPr/>
        <p:txBody>
          <a:bodyPr/>
          <a:lstStyle/>
          <a:p>
            <a:r>
              <a:rPr lang="en-US" dirty="0"/>
              <a:t>Ch. 20 | U.S. Caribbean</a:t>
            </a:r>
          </a:p>
        </p:txBody>
      </p:sp>
    </p:spTree>
    <p:extLst>
      <p:ext uri="{BB962C8B-B14F-4D97-AF65-F5344CB8AC3E}">
        <p14:creationId xmlns:p14="http://schemas.microsoft.com/office/powerpoint/2010/main" val="70827736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66BF551B-1CFC-5D4F-8C43-F662D3E1CE9D}" vid="{97513066-E6A4-D246-B8FE-041F18551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530</TotalTime>
  <Words>4349</Words>
  <Application>Microsoft Macintosh PowerPoint</Application>
  <PresentationFormat>On-screen Show (4:3)</PresentationFormat>
  <Paragraphs>172</Paragraphs>
  <Slides>30</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Fig. 20.1: U.S. Caribbean Region</vt:lpstr>
      <vt:lpstr>Fig. 20.2: Climate Indicators and Impacts</vt:lpstr>
      <vt:lpstr>Fig. 20.3: Observed and Projected Temperature Change for Puerto Rico</vt:lpstr>
      <vt:lpstr>Fig. 20.4: Projected Precipitation Change for Puerto Rico</vt:lpstr>
      <vt:lpstr>Fig. 20.5: Ocean Chemistry and Temperature</vt:lpstr>
      <vt:lpstr>Fig. 20.6: Observed and Projected Sea Level Rise</vt:lpstr>
      <vt:lpstr>Fig. 20.7: Projected Change in Annual Streamflow</vt:lpstr>
      <vt:lpstr>Fig. 20.8: Cloud Forests Are Vulnerable to Climate Change</vt:lpstr>
      <vt:lpstr>Fig. 20.9: Climate Change Effects on Coral Reefs</vt:lpstr>
      <vt:lpstr>Fig. 20.10: Climate Change Impacts on Coral Reef Ecosystems and Societal Implications</vt:lpstr>
      <vt:lpstr>Fig. 20.11: Coral Farming Can Increase the Extent and Diversity of Coral Reefs</vt:lpstr>
      <vt:lpstr>Fig. 20.12: Critical Infrastructure at Risk, San Juan Metro Area</vt:lpstr>
      <vt:lpstr>Fig. 20.13: Assessing Vulnerability with Communities</vt:lpstr>
      <vt:lpstr>Fig. 20.14: Days Above 90°F in Puerto Rico</vt:lpstr>
      <vt:lpstr>Fig. 20.15: Hurricane Impacts in 2017</vt:lpstr>
      <vt:lpstr>Fig. 20.16: Hurricane Maria Damage</vt:lpstr>
      <vt:lpstr>Fig. 20.17: Maximum Extent of Drought</vt:lpstr>
      <vt:lpstr>Fig. 20.18: Climate Risk Management Organizations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Bennett, Natalie</dc:creator>
  <cp:lastModifiedBy>Microsoft Office User</cp:lastModifiedBy>
  <cp:revision>195</cp:revision>
  <dcterms:created xsi:type="dcterms:W3CDTF">2018-11-14T17:28:08Z</dcterms:created>
  <dcterms:modified xsi:type="dcterms:W3CDTF">2019-09-12T17:32:54Z</dcterms:modified>
</cp:coreProperties>
</file>