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6" r:id="rId3"/>
    <p:sldId id="338" r:id="rId4"/>
    <p:sldId id="345" r:id="rId5"/>
    <p:sldId id="346" r:id="rId6"/>
    <p:sldId id="347" r:id="rId7"/>
    <p:sldId id="348" r:id="rId8"/>
    <p:sldId id="349" r:id="rId9"/>
    <p:sldId id="351" r:id="rId10"/>
    <p:sldId id="350" r:id="rId11"/>
    <p:sldId id="352" r:id="rId12"/>
    <p:sldId id="353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1AD"/>
    <a:srgbClr val="72CBF4"/>
    <a:srgbClr val="B6F5FF"/>
    <a:srgbClr val="2E3193"/>
    <a:srgbClr val="56DCFF"/>
    <a:srgbClr val="57DBFF"/>
    <a:srgbClr val="BE1EF5"/>
    <a:srgbClr val="17BD3F"/>
    <a:srgbClr val="529AEF"/>
    <a:srgbClr val="275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3"/>
    <p:restoredTop sz="94647"/>
  </p:normalViewPr>
  <p:slideViewPr>
    <p:cSldViewPr snapToGrid="0" snapToObjects="1">
      <p:cViewPr varScale="1">
        <p:scale>
          <a:sx n="103" d="100"/>
          <a:sy n="103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9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123108"/>
            <a:ext cx="12192000" cy="4756245"/>
          </a:xfrm>
          <a:prstGeom prst="rect">
            <a:avLst/>
          </a:prstGeom>
          <a:solidFill>
            <a:srgbClr val="72C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40160" y="1837186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72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28320" y="2502072"/>
            <a:ext cx="11155680" cy="62720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40160" y="1926840"/>
            <a:ext cx="548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57034B2-E4D9-304D-90E5-0B5AD0CEE6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6B01A3-9849-174B-BEB9-6F1B9186FF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66" y="-227587"/>
            <a:ext cx="7096976" cy="26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8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healthdefen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healthdefense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am@childrenshealthdefense.org?subject=CHD%20Keep%20in%20Tou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ongress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e-smart.org/index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526248"/>
            <a:ext cx="12192000" cy="4756245"/>
          </a:xfrm>
          <a:prstGeom prst="rect">
            <a:avLst/>
          </a:prstGeom>
          <a:solidFill>
            <a:srgbClr val="72C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320" y="2502072"/>
            <a:ext cx="11155680" cy="39556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8405" y="6455698"/>
            <a:ext cx="299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CHILDREN’S HEALTH DEFENSE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57188" y="2426806"/>
            <a:ext cx="3077623" cy="3077623"/>
            <a:chOff x="564040" y="3440104"/>
            <a:chExt cx="3046957" cy="304695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40" y="3440104"/>
              <a:ext cx="3046957" cy="3046957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21095" y="3648273"/>
              <a:ext cx="2593911" cy="2587918"/>
              <a:chOff x="5317987" y="3228386"/>
              <a:chExt cx="1241766" cy="1238897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389692" y="3299926"/>
                <a:ext cx="1098356" cy="1095818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317987" y="3228386"/>
                <a:ext cx="1241766" cy="12388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18159" y="5373795"/>
            <a:ext cx="1115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solidFill>
                  <a:srgbClr val="2371AD"/>
                </a:solidFill>
              </a:rPr>
              <a:t>ADVOCACY: </a:t>
            </a:r>
            <a:r>
              <a:rPr lang="en-US" sz="4000" dirty="0">
                <a:solidFill>
                  <a:schemeClr val="bg1"/>
                </a:solidFill>
              </a:rPr>
              <a:t>STRATEGIES FOR SUCCESS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85865" y="6466239"/>
            <a:ext cx="299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hlinkClick r:id="rId3"/>
              </a:rPr>
              <a:t>childrenshealthdefense.org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2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55" y="3204817"/>
            <a:ext cx="4494245" cy="3677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BEFORE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THE MEETING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296976"/>
            <a:ext cx="68895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BE SEEN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Secure media coverage for your visit.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GET NOTED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Send out a local press release.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CONFIRM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Call the day before to confirm and get directions.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PUNCTUALITY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Arrive early and be gracious.</a:t>
            </a:r>
          </a:p>
        </p:txBody>
      </p:sp>
    </p:spTree>
    <p:extLst>
      <p:ext uri="{BB962C8B-B14F-4D97-AF65-F5344CB8AC3E}">
        <p14:creationId xmlns:p14="http://schemas.microsoft.com/office/powerpoint/2010/main" val="70947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55" y="3204817"/>
            <a:ext cx="4494245" cy="3685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ATTENDING THE MEETING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296976"/>
            <a:ext cx="68895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Introduce yourself, team and your member.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SHARE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Share personal story.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TALKING POINTS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Present talking points and be prepared to answer questions.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FOLLOW-UP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Ask how to best follow-up on the issue.</a:t>
            </a:r>
          </a:p>
        </p:txBody>
      </p:sp>
    </p:spTree>
    <p:extLst>
      <p:ext uri="{BB962C8B-B14F-4D97-AF65-F5344CB8AC3E}">
        <p14:creationId xmlns:p14="http://schemas.microsoft.com/office/powerpoint/2010/main" val="19765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55" y="3200400"/>
            <a:ext cx="4494245" cy="3683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AFTER THE MEETING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222328"/>
            <a:ext cx="747071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SUMMARIZE</a:t>
            </a:r>
          </a:p>
          <a:p>
            <a:r>
              <a:rPr lang="en-US" sz="1900" dirty="0">
                <a:solidFill>
                  <a:schemeClr val="bg1"/>
                </a:solidFill>
              </a:rPr>
              <a:t>Send a thank-you letter summarizing the meeting and next steps.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CULTIVATE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Maintain your relationship with the member or LA.</a:t>
            </a:r>
          </a:p>
          <a:p>
            <a:pPr>
              <a:tabLst>
                <a:tab pos="620713" algn="l"/>
              </a:tabLst>
            </a:pPr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STAY IN TOUCH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Add them to your mailing list and keep them current on your issue.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COMMIT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Try to attend local events for your member to show your commitment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51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THANK YOU, KEEP IN TOUCH, JOIN THE MOVEMENT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AA0A9F-78AE-4141-BCFE-6F59788A85AD}"/>
              </a:ext>
            </a:extLst>
          </p:cNvPr>
          <p:cNvGrpSpPr/>
          <p:nvPr/>
        </p:nvGrpSpPr>
        <p:grpSpPr>
          <a:xfrm>
            <a:off x="0" y="2971904"/>
            <a:ext cx="4780143" cy="3897562"/>
            <a:chOff x="0" y="2971904"/>
            <a:chExt cx="4780143" cy="3897562"/>
          </a:xfrm>
        </p:grpSpPr>
        <p:pic>
          <p:nvPicPr>
            <p:cNvPr id="8" name="Picture 7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04D1ADD3-E300-DD48-AECD-CFDE390FC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81" b="1446"/>
            <a:stretch/>
          </p:blipFill>
          <p:spPr>
            <a:xfrm>
              <a:off x="0" y="2971904"/>
              <a:ext cx="4780143" cy="388609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3197707"/>
              <a:ext cx="490266" cy="3671759"/>
            </a:xfrm>
            <a:prstGeom prst="rect">
              <a:avLst/>
            </a:prstGeom>
            <a:solidFill>
              <a:srgbClr val="2371AD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863" y="3620658"/>
            <a:ext cx="78843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>
                <a:solidFill>
                  <a:srgbClr val="2371AD"/>
                </a:solidFill>
              </a:rPr>
              <a:t>“We </a:t>
            </a:r>
            <a:r>
              <a:rPr lang="en-US" sz="3200" dirty="0">
                <a:solidFill>
                  <a:srgbClr val="2371AD"/>
                </a:solidFill>
              </a:rPr>
              <a:t>want robust and transparent science</a:t>
            </a:r>
            <a:r>
              <a:rPr lang="en-US" sz="3200">
                <a:solidFill>
                  <a:srgbClr val="2371AD"/>
                </a:solidFill>
              </a:rPr>
              <a:t>,   </a:t>
            </a:r>
            <a:br>
              <a:rPr lang="en-US" sz="3200">
                <a:solidFill>
                  <a:srgbClr val="2371AD"/>
                </a:solidFill>
              </a:rPr>
            </a:br>
            <a:r>
              <a:rPr lang="en-US" sz="3200">
                <a:solidFill>
                  <a:srgbClr val="2371AD"/>
                </a:solidFill>
              </a:rPr>
              <a:t>  independent </a:t>
            </a:r>
            <a:r>
              <a:rPr lang="en-US" sz="3200" dirty="0">
                <a:solidFill>
                  <a:srgbClr val="2371AD"/>
                </a:solidFill>
              </a:rPr>
              <a:t>and honest regulators</a:t>
            </a:r>
            <a:r>
              <a:rPr lang="en-US" sz="3200">
                <a:solidFill>
                  <a:srgbClr val="2371AD"/>
                </a:solidFill>
              </a:rPr>
              <a:t>, </a:t>
            </a:r>
            <a:br>
              <a:rPr lang="en-US" sz="3200">
                <a:solidFill>
                  <a:srgbClr val="2371AD"/>
                </a:solidFill>
              </a:rPr>
            </a:br>
            <a:r>
              <a:rPr lang="en-US" sz="3200">
                <a:solidFill>
                  <a:srgbClr val="2371AD"/>
                </a:solidFill>
              </a:rPr>
              <a:t>  safe </a:t>
            </a:r>
            <a:r>
              <a:rPr lang="en-US" sz="3200" dirty="0">
                <a:solidFill>
                  <a:srgbClr val="2371AD"/>
                </a:solidFill>
              </a:rPr>
              <a:t>vaccines and healthy </a:t>
            </a:r>
            <a:r>
              <a:rPr lang="en-US" sz="3200">
                <a:solidFill>
                  <a:srgbClr val="2371AD"/>
                </a:solidFill>
              </a:rPr>
              <a:t>children.”</a:t>
            </a:r>
            <a:endParaRPr lang="en-US" sz="3200" dirty="0">
              <a:solidFill>
                <a:srgbClr val="2371AD"/>
              </a:solidFill>
            </a:endParaRPr>
          </a:p>
          <a:p>
            <a:endParaRPr lang="en-US" sz="3200" dirty="0">
              <a:solidFill>
                <a:srgbClr val="2371AD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D8C225-242F-3E4B-8BAD-800FC58A42CE}"/>
              </a:ext>
            </a:extLst>
          </p:cNvPr>
          <p:cNvGrpSpPr/>
          <p:nvPr/>
        </p:nvGrpSpPr>
        <p:grpSpPr>
          <a:xfrm>
            <a:off x="3855300" y="5353573"/>
            <a:ext cx="2920482" cy="1515893"/>
            <a:chOff x="7921690" y="5313429"/>
            <a:chExt cx="2920482" cy="1515893"/>
          </a:xfrm>
        </p:grpSpPr>
        <p:sp>
          <p:nvSpPr>
            <p:cNvPr id="10" name="TextBox 9"/>
            <p:cNvSpPr txBox="1"/>
            <p:nvPr/>
          </p:nvSpPr>
          <p:spPr>
            <a:xfrm>
              <a:off x="7921690" y="5313429"/>
              <a:ext cx="2309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Robert F. Kennedy, Jr.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921690" y="5721326"/>
              <a:ext cx="29204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2371AD"/>
                  </a:solidFill>
                </a:rPr>
                <a:t>Children’s Health Defense</a:t>
              </a:r>
              <a:br>
                <a:rPr lang="en-US" sz="1100" dirty="0">
                  <a:solidFill>
                    <a:srgbClr val="2371AD"/>
                  </a:solidFill>
                </a:rPr>
              </a:br>
              <a:r>
                <a:rPr lang="en-US" sz="1100" dirty="0">
                  <a:solidFill>
                    <a:srgbClr val="2371AD"/>
                  </a:solidFill>
                </a:rPr>
                <a:t>1227 North Peachtree Pkwy, Suite 202 Peachtree City, GA 30290</a:t>
              </a:r>
              <a:br>
                <a:rPr lang="en-US" sz="1100" dirty="0">
                  <a:solidFill>
                    <a:srgbClr val="2371AD"/>
                  </a:solidFill>
                </a:rPr>
              </a:br>
              <a:r>
                <a:rPr lang="en-US" sz="1100" dirty="0">
                  <a:solidFill>
                    <a:srgbClr val="2371AD"/>
                  </a:solidFill>
                </a:rPr>
                <a:t>PH 202-810-1826</a:t>
              </a:r>
              <a:br>
                <a:rPr lang="en-US" sz="1100" dirty="0">
                  <a:solidFill>
                    <a:srgbClr val="2371AD"/>
                  </a:solidFill>
                </a:rPr>
              </a:br>
              <a:r>
                <a:rPr lang="en-US" sz="1100" dirty="0">
                  <a:hlinkClick r:id="rId3"/>
                </a:rPr>
                <a:t>http://childrenshealthdefense.org/</a:t>
              </a:r>
              <a:br>
                <a:rPr lang="en-US" sz="1100" dirty="0"/>
              </a:br>
              <a:r>
                <a:rPr lang="en-US" sz="1100" dirty="0">
                  <a:hlinkClick r:id="rId4"/>
                </a:rPr>
                <a:t>Team@childrenshealthdefense.org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9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2488693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SCHEDULING A SUCCESSFUL MEETING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599" y="3474255"/>
            <a:ext cx="73307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Represents you in your state and district? </a:t>
            </a:r>
            <a:r>
              <a:rPr lang="en-US" sz="2000" dirty="0">
                <a:solidFill>
                  <a:srgbClr val="2371AD"/>
                </a:solidFill>
                <a:hlinkClick r:id="rId2"/>
              </a:rPr>
              <a:t>www.congress.gov</a:t>
            </a:r>
            <a:endParaRPr lang="en-US" sz="2000" dirty="0">
              <a:solidFill>
                <a:srgbClr val="2371AD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DECIDE</a:t>
            </a:r>
          </a:p>
          <a:p>
            <a:r>
              <a:rPr lang="en-US" sz="2000" dirty="0">
                <a:solidFill>
                  <a:schemeClr val="bg1"/>
                </a:solidFill>
              </a:rPr>
              <a:t>How many meetings you can accomplish during your visit.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FOCUS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On members who will be most receptive to your requests initially.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97755" y="3204374"/>
            <a:ext cx="4494245" cy="3672288"/>
            <a:chOff x="7697755" y="3204374"/>
            <a:chExt cx="4494245" cy="3672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7755" y="3204374"/>
              <a:ext cx="4494245" cy="367228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97755" y="3204903"/>
              <a:ext cx="490266" cy="3671759"/>
            </a:xfrm>
            <a:prstGeom prst="rect">
              <a:avLst/>
            </a:prstGeom>
            <a:solidFill>
              <a:srgbClr val="2371AD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924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54" y="3201648"/>
            <a:ext cx="4494246" cy="3675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BEFORE YOU MAKE THE CALL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3334300"/>
            <a:ext cx="74613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RESEARCH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 a little community research.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CONNECT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 you have any personal connections to your member?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NETWORK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 you have any family or friends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who know or work for your member?</a:t>
            </a:r>
          </a:p>
        </p:txBody>
      </p:sp>
    </p:spTree>
    <p:extLst>
      <p:ext uri="{BB962C8B-B14F-4D97-AF65-F5344CB8AC3E}">
        <p14:creationId xmlns:p14="http://schemas.microsoft.com/office/powerpoint/2010/main" val="33043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55" y="3204374"/>
            <a:ext cx="4494245" cy="3660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MAKING THE APPOINTMENT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194335"/>
            <a:ext cx="688951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ASK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 speak with the Health Legislative Assistant.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ASK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for a meeting with your member.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IF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member is not available, meet with the Legislative Assistant.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REMEMBER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 be sure to THANK them for their time!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55" y="3204374"/>
            <a:ext cx="4494245" cy="367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FOLLOW 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474255"/>
            <a:ext cx="68895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SEND</a:t>
            </a:r>
          </a:p>
          <a:p>
            <a:r>
              <a:rPr lang="en-US" sz="2000" dirty="0">
                <a:solidFill>
                  <a:schemeClr val="bg1"/>
                </a:solidFill>
              </a:rPr>
              <a:t>A follow-up letter confirming your meeting.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INCLUDE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Information about your group and the reason for the meeting and a brief agenda as to what will be discussed.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CLOSE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with a sincere thank you for making the visit possible.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5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7"/>
          <a:stretch/>
        </p:blipFill>
        <p:spPr>
          <a:xfrm>
            <a:off x="7680357" y="3204903"/>
            <a:ext cx="4511643" cy="3671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PREPARING FOR THE MEETING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110352"/>
            <a:ext cx="68895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WHAT</a:t>
            </a:r>
          </a:p>
          <a:p>
            <a:r>
              <a:rPr lang="en-US" sz="2000" dirty="0">
                <a:solidFill>
                  <a:schemeClr val="bg1"/>
                </a:solidFill>
              </a:rPr>
              <a:t>Are their views and what issues matter to them the most?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HOW</a:t>
            </a:r>
          </a:p>
          <a:p>
            <a:r>
              <a:rPr lang="en-US" sz="2000" dirty="0">
                <a:solidFill>
                  <a:schemeClr val="bg1"/>
                </a:solidFill>
              </a:rPr>
              <a:t>have they voted in the past?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GO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 </a:t>
            </a:r>
            <a:r>
              <a:rPr lang="en-US" sz="2000" dirty="0">
                <a:solidFill>
                  <a:srgbClr val="2371AD"/>
                </a:solidFill>
                <a:hlinkClick r:id="rId3"/>
              </a:rPr>
              <a:t>www.vote-smart.org/index.htm</a:t>
            </a:r>
            <a:endParaRPr lang="en-US" sz="2000" dirty="0">
              <a:solidFill>
                <a:srgbClr val="2371AD"/>
              </a:solidFill>
            </a:endParaRPr>
          </a:p>
          <a:p>
            <a:endParaRPr lang="en-US" sz="1000" b="1" dirty="0">
              <a:solidFill>
                <a:srgbClr val="2371AD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REMEMBER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All politics is local. Be sure to include how this issue impacts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your state and their constituents.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9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55" y="3204903"/>
            <a:ext cx="4494245" cy="3681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ORGANIZING YOUR GROUP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464930"/>
            <a:ext cx="68895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INTIMATE</a:t>
            </a:r>
          </a:p>
          <a:p>
            <a:r>
              <a:rPr lang="en-US" sz="2000" dirty="0">
                <a:solidFill>
                  <a:schemeClr val="bg1"/>
                </a:solidFill>
              </a:rPr>
              <a:t>Keep it small, no more than 5 people.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FOCUS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Develop talking points to keep the meeting focused.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LEAD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Decide on the groups spokesperson to lead the discussion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and keep the meeting on track.</a:t>
            </a:r>
            <a:endParaRPr lang="en-US" sz="1000" b="1" dirty="0">
              <a:solidFill>
                <a:srgbClr val="2371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7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5"/>
          <a:stretch/>
        </p:blipFill>
        <p:spPr>
          <a:xfrm>
            <a:off x="7697754" y="3195573"/>
            <a:ext cx="4494245" cy="3683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ORGANIZING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YOUR PRESENTATION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129028"/>
            <a:ext cx="68895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MESSAGE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Develop your message around your “ask”. 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AGENDA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Create an agenda for the meeting.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TIMING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Most meetings are 30 minutes, so keep your presentation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to 20 minutes.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WRAP-UP</a:t>
            </a:r>
          </a:p>
          <a:p>
            <a:r>
              <a:rPr lang="en-US" sz="2000" dirty="0">
                <a:solidFill>
                  <a:schemeClr val="bg1"/>
                </a:solidFill>
              </a:rPr>
              <a:t>Be sure to leave time for questions and informal discussion.</a:t>
            </a:r>
          </a:p>
        </p:txBody>
      </p:sp>
    </p:spTree>
    <p:extLst>
      <p:ext uri="{BB962C8B-B14F-4D97-AF65-F5344CB8AC3E}">
        <p14:creationId xmlns:p14="http://schemas.microsoft.com/office/powerpoint/2010/main" val="12138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755" y="3204903"/>
            <a:ext cx="4494245" cy="3653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90412"/>
            <a:ext cx="10058400" cy="589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WHAT TO BRING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7755" y="3204903"/>
            <a:ext cx="490266" cy="3671759"/>
          </a:xfrm>
          <a:prstGeom prst="rect">
            <a:avLst/>
          </a:prstGeom>
          <a:solidFill>
            <a:srgbClr val="2371A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3427610"/>
            <a:ext cx="68895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MARKETING MATERIALS</a:t>
            </a:r>
          </a:p>
          <a:p>
            <a:r>
              <a:rPr lang="en-US" sz="2000" dirty="0">
                <a:solidFill>
                  <a:schemeClr val="bg1"/>
                </a:solidFill>
              </a:rPr>
              <a:t>Brochures, fact sheets, articles and handouts organized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 a folder for both the LA and member. 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BUSINESS CARDS + PAPER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Be sure to have a note pad and business cards available.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CAMERA</a:t>
            </a:r>
          </a:p>
          <a:p>
            <a:r>
              <a:rPr lang="en-US" sz="2000" dirty="0">
                <a:solidFill>
                  <a:schemeClr val="bg1"/>
                </a:solidFill>
              </a:rPr>
              <a:t>A camera is a must!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Ask to take a picture with your representative.</a:t>
            </a:r>
          </a:p>
        </p:txBody>
      </p:sp>
    </p:spTree>
    <p:extLst>
      <p:ext uri="{BB962C8B-B14F-4D97-AF65-F5344CB8AC3E}">
        <p14:creationId xmlns:p14="http://schemas.microsoft.com/office/powerpoint/2010/main" val="48106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P_DECK_INFO_v3" id="{E5A12A96-A8A7-FA44-9840-5E4F889616BB}" vid="{8EF98014-3FDB-F845-97DB-F2FB1725C7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WMP_DECK_INFO_v3</Template>
  <TotalTime>2321</TotalTime>
  <Words>354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steiner</dc:creator>
  <cp:lastModifiedBy>Joyce Ghen</cp:lastModifiedBy>
  <cp:revision>262</cp:revision>
  <cp:lastPrinted>2017-12-20T07:17:02Z</cp:lastPrinted>
  <dcterms:created xsi:type="dcterms:W3CDTF">2017-12-10T22:59:19Z</dcterms:created>
  <dcterms:modified xsi:type="dcterms:W3CDTF">2019-04-23T15:17:56Z</dcterms:modified>
</cp:coreProperties>
</file>