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4" r:id="rId4"/>
    <p:sldMasterId id="2147483655" r:id="rId5"/>
    <p:sldMasterId id="2147483664" r:id="rId6"/>
    <p:sldMasterId id="2147483673" r:id="rId7"/>
  </p:sldMasterIdLst>
  <p:notesMasterIdLst>
    <p:notesMasterId r:id="rId30"/>
  </p:notesMasterIdLst>
  <p:sldIdLst>
    <p:sldId id="2146846999" r:id="rId8"/>
    <p:sldId id="2146846992" r:id="rId9"/>
    <p:sldId id="2146847001" r:id="rId10"/>
    <p:sldId id="324" r:id="rId11"/>
    <p:sldId id="325" r:id="rId12"/>
    <p:sldId id="326" r:id="rId13"/>
    <p:sldId id="327" r:id="rId14"/>
    <p:sldId id="261" r:id="rId15"/>
    <p:sldId id="273" r:id="rId16"/>
    <p:sldId id="328" r:id="rId17"/>
    <p:sldId id="2146846948" r:id="rId18"/>
    <p:sldId id="330" r:id="rId19"/>
    <p:sldId id="2146846890" r:id="rId20"/>
    <p:sldId id="275" r:id="rId21"/>
    <p:sldId id="277" r:id="rId22"/>
    <p:sldId id="2146847017" r:id="rId23"/>
    <p:sldId id="2146846867" r:id="rId24"/>
    <p:sldId id="2146846880" r:id="rId25"/>
    <p:sldId id="676" r:id="rId26"/>
    <p:sldId id="2146846882" r:id="rId27"/>
    <p:sldId id="2146846949" r:id="rId28"/>
    <p:sldId id="2146846893" r:id="rId29"/>
  </p:sldIdLst>
  <p:sldSz cx="9144000" cy="6858000" type="screen4x3"/>
  <p:notesSz cx="6858000" cy="93138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haib Thiab" initials="" lastIdx="1" clrIdx="0"/>
  <p:cmAuthor id="1" name="​Siddharth‌ Goyal‌" initials="" lastIdx="1" clrIdx="1"/>
  <p:cmAuthor id="2" name="Yousef Sawalha" initials="" lastIdx="2" clrIdx="2"/>
  <p:cmAuthor id="3" name="Omid Akhavan" initials="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3509C1-1C0B-43D6-9F60-65F1ABA3C4A3}" v="7" dt="2024-03-11T23:06:48.0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4" autoAdjust="0"/>
    <p:restoredTop sz="86386" autoAdjust="0"/>
  </p:normalViewPr>
  <p:slideViewPr>
    <p:cSldViewPr snapToGrid="0">
      <p:cViewPr varScale="1">
        <p:scale>
          <a:sx n="136" d="100"/>
          <a:sy n="136" d="100"/>
        </p:scale>
        <p:origin x="233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to-Taylor, Sarah@GOVOPS" userId="0753ac84-f730-4735-8baf-68ecdaaf531b" providerId="ADAL" clId="{B53509C1-1C0B-43D6-9F60-65F1ABA3C4A3}"/>
    <pc:docChg chg="delSld modSld modMainMaster">
      <pc:chgData name="Soto-Taylor, Sarah@GOVOPS" userId="0753ac84-f730-4735-8baf-68ecdaaf531b" providerId="ADAL" clId="{B53509C1-1C0B-43D6-9F60-65F1ABA3C4A3}" dt="2024-03-11T23:06:48.065" v="30"/>
      <pc:docMkLst>
        <pc:docMk/>
      </pc:docMkLst>
      <pc:sldChg chg="del">
        <pc:chgData name="Soto-Taylor, Sarah@GOVOPS" userId="0753ac84-f730-4735-8baf-68ecdaaf531b" providerId="ADAL" clId="{B53509C1-1C0B-43D6-9F60-65F1ABA3C4A3}" dt="2024-03-11T22:49:18.238" v="19" actId="47"/>
        <pc:sldMkLst>
          <pc:docMk/>
          <pc:sldMk cId="0" sldId="256"/>
        </pc:sldMkLst>
      </pc:sldChg>
      <pc:sldChg chg="del">
        <pc:chgData name="Soto-Taylor, Sarah@GOVOPS" userId="0753ac84-f730-4735-8baf-68ecdaaf531b" providerId="ADAL" clId="{B53509C1-1C0B-43D6-9F60-65F1ABA3C4A3}" dt="2024-03-11T22:22:48.444" v="1" actId="47"/>
        <pc:sldMkLst>
          <pc:docMk/>
          <pc:sldMk cId="1870138870" sldId="2145707008"/>
        </pc:sldMkLst>
      </pc:sldChg>
      <pc:sldChg chg="modSp mod">
        <pc:chgData name="Soto-Taylor, Sarah@GOVOPS" userId="0753ac84-f730-4735-8baf-68ecdaaf531b" providerId="ADAL" clId="{B53509C1-1C0B-43D6-9F60-65F1ABA3C4A3}" dt="2024-03-11T22:26:32.896" v="13" actId="12"/>
        <pc:sldMkLst>
          <pc:docMk/>
          <pc:sldMk cId="2568014486" sldId="2146846867"/>
        </pc:sldMkLst>
        <pc:spChg chg="mod">
          <ac:chgData name="Soto-Taylor, Sarah@GOVOPS" userId="0753ac84-f730-4735-8baf-68ecdaaf531b" providerId="ADAL" clId="{B53509C1-1C0B-43D6-9F60-65F1ABA3C4A3}" dt="2024-03-11T22:26:32.896" v="13" actId="12"/>
          <ac:spMkLst>
            <pc:docMk/>
            <pc:sldMk cId="2568014486" sldId="2146846867"/>
            <ac:spMk id="6" creationId="{E388E4FF-51A8-41AC-8962-23E2EF9D9C06}"/>
          </ac:spMkLst>
        </pc:spChg>
      </pc:sldChg>
      <pc:sldChg chg="modSp mod">
        <pc:chgData name="Soto-Taylor, Sarah@GOVOPS" userId="0753ac84-f730-4735-8baf-68ecdaaf531b" providerId="ADAL" clId="{B53509C1-1C0B-43D6-9F60-65F1ABA3C4A3}" dt="2024-03-11T22:24:56.358" v="4" actId="207"/>
        <pc:sldMkLst>
          <pc:docMk/>
          <pc:sldMk cId="2163261714" sldId="2146846880"/>
        </pc:sldMkLst>
        <pc:spChg chg="mod">
          <ac:chgData name="Soto-Taylor, Sarah@GOVOPS" userId="0753ac84-f730-4735-8baf-68ecdaaf531b" providerId="ADAL" clId="{B53509C1-1C0B-43D6-9F60-65F1ABA3C4A3}" dt="2024-03-11T22:24:56.358" v="4" actId="207"/>
          <ac:spMkLst>
            <pc:docMk/>
            <pc:sldMk cId="2163261714" sldId="2146846880"/>
            <ac:spMk id="5" creationId="{54268ECD-7B54-4C25-BC28-D50A554B1252}"/>
          </ac:spMkLst>
        </pc:spChg>
      </pc:sldChg>
      <pc:sldChg chg="addSp modSp mod">
        <pc:chgData name="Soto-Taylor, Sarah@GOVOPS" userId="0753ac84-f730-4735-8baf-68ecdaaf531b" providerId="ADAL" clId="{B53509C1-1C0B-43D6-9F60-65F1ABA3C4A3}" dt="2024-03-11T23:06:40.734" v="29"/>
        <pc:sldMkLst>
          <pc:docMk/>
          <pc:sldMk cId="2780452787" sldId="2146846882"/>
        </pc:sldMkLst>
        <pc:spChg chg="add mod">
          <ac:chgData name="Soto-Taylor, Sarah@GOVOPS" userId="0753ac84-f730-4735-8baf-68ecdaaf531b" providerId="ADAL" clId="{B53509C1-1C0B-43D6-9F60-65F1ABA3C4A3}" dt="2024-03-11T23:06:40.734" v="29"/>
          <ac:spMkLst>
            <pc:docMk/>
            <pc:sldMk cId="2780452787" sldId="2146846882"/>
            <ac:spMk id="4" creationId="{CA6C6CFB-B7FB-4D33-A6B6-2E8BCC8CF480}"/>
          </ac:spMkLst>
        </pc:spChg>
        <pc:spChg chg="mod">
          <ac:chgData name="Soto-Taylor, Sarah@GOVOPS" userId="0753ac84-f730-4735-8baf-68ecdaaf531b" providerId="ADAL" clId="{B53509C1-1C0B-43D6-9F60-65F1ABA3C4A3}" dt="2024-03-11T22:27:07.577" v="18" actId="12"/>
          <ac:spMkLst>
            <pc:docMk/>
            <pc:sldMk cId="2780452787" sldId="2146846882"/>
            <ac:spMk id="11" creationId="{BE358DD3-D17C-444E-9F04-3071086804B5}"/>
          </ac:spMkLst>
        </pc:spChg>
      </pc:sldChg>
      <pc:sldChg chg="del">
        <pc:chgData name="Soto-Taylor, Sarah@GOVOPS" userId="0753ac84-f730-4735-8baf-68ecdaaf531b" providerId="ADAL" clId="{B53509C1-1C0B-43D6-9F60-65F1ABA3C4A3}" dt="2024-03-11T22:22:46.057" v="0" actId="47"/>
        <pc:sldMkLst>
          <pc:docMk/>
          <pc:sldMk cId="1161762418" sldId="2146846901"/>
        </pc:sldMkLst>
      </pc:sldChg>
      <pc:sldChg chg="addSp modSp">
        <pc:chgData name="Soto-Taylor, Sarah@GOVOPS" userId="0753ac84-f730-4735-8baf-68ecdaaf531b" providerId="ADAL" clId="{B53509C1-1C0B-43D6-9F60-65F1ABA3C4A3}" dt="2024-03-11T23:05:47.789" v="28"/>
        <pc:sldMkLst>
          <pc:docMk/>
          <pc:sldMk cId="2487062083" sldId="2146846948"/>
        </pc:sldMkLst>
        <pc:spChg chg="add mod">
          <ac:chgData name="Soto-Taylor, Sarah@GOVOPS" userId="0753ac84-f730-4735-8baf-68ecdaaf531b" providerId="ADAL" clId="{B53509C1-1C0B-43D6-9F60-65F1ABA3C4A3}" dt="2024-03-11T23:05:47.789" v="28"/>
          <ac:spMkLst>
            <pc:docMk/>
            <pc:sldMk cId="2487062083" sldId="2146846948"/>
            <ac:spMk id="2" creationId="{F8D5283B-1858-0C14-416C-C8FBF4CEB06C}"/>
          </ac:spMkLst>
        </pc:spChg>
      </pc:sldChg>
      <pc:sldChg chg="addSp modSp">
        <pc:chgData name="Soto-Taylor, Sarah@GOVOPS" userId="0753ac84-f730-4735-8baf-68ecdaaf531b" providerId="ADAL" clId="{B53509C1-1C0B-43D6-9F60-65F1ABA3C4A3}" dt="2024-03-11T23:06:48.065" v="30"/>
        <pc:sldMkLst>
          <pc:docMk/>
          <pc:sldMk cId="3616510313" sldId="2146846949"/>
        </pc:sldMkLst>
        <pc:spChg chg="add mod">
          <ac:chgData name="Soto-Taylor, Sarah@GOVOPS" userId="0753ac84-f730-4735-8baf-68ecdaaf531b" providerId="ADAL" clId="{B53509C1-1C0B-43D6-9F60-65F1ABA3C4A3}" dt="2024-03-11T23:06:48.065" v="30"/>
          <ac:spMkLst>
            <pc:docMk/>
            <pc:sldMk cId="3616510313" sldId="2146846949"/>
            <ac:spMk id="5" creationId="{95335403-673B-56C9-67DD-264A51B3CCA4}"/>
          </ac:spMkLst>
        </pc:spChg>
      </pc:sldChg>
      <pc:sldChg chg="del">
        <pc:chgData name="Soto-Taylor, Sarah@GOVOPS" userId="0753ac84-f730-4735-8baf-68ecdaaf531b" providerId="ADAL" clId="{B53509C1-1C0B-43D6-9F60-65F1ABA3C4A3}" dt="2024-03-11T22:23:53.394" v="2" actId="47"/>
        <pc:sldMkLst>
          <pc:docMk/>
          <pc:sldMk cId="2957111784" sldId="2146846993"/>
        </pc:sldMkLst>
      </pc:sldChg>
      <pc:sldChg chg="modSp mod">
        <pc:chgData name="Soto-Taylor, Sarah@GOVOPS" userId="0753ac84-f730-4735-8baf-68ecdaaf531b" providerId="ADAL" clId="{B53509C1-1C0B-43D6-9F60-65F1ABA3C4A3}" dt="2024-03-11T23:04:43.778" v="27" actId="20577"/>
        <pc:sldMkLst>
          <pc:docMk/>
          <pc:sldMk cId="379820786" sldId="2146846999"/>
        </pc:sldMkLst>
        <pc:spChg chg="mod">
          <ac:chgData name="Soto-Taylor, Sarah@GOVOPS" userId="0753ac84-f730-4735-8baf-68ecdaaf531b" providerId="ADAL" clId="{B53509C1-1C0B-43D6-9F60-65F1ABA3C4A3}" dt="2024-03-11T23:04:43.778" v="27" actId="20577"/>
          <ac:spMkLst>
            <pc:docMk/>
            <pc:sldMk cId="379820786" sldId="2146846999"/>
            <ac:spMk id="2" creationId="{EE2D789C-EC87-7586-7722-4296A4195E3C}"/>
          </ac:spMkLst>
        </pc:spChg>
      </pc:sldChg>
      <pc:sldMasterChg chg="delSldLayout modSldLayout">
        <pc:chgData name="Soto-Taylor, Sarah@GOVOPS" userId="0753ac84-f730-4735-8baf-68ecdaaf531b" providerId="ADAL" clId="{B53509C1-1C0B-43D6-9F60-65F1ABA3C4A3}" dt="2024-03-11T22:51:22.909" v="20"/>
        <pc:sldMasterMkLst>
          <pc:docMk/>
          <pc:sldMasterMk cId="0" sldId="2147483654"/>
        </pc:sldMasterMkLst>
        <pc:sldLayoutChg chg="del">
          <pc:chgData name="Soto-Taylor, Sarah@GOVOPS" userId="0753ac84-f730-4735-8baf-68ecdaaf531b" providerId="ADAL" clId="{B53509C1-1C0B-43D6-9F60-65F1ABA3C4A3}" dt="2024-03-11T22:49:18.238" v="19" actId="47"/>
          <pc:sldLayoutMkLst>
            <pc:docMk/>
            <pc:sldMasterMk cId="0" sldId="2147483654"/>
            <pc:sldLayoutMk cId="0" sldId="2147483648"/>
          </pc:sldLayoutMkLst>
        </pc:sldLayoutChg>
        <pc:sldLayoutChg chg="setBg">
          <pc:chgData name="Soto-Taylor, Sarah@GOVOPS" userId="0753ac84-f730-4735-8baf-68ecdaaf531b" providerId="ADAL" clId="{B53509C1-1C0B-43D6-9F60-65F1ABA3C4A3}" dt="2024-03-11T22:51:22.909" v="20"/>
          <pc:sldLayoutMkLst>
            <pc:docMk/>
            <pc:sldMasterMk cId="0" sldId="2147483654"/>
            <pc:sldLayoutMk cId="0" sldId="2147483653"/>
          </pc:sldLayoutMkLst>
        </pc:sldLayoutChg>
      </pc:sldMasterChg>
      <pc:sldMasterChg chg="modSldLayout">
        <pc:chgData name="Soto-Taylor, Sarah@GOVOPS" userId="0753ac84-f730-4735-8baf-68ecdaaf531b" providerId="ADAL" clId="{B53509C1-1C0B-43D6-9F60-65F1ABA3C4A3}" dt="2024-03-11T22:51:22.909" v="20"/>
        <pc:sldMasterMkLst>
          <pc:docMk/>
          <pc:sldMasterMk cId="146120571" sldId="2147483664"/>
        </pc:sldMasterMkLst>
        <pc:sldLayoutChg chg="setBg">
          <pc:chgData name="Soto-Taylor, Sarah@GOVOPS" userId="0753ac84-f730-4735-8baf-68ecdaaf531b" providerId="ADAL" clId="{B53509C1-1C0B-43D6-9F60-65F1ABA3C4A3}" dt="2024-03-11T22:51:22.909" v="20"/>
          <pc:sldLayoutMkLst>
            <pc:docMk/>
            <pc:sldMasterMk cId="146120571" sldId="2147483664"/>
            <pc:sldLayoutMk cId="2159926243" sldId="2147483670"/>
          </pc:sldLayoutMkLst>
        </pc:sldLayoutChg>
      </pc:sldMasterChg>
      <pc:sldMasterChg chg="modSldLayout">
        <pc:chgData name="Soto-Taylor, Sarah@GOVOPS" userId="0753ac84-f730-4735-8baf-68ecdaaf531b" providerId="ADAL" clId="{B53509C1-1C0B-43D6-9F60-65F1ABA3C4A3}" dt="2024-03-11T22:51:22.909" v="20"/>
        <pc:sldMasterMkLst>
          <pc:docMk/>
          <pc:sldMasterMk cId="4281024973" sldId="2147483673"/>
        </pc:sldMasterMkLst>
        <pc:sldLayoutChg chg="setBg">
          <pc:chgData name="Soto-Taylor, Sarah@GOVOPS" userId="0753ac84-f730-4735-8baf-68ecdaaf531b" providerId="ADAL" clId="{B53509C1-1C0B-43D6-9F60-65F1ABA3C4A3}" dt="2024-03-11T22:51:22.909" v="20"/>
          <pc:sldLayoutMkLst>
            <pc:docMk/>
            <pc:sldMasterMk cId="4281024973" sldId="2147483673"/>
            <pc:sldLayoutMk cId="1517724402" sldId="2147483679"/>
          </pc:sldLayoutMkLst>
        </pc:sldLayoutChg>
        <pc:sldLayoutChg chg="setBg">
          <pc:chgData name="Soto-Taylor, Sarah@GOVOPS" userId="0753ac84-f730-4735-8baf-68ecdaaf531b" providerId="ADAL" clId="{B53509C1-1C0B-43D6-9F60-65F1ABA3C4A3}" dt="2024-03-11T22:51:22.909" v="20"/>
          <pc:sldLayoutMkLst>
            <pc:docMk/>
            <pc:sldMasterMk cId="4281024973" sldId="2147483673"/>
            <pc:sldLayoutMk cId="3840928560" sldId="214748368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37179-076D-1449-B84E-A8A1AE0D87CF}" type="doc">
      <dgm:prSet loTypeId="urn:microsoft.com/office/officeart/2005/8/layout/pyramid1" loCatId="" qsTypeId="urn:microsoft.com/office/officeart/2005/8/quickstyle/simple5" qsCatId="simple" csTypeId="urn:microsoft.com/office/officeart/2005/8/colors/accent1_2" csCatId="accent1" phldr="1"/>
      <dgm:spPr/>
    </dgm:pt>
    <dgm:pt modelId="{1BCFAD4B-44E4-F146-8DF9-04844A028B71}">
      <dgm:prSet phldrT="[Text]" custT="1"/>
      <dgm:spPr/>
      <dgm:t>
        <a:bodyPr/>
        <a:lstStyle/>
        <a:p>
          <a:endParaRPr lang="en-US" sz="2100" b="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1800" b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Mission</a:t>
          </a:r>
        </a:p>
      </dgm:t>
    </dgm:pt>
    <dgm:pt modelId="{90E9D841-949E-9644-B738-863F20A371F6}" type="parTrans" cxnId="{76D93FA1-08F8-6645-BFF5-2FA14815535D}">
      <dgm:prSet/>
      <dgm:spPr/>
      <dgm:t>
        <a:bodyPr/>
        <a:lstStyle/>
        <a:p>
          <a:endParaRPr lang="en-US"/>
        </a:p>
      </dgm:t>
    </dgm:pt>
    <dgm:pt modelId="{BBBAB2E3-0E70-FB44-B1FE-4E86229FD15F}" type="sibTrans" cxnId="{76D93FA1-08F8-6645-BFF5-2FA14815535D}">
      <dgm:prSet/>
      <dgm:spPr/>
      <dgm:t>
        <a:bodyPr/>
        <a:lstStyle/>
        <a:p>
          <a:endParaRPr lang="en-US"/>
        </a:p>
      </dgm:t>
    </dgm:pt>
    <dgm:pt modelId="{082D11D4-6ECD-944C-9A40-872F9D05C04C}">
      <dgm:prSet phldrT="[Text]" custT="1"/>
      <dgm:spPr/>
      <dgm:t>
        <a:bodyPr/>
        <a:lstStyle/>
        <a:p>
          <a:r>
            <a:rPr lang="en-US" sz="2200" b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Vision</a:t>
          </a:r>
        </a:p>
      </dgm:t>
    </dgm:pt>
    <dgm:pt modelId="{82D619D1-4C05-A545-AC7E-CB452F7BE085}" type="parTrans" cxnId="{8D321D2F-1CF8-CD44-9394-E0328D46B8B1}">
      <dgm:prSet/>
      <dgm:spPr/>
      <dgm:t>
        <a:bodyPr/>
        <a:lstStyle/>
        <a:p>
          <a:endParaRPr lang="en-US"/>
        </a:p>
      </dgm:t>
    </dgm:pt>
    <dgm:pt modelId="{373BE213-1811-B94E-80CB-1EC9252F77B0}" type="sibTrans" cxnId="{8D321D2F-1CF8-CD44-9394-E0328D46B8B1}">
      <dgm:prSet/>
      <dgm:spPr/>
      <dgm:t>
        <a:bodyPr/>
        <a:lstStyle/>
        <a:p>
          <a:endParaRPr lang="en-US"/>
        </a:p>
      </dgm:t>
    </dgm:pt>
    <dgm:pt modelId="{E6EDC9D6-2F30-A646-B8A5-8582B20EA970}">
      <dgm:prSet phldrT="[Text]" custT="1"/>
      <dgm:spPr/>
      <dgm:t>
        <a:bodyPr/>
        <a:lstStyle/>
        <a:p>
          <a:r>
            <a:rPr lang="en-US" sz="2200" b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Strategic Goals</a:t>
          </a:r>
        </a:p>
      </dgm:t>
    </dgm:pt>
    <dgm:pt modelId="{61ACCE0B-FEB2-CF42-9892-FF1A9463C107}" type="parTrans" cxnId="{3BC6715A-A48A-4344-BE2B-3561F2994A05}">
      <dgm:prSet/>
      <dgm:spPr/>
      <dgm:t>
        <a:bodyPr/>
        <a:lstStyle/>
        <a:p>
          <a:endParaRPr lang="en-US"/>
        </a:p>
      </dgm:t>
    </dgm:pt>
    <dgm:pt modelId="{FBE72434-A283-EF49-8FC0-6CB01170E018}" type="sibTrans" cxnId="{3BC6715A-A48A-4344-BE2B-3561F2994A05}">
      <dgm:prSet/>
      <dgm:spPr/>
      <dgm:t>
        <a:bodyPr/>
        <a:lstStyle/>
        <a:p>
          <a:endParaRPr lang="en-US"/>
        </a:p>
      </dgm:t>
    </dgm:pt>
    <dgm:pt modelId="{EA9C3AEB-518E-C848-BEB3-E05BFB13A70A}">
      <dgm:prSet phldrT="[Text]" custT="1"/>
      <dgm:spPr/>
      <dgm:t>
        <a:bodyPr/>
        <a:lstStyle/>
        <a:p>
          <a:r>
            <a:rPr lang="en-US" sz="2200" b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Objectives &amp; Key Results</a:t>
          </a:r>
        </a:p>
      </dgm:t>
    </dgm:pt>
    <dgm:pt modelId="{0D58254A-6898-6D44-9614-0DB38BDB52CC}" type="parTrans" cxnId="{B9019A09-8F17-7043-BDAB-7801AFE83BB7}">
      <dgm:prSet/>
      <dgm:spPr/>
      <dgm:t>
        <a:bodyPr/>
        <a:lstStyle/>
        <a:p>
          <a:endParaRPr lang="en-US"/>
        </a:p>
      </dgm:t>
    </dgm:pt>
    <dgm:pt modelId="{359EB67B-D2C5-2347-8516-500BED908E44}" type="sibTrans" cxnId="{B9019A09-8F17-7043-BDAB-7801AFE83BB7}">
      <dgm:prSet/>
      <dgm:spPr/>
      <dgm:t>
        <a:bodyPr/>
        <a:lstStyle/>
        <a:p>
          <a:endParaRPr lang="en-US"/>
        </a:p>
      </dgm:t>
    </dgm:pt>
    <dgm:pt modelId="{FC2DFA52-CFE8-324E-9CD8-93570107B979}">
      <dgm:prSet phldrT="[Text]" custT="1"/>
      <dgm:spPr/>
      <dgm:t>
        <a:bodyPr/>
        <a:lstStyle/>
        <a:p>
          <a:r>
            <a:rPr lang="en-US" sz="2200" b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Action </a:t>
          </a:r>
          <a:r>
            <a:rPr lang="en-US" sz="2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Plans =&gt; Tasks</a:t>
          </a:r>
        </a:p>
      </dgm:t>
    </dgm:pt>
    <dgm:pt modelId="{272A2F21-3FE3-A44C-B063-673FC23B2032}" type="parTrans" cxnId="{3F356709-3D51-B64F-BF24-2FEE9A242D9D}">
      <dgm:prSet/>
      <dgm:spPr/>
      <dgm:t>
        <a:bodyPr/>
        <a:lstStyle/>
        <a:p>
          <a:endParaRPr lang="en-US"/>
        </a:p>
      </dgm:t>
    </dgm:pt>
    <dgm:pt modelId="{5A2571C7-344C-7540-B486-47E1D6B011E0}" type="sibTrans" cxnId="{3F356709-3D51-B64F-BF24-2FEE9A242D9D}">
      <dgm:prSet/>
      <dgm:spPr/>
      <dgm:t>
        <a:bodyPr/>
        <a:lstStyle/>
        <a:p>
          <a:endParaRPr lang="en-US"/>
        </a:p>
      </dgm:t>
    </dgm:pt>
    <dgm:pt modelId="{F12B9276-D652-8C43-8B34-EF87C0840C2A}">
      <dgm:prSet phldrT="[Text]" custT="1"/>
      <dgm:spPr/>
      <dgm:t>
        <a:bodyPr/>
        <a:lstStyle/>
        <a:p>
          <a:r>
            <a:rPr lang="en-US" sz="2200" b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Strategic Initiatives</a:t>
          </a:r>
        </a:p>
      </dgm:t>
    </dgm:pt>
    <dgm:pt modelId="{4AAA9780-6324-B348-ABC8-90A8760E8858}" type="parTrans" cxnId="{DEEE4085-FC82-6243-B261-71117D7E16E6}">
      <dgm:prSet/>
      <dgm:spPr/>
      <dgm:t>
        <a:bodyPr/>
        <a:lstStyle/>
        <a:p>
          <a:endParaRPr lang="en-US"/>
        </a:p>
      </dgm:t>
    </dgm:pt>
    <dgm:pt modelId="{8EF6C4B8-61CD-8243-93BE-E6166C8D16F9}" type="sibTrans" cxnId="{DEEE4085-FC82-6243-B261-71117D7E16E6}">
      <dgm:prSet/>
      <dgm:spPr/>
      <dgm:t>
        <a:bodyPr/>
        <a:lstStyle/>
        <a:p>
          <a:endParaRPr lang="en-US"/>
        </a:p>
      </dgm:t>
    </dgm:pt>
    <dgm:pt modelId="{02D3F2CF-1FB0-344C-BFC3-02CC26CDBCE6}" type="pres">
      <dgm:prSet presAssocID="{6A637179-076D-1449-B84E-A8A1AE0D87CF}" presName="Name0" presStyleCnt="0">
        <dgm:presLayoutVars>
          <dgm:dir/>
          <dgm:animLvl val="lvl"/>
          <dgm:resizeHandles val="exact"/>
        </dgm:presLayoutVars>
      </dgm:prSet>
      <dgm:spPr/>
    </dgm:pt>
    <dgm:pt modelId="{68F7D33A-C6AD-DB43-A19D-7429BF6795B8}" type="pres">
      <dgm:prSet presAssocID="{1BCFAD4B-44E4-F146-8DF9-04844A028B71}" presName="Name8" presStyleCnt="0"/>
      <dgm:spPr/>
    </dgm:pt>
    <dgm:pt modelId="{D867768B-9B0A-6A40-998B-A93A407F9D28}" type="pres">
      <dgm:prSet presAssocID="{1BCFAD4B-44E4-F146-8DF9-04844A028B71}" presName="level" presStyleLbl="node1" presStyleIdx="0" presStyleCnt="6">
        <dgm:presLayoutVars>
          <dgm:chMax val="1"/>
          <dgm:bulletEnabled val="1"/>
        </dgm:presLayoutVars>
      </dgm:prSet>
      <dgm:spPr/>
    </dgm:pt>
    <dgm:pt modelId="{0B67F463-FC17-E741-8B7D-0910F35D7691}" type="pres">
      <dgm:prSet presAssocID="{1BCFAD4B-44E4-F146-8DF9-04844A028B7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E887BEB-3226-6A4B-9AA4-6464511EE127}" type="pres">
      <dgm:prSet presAssocID="{082D11D4-6ECD-944C-9A40-872F9D05C04C}" presName="Name8" presStyleCnt="0"/>
      <dgm:spPr/>
    </dgm:pt>
    <dgm:pt modelId="{5E5F960B-B7EE-5B48-8584-DB20CECAABD2}" type="pres">
      <dgm:prSet presAssocID="{082D11D4-6ECD-944C-9A40-872F9D05C04C}" presName="level" presStyleLbl="node1" presStyleIdx="1" presStyleCnt="6">
        <dgm:presLayoutVars>
          <dgm:chMax val="1"/>
          <dgm:bulletEnabled val="1"/>
        </dgm:presLayoutVars>
      </dgm:prSet>
      <dgm:spPr/>
    </dgm:pt>
    <dgm:pt modelId="{D98AF143-D72B-D04B-9B36-D30483F81B23}" type="pres">
      <dgm:prSet presAssocID="{082D11D4-6ECD-944C-9A40-872F9D05C04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C47A396-F92E-DA44-BEAB-35FC446F12FB}" type="pres">
      <dgm:prSet presAssocID="{E6EDC9D6-2F30-A646-B8A5-8582B20EA970}" presName="Name8" presStyleCnt="0"/>
      <dgm:spPr/>
    </dgm:pt>
    <dgm:pt modelId="{F616013D-076D-874B-9D61-9DD6FD98E0AC}" type="pres">
      <dgm:prSet presAssocID="{E6EDC9D6-2F30-A646-B8A5-8582B20EA970}" presName="level" presStyleLbl="node1" presStyleIdx="2" presStyleCnt="6">
        <dgm:presLayoutVars>
          <dgm:chMax val="1"/>
          <dgm:bulletEnabled val="1"/>
        </dgm:presLayoutVars>
      </dgm:prSet>
      <dgm:spPr/>
    </dgm:pt>
    <dgm:pt modelId="{6C6D82E8-8E44-104B-8F0B-4C895C8725B4}" type="pres">
      <dgm:prSet presAssocID="{E6EDC9D6-2F30-A646-B8A5-8582B20EA97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68ADB81-CA33-D34F-BAD6-B12E371013BD}" type="pres">
      <dgm:prSet presAssocID="{F12B9276-D652-8C43-8B34-EF87C0840C2A}" presName="Name8" presStyleCnt="0"/>
      <dgm:spPr/>
    </dgm:pt>
    <dgm:pt modelId="{02BAF105-E5AC-D741-87BB-37AB151D3863}" type="pres">
      <dgm:prSet presAssocID="{F12B9276-D652-8C43-8B34-EF87C0840C2A}" presName="level" presStyleLbl="node1" presStyleIdx="3" presStyleCnt="6">
        <dgm:presLayoutVars>
          <dgm:chMax val="1"/>
          <dgm:bulletEnabled val="1"/>
        </dgm:presLayoutVars>
      </dgm:prSet>
      <dgm:spPr/>
    </dgm:pt>
    <dgm:pt modelId="{E63818BE-DF6B-9242-B43B-F2E4C81502FB}" type="pres">
      <dgm:prSet presAssocID="{F12B9276-D652-8C43-8B34-EF87C0840C2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46BCBD7-8A1A-AB44-B5B7-7F1200465E7F}" type="pres">
      <dgm:prSet presAssocID="{EA9C3AEB-518E-C848-BEB3-E05BFB13A70A}" presName="Name8" presStyleCnt="0"/>
      <dgm:spPr/>
    </dgm:pt>
    <dgm:pt modelId="{9F0229F8-FD9A-1F4E-9D8D-5615B27CDFA0}" type="pres">
      <dgm:prSet presAssocID="{EA9C3AEB-518E-C848-BEB3-E05BFB13A70A}" presName="level" presStyleLbl="node1" presStyleIdx="4" presStyleCnt="6">
        <dgm:presLayoutVars>
          <dgm:chMax val="1"/>
          <dgm:bulletEnabled val="1"/>
        </dgm:presLayoutVars>
      </dgm:prSet>
      <dgm:spPr/>
    </dgm:pt>
    <dgm:pt modelId="{872A1EDC-C7C9-864A-9C40-B6451231BD97}" type="pres">
      <dgm:prSet presAssocID="{EA9C3AEB-518E-C848-BEB3-E05BFB13A70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D03CAA7-6960-674E-A1B3-D331E62383F1}" type="pres">
      <dgm:prSet presAssocID="{FC2DFA52-CFE8-324E-9CD8-93570107B979}" presName="Name8" presStyleCnt="0"/>
      <dgm:spPr/>
    </dgm:pt>
    <dgm:pt modelId="{C0480F7C-23B5-364A-BE32-9164E0D28CC0}" type="pres">
      <dgm:prSet presAssocID="{FC2DFA52-CFE8-324E-9CD8-93570107B979}" presName="level" presStyleLbl="node1" presStyleIdx="5" presStyleCnt="6">
        <dgm:presLayoutVars>
          <dgm:chMax val="1"/>
          <dgm:bulletEnabled val="1"/>
        </dgm:presLayoutVars>
      </dgm:prSet>
      <dgm:spPr/>
    </dgm:pt>
    <dgm:pt modelId="{4EF5D5E4-6CC2-6148-B7AC-1AFC370A4FF0}" type="pres">
      <dgm:prSet presAssocID="{FC2DFA52-CFE8-324E-9CD8-93570107B97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F356709-3D51-B64F-BF24-2FEE9A242D9D}" srcId="{6A637179-076D-1449-B84E-A8A1AE0D87CF}" destId="{FC2DFA52-CFE8-324E-9CD8-93570107B979}" srcOrd="5" destOrd="0" parTransId="{272A2F21-3FE3-A44C-B063-673FC23B2032}" sibTransId="{5A2571C7-344C-7540-B486-47E1D6B011E0}"/>
    <dgm:cxn modelId="{B9019A09-8F17-7043-BDAB-7801AFE83BB7}" srcId="{6A637179-076D-1449-B84E-A8A1AE0D87CF}" destId="{EA9C3AEB-518E-C848-BEB3-E05BFB13A70A}" srcOrd="4" destOrd="0" parTransId="{0D58254A-6898-6D44-9614-0DB38BDB52CC}" sibTransId="{359EB67B-D2C5-2347-8516-500BED908E44}"/>
    <dgm:cxn modelId="{B97C7D11-EF55-6C40-9CBB-7852B0324099}" type="presOf" srcId="{EA9C3AEB-518E-C848-BEB3-E05BFB13A70A}" destId="{872A1EDC-C7C9-864A-9C40-B6451231BD97}" srcOrd="1" destOrd="0" presId="urn:microsoft.com/office/officeart/2005/8/layout/pyramid1"/>
    <dgm:cxn modelId="{849A942D-4911-CB41-A89F-0C23DC653CE2}" type="presOf" srcId="{FC2DFA52-CFE8-324E-9CD8-93570107B979}" destId="{C0480F7C-23B5-364A-BE32-9164E0D28CC0}" srcOrd="0" destOrd="0" presId="urn:microsoft.com/office/officeart/2005/8/layout/pyramid1"/>
    <dgm:cxn modelId="{8D321D2F-1CF8-CD44-9394-E0328D46B8B1}" srcId="{6A637179-076D-1449-B84E-A8A1AE0D87CF}" destId="{082D11D4-6ECD-944C-9A40-872F9D05C04C}" srcOrd="1" destOrd="0" parTransId="{82D619D1-4C05-A545-AC7E-CB452F7BE085}" sibTransId="{373BE213-1811-B94E-80CB-1EC9252F77B0}"/>
    <dgm:cxn modelId="{F6BF1969-E5D9-234C-B840-BEC915A20394}" type="presOf" srcId="{FC2DFA52-CFE8-324E-9CD8-93570107B979}" destId="{4EF5D5E4-6CC2-6148-B7AC-1AFC370A4FF0}" srcOrd="1" destOrd="0" presId="urn:microsoft.com/office/officeart/2005/8/layout/pyramid1"/>
    <dgm:cxn modelId="{51197972-F821-6B41-8E3F-4BFF1D44F76B}" type="presOf" srcId="{F12B9276-D652-8C43-8B34-EF87C0840C2A}" destId="{02BAF105-E5AC-D741-87BB-37AB151D3863}" srcOrd="0" destOrd="0" presId="urn:microsoft.com/office/officeart/2005/8/layout/pyramid1"/>
    <dgm:cxn modelId="{2D342D75-2F9A-5F42-81AC-BFF7F3FB03D4}" type="presOf" srcId="{EA9C3AEB-518E-C848-BEB3-E05BFB13A70A}" destId="{9F0229F8-FD9A-1F4E-9D8D-5615B27CDFA0}" srcOrd="0" destOrd="0" presId="urn:microsoft.com/office/officeart/2005/8/layout/pyramid1"/>
    <dgm:cxn modelId="{FC6E9977-4BBC-2140-AAD6-3758717A12FB}" type="presOf" srcId="{6A637179-076D-1449-B84E-A8A1AE0D87CF}" destId="{02D3F2CF-1FB0-344C-BFC3-02CC26CDBCE6}" srcOrd="0" destOrd="0" presId="urn:microsoft.com/office/officeart/2005/8/layout/pyramid1"/>
    <dgm:cxn modelId="{3BC6715A-A48A-4344-BE2B-3561F2994A05}" srcId="{6A637179-076D-1449-B84E-A8A1AE0D87CF}" destId="{E6EDC9D6-2F30-A646-B8A5-8582B20EA970}" srcOrd="2" destOrd="0" parTransId="{61ACCE0B-FEB2-CF42-9892-FF1A9463C107}" sibTransId="{FBE72434-A283-EF49-8FC0-6CB01170E018}"/>
    <dgm:cxn modelId="{0E37877E-BA96-A24B-A940-D840139C4763}" type="presOf" srcId="{082D11D4-6ECD-944C-9A40-872F9D05C04C}" destId="{D98AF143-D72B-D04B-9B36-D30483F81B23}" srcOrd="1" destOrd="0" presId="urn:microsoft.com/office/officeart/2005/8/layout/pyramid1"/>
    <dgm:cxn modelId="{78230D85-F55D-FD4E-B482-5486937AC3B7}" type="presOf" srcId="{F12B9276-D652-8C43-8B34-EF87C0840C2A}" destId="{E63818BE-DF6B-9242-B43B-F2E4C81502FB}" srcOrd="1" destOrd="0" presId="urn:microsoft.com/office/officeart/2005/8/layout/pyramid1"/>
    <dgm:cxn modelId="{DEEE4085-FC82-6243-B261-71117D7E16E6}" srcId="{6A637179-076D-1449-B84E-A8A1AE0D87CF}" destId="{F12B9276-D652-8C43-8B34-EF87C0840C2A}" srcOrd="3" destOrd="0" parTransId="{4AAA9780-6324-B348-ABC8-90A8760E8858}" sibTransId="{8EF6C4B8-61CD-8243-93BE-E6166C8D16F9}"/>
    <dgm:cxn modelId="{76D93FA1-08F8-6645-BFF5-2FA14815535D}" srcId="{6A637179-076D-1449-B84E-A8A1AE0D87CF}" destId="{1BCFAD4B-44E4-F146-8DF9-04844A028B71}" srcOrd="0" destOrd="0" parTransId="{90E9D841-949E-9644-B738-863F20A371F6}" sibTransId="{BBBAB2E3-0E70-FB44-B1FE-4E86229FD15F}"/>
    <dgm:cxn modelId="{118C4FB9-4311-FE49-A740-F542479E0521}" type="presOf" srcId="{1BCFAD4B-44E4-F146-8DF9-04844A028B71}" destId="{0B67F463-FC17-E741-8B7D-0910F35D7691}" srcOrd="1" destOrd="0" presId="urn:microsoft.com/office/officeart/2005/8/layout/pyramid1"/>
    <dgm:cxn modelId="{CEA655CA-5CE2-1F4C-9AB2-1B116771E4DA}" type="presOf" srcId="{E6EDC9D6-2F30-A646-B8A5-8582B20EA970}" destId="{6C6D82E8-8E44-104B-8F0B-4C895C8725B4}" srcOrd="1" destOrd="0" presId="urn:microsoft.com/office/officeart/2005/8/layout/pyramid1"/>
    <dgm:cxn modelId="{8EB4BCD2-6C28-CA4C-93AD-D8E8282421E7}" type="presOf" srcId="{1BCFAD4B-44E4-F146-8DF9-04844A028B71}" destId="{D867768B-9B0A-6A40-998B-A93A407F9D28}" srcOrd="0" destOrd="0" presId="urn:microsoft.com/office/officeart/2005/8/layout/pyramid1"/>
    <dgm:cxn modelId="{0988B5F3-80D8-E548-BA8D-B626F5E1EC20}" type="presOf" srcId="{E6EDC9D6-2F30-A646-B8A5-8582B20EA970}" destId="{F616013D-076D-874B-9D61-9DD6FD98E0AC}" srcOrd="0" destOrd="0" presId="urn:microsoft.com/office/officeart/2005/8/layout/pyramid1"/>
    <dgm:cxn modelId="{5A706DFB-E201-F345-8A89-C9B6ECB43086}" type="presOf" srcId="{082D11D4-6ECD-944C-9A40-872F9D05C04C}" destId="{5E5F960B-B7EE-5B48-8584-DB20CECAABD2}" srcOrd="0" destOrd="0" presId="urn:microsoft.com/office/officeart/2005/8/layout/pyramid1"/>
    <dgm:cxn modelId="{31FB0FB6-302F-134B-883C-4083984645F7}" type="presParOf" srcId="{02D3F2CF-1FB0-344C-BFC3-02CC26CDBCE6}" destId="{68F7D33A-C6AD-DB43-A19D-7429BF6795B8}" srcOrd="0" destOrd="0" presId="urn:microsoft.com/office/officeart/2005/8/layout/pyramid1"/>
    <dgm:cxn modelId="{8EF52961-8EBC-3447-996F-BA2CA79A48F1}" type="presParOf" srcId="{68F7D33A-C6AD-DB43-A19D-7429BF6795B8}" destId="{D867768B-9B0A-6A40-998B-A93A407F9D28}" srcOrd="0" destOrd="0" presId="urn:microsoft.com/office/officeart/2005/8/layout/pyramid1"/>
    <dgm:cxn modelId="{0253916D-7880-3942-B91C-D57ECEDD964E}" type="presParOf" srcId="{68F7D33A-C6AD-DB43-A19D-7429BF6795B8}" destId="{0B67F463-FC17-E741-8B7D-0910F35D7691}" srcOrd="1" destOrd="0" presId="urn:microsoft.com/office/officeart/2005/8/layout/pyramid1"/>
    <dgm:cxn modelId="{9D9D5061-356B-E649-98A2-27BB5D8FEDED}" type="presParOf" srcId="{02D3F2CF-1FB0-344C-BFC3-02CC26CDBCE6}" destId="{5E887BEB-3226-6A4B-9AA4-6464511EE127}" srcOrd="1" destOrd="0" presId="urn:microsoft.com/office/officeart/2005/8/layout/pyramid1"/>
    <dgm:cxn modelId="{1A5A37DE-4F9F-4341-A293-0E817A520C6D}" type="presParOf" srcId="{5E887BEB-3226-6A4B-9AA4-6464511EE127}" destId="{5E5F960B-B7EE-5B48-8584-DB20CECAABD2}" srcOrd="0" destOrd="0" presId="urn:microsoft.com/office/officeart/2005/8/layout/pyramid1"/>
    <dgm:cxn modelId="{AAA582A4-37E0-C84F-8314-CB0FA7E87E2B}" type="presParOf" srcId="{5E887BEB-3226-6A4B-9AA4-6464511EE127}" destId="{D98AF143-D72B-D04B-9B36-D30483F81B23}" srcOrd="1" destOrd="0" presId="urn:microsoft.com/office/officeart/2005/8/layout/pyramid1"/>
    <dgm:cxn modelId="{ABF4271D-91ED-F948-991C-1F129EEF3802}" type="presParOf" srcId="{02D3F2CF-1FB0-344C-BFC3-02CC26CDBCE6}" destId="{6C47A396-F92E-DA44-BEAB-35FC446F12FB}" srcOrd="2" destOrd="0" presId="urn:microsoft.com/office/officeart/2005/8/layout/pyramid1"/>
    <dgm:cxn modelId="{44BCBCB0-0359-8740-9E7D-C3B79EBD723F}" type="presParOf" srcId="{6C47A396-F92E-DA44-BEAB-35FC446F12FB}" destId="{F616013D-076D-874B-9D61-9DD6FD98E0AC}" srcOrd="0" destOrd="0" presId="urn:microsoft.com/office/officeart/2005/8/layout/pyramid1"/>
    <dgm:cxn modelId="{AE90475A-1B1F-4148-BA4F-A62B8E993989}" type="presParOf" srcId="{6C47A396-F92E-DA44-BEAB-35FC446F12FB}" destId="{6C6D82E8-8E44-104B-8F0B-4C895C8725B4}" srcOrd="1" destOrd="0" presId="urn:microsoft.com/office/officeart/2005/8/layout/pyramid1"/>
    <dgm:cxn modelId="{512CEBD2-D759-504E-A57F-7095EECCFA5F}" type="presParOf" srcId="{02D3F2CF-1FB0-344C-BFC3-02CC26CDBCE6}" destId="{468ADB81-CA33-D34F-BAD6-B12E371013BD}" srcOrd="3" destOrd="0" presId="urn:microsoft.com/office/officeart/2005/8/layout/pyramid1"/>
    <dgm:cxn modelId="{7322150D-4969-A847-B0FD-2E5E84BBBAD9}" type="presParOf" srcId="{468ADB81-CA33-D34F-BAD6-B12E371013BD}" destId="{02BAF105-E5AC-D741-87BB-37AB151D3863}" srcOrd="0" destOrd="0" presId="urn:microsoft.com/office/officeart/2005/8/layout/pyramid1"/>
    <dgm:cxn modelId="{E6CDB175-CC87-B14D-AA32-029957CA3B0F}" type="presParOf" srcId="{468ADB81-CA33-D34F-BAD6-B12E371013BD}" destId="{E63818BE-DF6B-9242-B43B-F2E4C81502FB}" srcOrd="1" destOrd="0" presId="urn:microsoft.com/office/officeart/2005/8/layout/pyramid1"/>
    <dgm:cxn modelId="{19D75233-B9F6-944D-BFF0-B1DF337F609D}" type="presParOf" srcId="{02D3F2CF-1FB0-344C-BFC3-02CC26CDBCE6}" destId="{146BCBD7-8A1A-AB44-B5B7-7F1200465E7F}" srcOrd="4" destOrd="0" presId="urn:microsoft.com/office/officeart/2005/8/layout/pyramid1"/>
    <dgm:cxn modelId="{02D758BF-4FD7-B842-B254-40732B95BEA8}" type="presParOf" srcId="{146BCBD7-8A1A-AB44-B5B7-7F1200465E7F}" destId="{9F0229F8-FD9A-1F4E-9D8D-5615B27CDFA0}" srcOrd="0" destOrd="0" presId="urn:microsoft.com/office/officeart/2005/8/layout/pyramid1"/>
    <dgm:cxn modelId="{32733D88-2D01-1049-96F3-4D1888569341}" type="presParOf" srcId="{146BCBD7-8A1A-AB44-B5B7-7F1200465E7F}" destId="{872A1EDC-C7C9-864A-9C40-B6451231BD97}" srcOrd="1" destOrd="0" presId="urn:microsoft.com/office/officeart/2005/8/layout/pyramid1"/>
    <dgm:cxn modelId="{28C10C75-4C73-5441-89BF-7F0CCAF161D8}" type="presParOf" srcId="{02D3F2CF-1FB0-344C-BFC3-02CC26CDBCE6}" destId="{3D03CAA7-6960-674E-A1B3-D331E62383F1}" srcOrd="5" destOrd="0" presId="urn:microsoft.com/office/officeart/2005/8/layout/pyramid1"/>
    <dgm:cxn modelId="{669AC2B5-0FB4-7940-8147-706FD24E3574}" type="presParOf" srcId="{3D03CAA7-6960-674E-A1B3-D331E62383F1}" destId="{C0480F7C-23B5-364A-BE32-9164E0D28CC0}" srcOrd="0" destOrd="0" presId="urn:microsoft.com/office/officeart/2005/8/layout/pyramid1"/>
    <dgm:cxn modelId="{6D1441EC-AFB1-C649-8D06-6506FD25E2AC}" type="presParOf" srcId="{3D03CAA7-6960-674E-A1B3-D331E62383F1}" destId="{4EF5D5E4-6CC2-6148-B7AC-1AFC370A4FF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7768B-9B0A-6A40-998B-A93A407F9D28}">
      <dsp:nvSpPr>
        <dsp:cNvPr id="0" name=""/>
        <dsp:cNvSpPr/>
      </dsp:nvSpPr>
      <dsp:spPr>
        <a:xfrm>
          <a:off x="2482408" y="0"/>
          <a:ext cx="992963" cy="768399"/>
        </a:xfrm>
        <a:prstGeom prst="trapezoid">
          <a:avLst>
            <a:gd name="adj" fmla="val 6461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Mission</a:t>
          </a:r>
        </a:p>
      </dsp:txBody>
      <dsp:txXfrm>
        <a:off x="2482408" y="0"/>
        <a:ext cx="992963" cy="768399"/>
      </dsp:txXfrm>
    </dsp:sp>
    <dsp:sp modelId="{5E5F960B-B7EE-5B48-8584-DB20CECAABD2}">
      <dsp:nvSpPr>
        <dsp:cNvPr id="0" name=""/>
        <dsp:cNvSpPr/>
      </dsp:nvSpPr>
      <dsp:spPr>
        <a:xfrm>
          <a:off x="1985926" y="768399"/>
          <a:ext cx="1985926" cy="768399"/>
        </a:xfrm>
        <a:prstGeom prst="trapezoid">
          <a:avLst>
            <a:gd name="adj" fmla="val 6461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Vision</a:t>
          </a:r>
        </a:p>
      </dsp:txBody>
      <dsp:txXfrm>
        <a:off x="2333463" y="768399"/>
        <a:ext cx="1290852" cy="768399"/>
      </dsp:txXfrm>
    </dsp:sp>
    <dsp:sp modelId="{F616013D-076D-874B-9D61-9DD6FD98E0AC}">
      <dsp:nvSpPr>
        <dsp:cNvPr id="0" name=""/>
        <dsp:cNvSpPr/>
      </dsp:nvSpPr>
      <dsp:spPr>
        <a:xfrm>
          <a:off x="1489444" y="1536798"/>
          <a:ext cx="2978889" cy="768399"/>
        </a:xfrm>
        <a:prstGeom prst="trapezoid">
          <a:avLst>
            <a:gd name="adj" fmla="val 6461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Strategic Goals</a:t>
          </a:r>
        </a:p>
      </dsp:txBody>
      <dsp:txXfrm>
        <a:off x="2010750" y="1536798"/>
        <a:ext cx="1936278" cy="768399"/>
      </dsp:txXfrm>
    </dsp:sp>
    <dsp:sp modelId="{02BAF105-E5AC-D741-87BB-37AB151D3863}">
      <dsp:nvSpPr>
        <dsp:cNvPr id="0" name=""/>
        <dsp:cNvSpPr/>
      </dsp:nvSpPr>
      <dsp:spPr>
        <a:xfrm>
          <a:off x="992963" y="2305197"/>
          <a:ext cx="3971853" cy="768399"/>
        </a:xfrm>
        <a:prstGeom prst="trapezoid">
          <a:avLst>
            <a:gd name="adj" fmla="val 6461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Strategic Initiatives</a:t>
          </a:r>
        </a:p>
      </dsp:txBody>
      <dsp:txXfrm>
        <a:off x="1688037" y="2305197"/>
        <a:ext cx="2581704" cy="768399"/>
      </dsp:txXfrm>
    </dsp:sp>
    <dsp:sp modelId="{9F0229F8-FD9A-1F4E-9D8D-5615B27CDFA0}">
      <dsp:nvSpPr>
        <dsp:cNvPr id="0" name=""/>
        <dsp:cNvSpPr/>
      </dsp:nvSpPr>
      <dsp:spPr>
        <a:xfrm>
          <a:off x="496481" y="3073596"/>
          <a:ext cx="4964816" cy="768399"/>
        </a:xfrm>
        <a:prstGeom prst="trapezoid">
          <a:avLst>
            <a:gd name="adj" fmla="val 6461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Objectives &amp; Key Results</a:t>
          </a:r>
        </a:p>
      </dsp:txBody>
      <dsp:txXfrm>
        <a:off x="1365324" y="3073596"/>
        <a:ext cx="3227130" cy="768399"/>
      </dsp:txXfrm>
    </dsp:sp>
    <dsp:sp modelId="{C0480F7C-23B5-364A-BE32-9164E0D28CC0}">
      <dsp:nvSpPr>
        <dsp:cNvPr id="0" name=""/>
        <dsp:cNvSpPr/>
      </dsp:nvSpPr>
      <dsp:spPr>
        <a:xfrm>
          <a:off x="0" y="3841995"/>
          <a:ext cx="5957780" cy="768399"/>
        </a:xfrm>
        <a:prstGeom prst="trapezoid">
          <a:avLst>
            <a:gd name="adj" fmla="val 6461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Action </a:t>
          </a:r>
          <a:r>
            <a:rPr lang="en-US" sz="22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Plans =&gt; Tasks</a:t>
          </a:r>
        </a:p>
      </dsp:txBody>
      <dsp:txXfrm>
        <a:off x="1042611" y="3841995"/>
        <a:ext cx="3872557" cy="768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6553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bbdf9f4ccf_0_8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Linkage with ROM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g1bbdf9f4cc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1479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153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3421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3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2" name="Google Shape;31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1249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bbdf9f4ccf_0_8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g1bbdf9f4cc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847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bbdf9f4ccf_0_8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1bbdf9f4cc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3117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bbdf9f4ccf_0_8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1bbdf9f4cc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9110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 txBox="1">
            <a:spLocks noGrp="1"/>
          </p:cNvSpPr>
          <p:nvPr>
            <p:ph type="sldNum" idx="12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7926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 txBox="1">
            <a:spLocks noGrp="1"/>
          </p:cNvSpPr>
          <p:nvPr>
            <p:ph type="sldNum" idx="12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0848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47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6248400"/>
            <a:ext cx="3505200" cy="609600"/>
          </a:xfrm>
          <a:prstGeom prst="rect">
            <a:avLst/>
          </a:prstGeom>
          <a:solidFill>
            <a:srgbClr val="538CD5">
              <a:alpha val="83921"/>
            </a:srgbClr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/>
          <p:nvPr/>
        </p:nvSpPr>
        <p:spPr>
          <a:xfrm rot="10800000" flipH="1">
            <a:off x="3276600" y="6248400"/>
            <a:ext cx="5867400" cy="609600"/>
          </a:xfrm>
          <a:prstGeom prst="rect">
            <a:avLst/>
          </a:prstGeom>
          <a:solidFill>
            <a:schemeClr val="dk2">
              <a:alpha val="71764"/>
            </a:scheme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96297" y="6324600"/>
            <a:ext cx="1895303" cy="4572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26" name="Google Shape;26;p3"/>
          <p:cNvSpPr/>
          <p:nvPr/>
        </p:nvSpPr>
        <p:spPr>
          <a:xfrm rot="10800000" flipH="1">
            <a:off x="0" y="0"/>
            <a:ext cx="6380183" cy="182880"/>
          </a:xfrm>
          <a:prstGeom prst="rect">
            <a:avLst/>
          </a:prstGeom>
          <a:solidFill>
            <a:srgbClr val="538CD5">
              <a:alpha val="83921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A34D6-08BF-F846-2DE5-AD1F6A7E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2000"/>
            <a:ext cx="7029450" cy="1066800"/>
          </a:xfrm>
        </p:spPr>
        <p:txBody>
          <a:bodyPr>
            <a:normAutofit/>
          </a:bodyPr>
          <a:lstStyle>
            <a:lvl1pPr>
              <a:defRPr sz="27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5769E-D5DE-786C-6E9A-6D6DB21ACA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828800"/>
            <a:ext cx="7029450" cy="1371600"/>
          </a:xfrm>
        </p:spPr>
        <p:txBody>
          <a:bodyPr numCol="1">
            <a:normAutofit/>
          </a:bodyPr>
          <a:lstStyle>
            <a:lvl1pPr marL="0" indent="0">
              <a:buFontTx/>
              <a:buNone/>
              <a:defRPr sz="225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89584A-2BB5-A4F7-9537-B0C5091A84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3200400"/>
            <a:ext cx="7029450" cy="2895600"/>
          </a:xfrm>
        </p:spPr>
        <p:txBody>
          <a:bodyPr numCol="2">
            <a:normAutofit/>
          </a:bodyPr>
          <a:lstStyle>
            <a:lvl1pPr marL="205740" indent="-205740">
              <a:buFontTx/>
              <a:buBlip>
                <a:blip r:embed="rId2"/>
              </a:buBlip>
              <a:defRPr sz="1800" b="0" i="1">
                <a:solidFill>
                  <a:srgbClr val="177DB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42900" indent="0">
              <a:buFontTx/>
              <a:buNone/>
              <a:defRPr sz="1800" b="0" i="1">
                <a:solidFill>
                  <a:srgbClr val="1C96D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800" b="0" i="1">
                <a:solidFill>
                  <a:srgbClr val="1C96D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800" b="0" i="1">
                <a:solidFill>
                  <a:srgbClr val="1C96D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800" b="0" i="1">
                <a:solidFill>
                  <a:srgbClr val="1C96D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617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628594-1B37-433A-19FB-3FD5C8D838BB}"/>
              </a:ext>
            </a:extLst>
          </p:cNvPr>
          <p:cNvSpPr/>
          <p:nvPr userDrawn="1"/>
        </p:nvSpPr>
        <p:spPr>
          <a:xfrm>
            <a:off x="0" y="772668"/>
            <a:ext cx="3175254" cy="5312664"/>
          </a:xfrm>
          <a:prstGeom prst="rect">
            <a:avLst/>
          </a:prstGeom>
          <a:gradFill flip="none" rotWithShape="1">
            <a:gsLst>
              <a:gs pos="100000">
                <a:srgbClr val="025B94">
                  <a:shade val="30000"/>
                  <a:satMod val="115000"/>
                </a:srgbClr>
              </a:gs>
              <a:gs pos="50000">
                <a:srgbClr val="025B94">
                  <a:shade val="67500"/>
                  <a:satMod val="115000"/>
                </a:srgbClr>
              </a:gs>
              <a:gs pos="0">
                <a:srgbClr val="025B9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A34D6-08BF-F846-2DE5-AD1F6A7E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583" y="762000"/>
            <a:ext cx="4111518" cy="1066800"/>
          </a:xfrm>
        </p:spPr>
        <p:txBody>
          <a:bodyPr>
            <a:noAutofit/>
          </a:bodyPr>
          <a:lstStyle>
            <a:lvl1pPr>
              <a:defRPr sz="27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5769E-D5DE-786C-6E9A-6D6DB21ACA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750" y="2285999"/>
            <a:ext cx="2610987" cy="3398294"/>
          </a:xfrm>
        </p:spPr>
        <p:txBody>
          <a:bodyPr numCol="1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8B7BE1-0E6F-3006-7F29-8514CB8766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6729" y="2286000"/>
            <a:ext cx="4111372" cy="339829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696AC6-0401-1128-5CEF-714FAEA938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1071564"/>
            <a:ext cx="2611041" cy="1214437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FFCF0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342900" indent="0">
              <a:buFontTx/>
              <a:buNone/>
              <a:defRPr>
                <a:solidFill>
                  <a:srgbClr val="FFCF01"/>
                </a:solidFill>
              </a:defRPr>
            </a:lvl2pPr>
            <a:lvl3pPr marL="685800" indent="0">
              <a:buFontTx/>
              <a:buNone/>
              <a:defRPr>
                <a:solidFill>
                  <a:srgbClr val="FFCF01"/>
                </a:solidFill>
              </a:defRPr>
            </a:lvl3pPr>
            <a:lvl4pPr marL="1028700" indent="0">
              <a:buFontTx/>
              <a:buNone/>
              <a:defRPr>
                <a:solidFill>
                  <a:srgbClr val="FFCF01"/>
                </a:solidFill>
              </a:defRPr>
            </a:lvl4pPr>
            <a:lvl5pPr marL="1371600" indent="0">
              <a:buFontTx/>
              <a:buNone/>
              <a:defRPr>
                <a:solidFill>
                  <a:srgbClr val="FFCF0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534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0">
          <p15:clr>
            <a:srgbClr val="FBAE40"/>
          </p15:clr>
        </p15:guide>
        <p15:guide id="2" pos="297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9A0F10-ACB7-8C0C-DCC3-B53AFE22D1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00"/>
            <a:ext cx="5657850" cy="1143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CA34D6-08BF-F846-2DE5-AD1F6A7E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6" y="762000"/>
            <a:ext cx="5085923" cy="1143000"/>
          </a:xfrm>
        </p:spPr>
        <p:txBody>
          <a:bodyPr anchor="ctr">
            <a:normAutofit/>
          </a:bodyPr>
          <a:lstStyle>
            <a:lvl1pPr>
              <a:defRPr sz="2700" b="1" i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8B7BE1-0E6F-3006-7F29-8514CB8766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1" y="2286000"/>
            <a:ext cx="7029449" cy="381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235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541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N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0" y="6248400"/>
            <a:ext cx="3505200" cy="60960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gray">
          <a:xfrm flipV="1">
            <a:off x="3276600" y="6248400"/>
            <a:ext cx="5867400" cy="609600"/>
          </a:xfrm>
          <a:prstGeom prst="rect">
            <a:avLst/>
          </a:prstGeom>
          <a:solidFill>
            <a:schemeClr val="tx2">
              <a:alpha val="72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97" y="6324600"/>
            <a:ext cx="1895303" cy="457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/>
          <p:cNvSpPr/>
          <p:nvPr userDrawn="1"/>
        </p:nvSpPr>
        <p:spPr bwMode="gray">
          <a:xfrm flipV="1">
            <a:off x="0" y="0"/>
            <a:ext cx="6380183" cy="18288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IN" sz="2800" b="1"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0" lvl="0" algn="l"/>
            <a:endParaRPr lang="en-IN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IN" sz="1600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>
              <a:lnSpc>
                <a:spcPct val="150000"/>
              </a:lnSpc>
            </a:pP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2396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N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0" y="6248400"/>
            <a:ext cx="3505200" cy="60960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gray">
          <a:xfrm flipV="1">
            <a:off x="3276600" y="6248400"/>
            <a:ext cx="5867400" cy="609600"/>
          </a:xfrm>
          <a:prstGeom prst="rect">
            <a:avLst/>
          </a:prstGeom>
          <a:solidFill>
            <a:schemeClr val="tx2">
              <a:alpha val="72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97" y="6324600"/>
            <a:ext cx="1895303" cy="457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/>
          <p:cNvSpPr/>
          <p:nvPr userDrawn="1"/>
        </p:nvSpPr>
        <p:spPr bwMode="gray">
          <a:xfrm flipV="1">
            <a:off x="0" y="0"/>
            <a:ext cx="6380183" cy="18288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IN" sz="2800" b="1"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0" lvl="0" algn="l"/>
            <a:endParaRPr lang="en-IN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IN" sz="1600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>
              <a:lnSpc>
                <a:spcPct val="150000"/>
              </a:lnSpc>
            </a:pP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7722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3418" y="6492875"/>
            <a:ext cx="290882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417" y="6492875"/>
            <a:ext cx="214334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Rectangle 2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1508760" y="1798320"/>
            <a:ext cx="6126480" cy="2529840"/>
          </a:xfrm>
          <a:prstGeom prst="rect">
            <a:avLst/>
          </a:prstGeom>
          <a:solidFill>
            <a:schemeClr val="tx2">
              <a:alpha val="72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 bwMode="gray">
          <a:xfrm flipV="1">
            <a:off x="1508760" y="1645668"/>
            <a:ext cx="6126480" cy="45972"/>
          </a:xfrm>
          <a:prstGeom prst="rect">
            <a:avLst/>
          </a:prstGeom>
          <a:solidFill>
            <a:schemeClr val="accent5">
              <a:lumMod val="20000"/>
              <a:lumOff val="80000"/>
              <a:alpha val="88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gray">
          <a:xfrm flipV="1">
            <a:off x="1508760" y="4434840"/>
            <a:ext cx="6126480" cy="365760"/>
          </a:xfrm>
          <a:prstGeom prst="rect">
            <a:avLst/>
          </a:prstGeom>
          <a:solidFill>
            <a:schemeClr val="accent5">
              <a:lumMod val="20000"/>
              <a:lumOff val="80000"/>
              <a:alpha val="88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85" y="2093277"/>
            <a:ext cx="2694229" cy="6499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2600" y="2819400"/>
            <a:ext cx="5638800" cy="1371600"/>
          </a:xfrm>
          <a:prstGeom prst="rect">
            <a:avLst/>
          </a:prstGeom>
        </p:spPr>
        <p:txBody>
          <a:bodyPr/>
          <a:lstStyle>
            <a:lvl1pPr>
              <a:defRPr lang="en-IN" sz="4800" b="0" dirty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algn="l"/>
            <a:endParaRPr lang="en-IN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676400" y="4495800"/>
            <a:ext cx="5867400" cy="3048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1032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89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0" y="6248400"/>
            <a:ext cx="3505200" cy="60960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 flipV="1">
            <a:off x="3276600" y="6248400"/>
            <a:ext cx="5867400" cy="609600"/>
          </a:xfrm>
          <a:prstGeom prst="rect">
            <a:avLst/>
          </a:prstGeom>
          <a:solidFill>
            <a:schemeClr val="tx2">
              <a:alpha val="72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97" y="6324600"/>
            <a:ext cx="1895303" cy="457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 userDrawn="1"/>
        </p:nvSpPr>
        <p:spPr bwMode="gray">
          <a:xfrm flipV="1">
            <a:off x="0" y="0"/>
            <a:ext cx="6380183" cy="18288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lang="en-IN" sz="2800" b="1"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0" lvl="0" algn="l"/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IN" sz="1600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>
              <a:lnSpc>
                <a:spcPct val="150000"/>
              </a:lnSpc>
            </a:pP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5278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89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 userDrawn="1"/>
        </p:nvSpPr>
        <p:spPr>
          <a:xfrm rot="16200000">
            <a:off x="4519612" y="2233611"/>
            <a:ext cx="104777" cy="914400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325416" y="0"/>
            <a:ext cx="6380183" cy="1066800"/>
          </a:xfrm>
          <a:prstGeom prst="rect">
            <a:avLst/>
          </a:prstGeom>
          <a:solidFill>
            <a:schemeClr val="tx2">
              <a:lumMod val="75000"/>
              <a:alpha val="67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gray">
          <a:xfrm flipV="1">
            <a:off x="304799" y="1143000"/>
            <a:ext cx="6380183" cy="18288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715962"/>
          </a:xfrm>
          <a:prstGeom prst="rect">
            <a:avLst/>
          </a:prstGeom>
        </p:spPr>
        <p:txBody>
          <a:bodyPr/>
          <a:lstStyle>
            <a:lvl1pPr algn="l">
              <a:defRPr lang="en-IN" sz="2800" b="1" dirty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algn="l"/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IN" sz="1600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9421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89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325417" y="0"/>
            <a:ext cx="5029200" cy="2868706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gray">
          <a:xfrm flipV="1">
            <a:off x="325418" y="3000486"/>
            <a:ext cx="5029200" cy="733314"/>
          </a:xfrm>
          <a:prstGeom prst="rect">
            <a:avLst/>
          </a:prstGeom>
          <a:solidFill>
            <a:schemeClr val="tx2">
              <a:lumMod val="75000"/>
              <a:alpha val="67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36" y="3108960"/>
            <a:ext cx="2274364" cy="5486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2392362"/>
          </a:xfrm>
          <a:prstGeom prst="rect">
            <a:avLst/>
          </a:prstGeom>
        </p:spPr>
        <p:txBody>
          <a:bodyPr/>
          <a:lstStyle>
            <a:lvl1pPr>
              <a:defRPr lang="en-IN" sz="2800" b="1" dirty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algn="l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9926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6248400"/>
            <a:ext cx="3505200" cy="609600"/>
          </a:xfrm>
          <a:prstGeom prst="rect">
            <a:avLst/>
          </a:prstGeom>
          <a:solidFill>
            <a:srgbClr val="538CD5">
              <a:alpha val="83921"/>
            </a:srgbClr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 rot="10800000" flipH="1">
            <a:off x="3276600" y="6248400"/>
            <a:ext cx="5867400" cy="609600"/>
          </a:xfrm>
          <a:prstGeom prst="rect">
            <a:avLst/>
          </a:prstGeom>
          <a:solidFill>
            <a:schemeClr val="dk2">
              <a:alpha val="71764"/>
            </a:scheme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96297" y="6324600"/>
            <a:ext cx="1895303" cy="4572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34" name="Google Shape;34;p4"/>
          <p:cNvSpPr/>
          <p:nvPr/>
        </p:nvSpPr>
        <p:spPr>
          <a:xfrm rot="10800000" flipH="1">
            <a:off x="0" y="0"/>
            <a:ext cx="6380183" cy="182880"/>
          </a:xfrm>
          <a:prstGeom prst="rect">
            <a:avLst/>
          </a:prstGeom>
          <a:solidFill>
            <a:srgbClr val="538CD5">
              <a:alpha val="83921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A835EBE-5A39-4069-9494-63F3B41A43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8592301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A835EBE-5A39-4069-9494-63F3B41A43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5659304-B2B6-4DE6-9466-86A18A7940E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75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797CF7-1CD7-4FF8-8FD6-F8CE05B56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89324" y="6542850"/>
            <a:ext cx="2057400" cy="25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accent3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34829A8F-1565-CB4D-B1AB-BAC4B7A12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07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DA8F-2C07-4718-A660-C38E5C7C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B1EBD-58CC-479E-89B3-B061482A1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7FDDF-FAD7-4D89-B15B-B0DC0C5C5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BD5A-298B-4489-81B1-E38E7A017B2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022B5-46E2-4E8B-9330-765D04AA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1920B-D20A-4FF1-91B4-08F110DE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E304-E5F8-4F28-A0D1-C4C88C00C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55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0" y="6248400"/>
            <a:ext cx="3505200" cy="60960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gray">
          <a:xfrm flipV="1">
            <a:off x="3276600" y="6248400"/>
            <a:ext cx="5867400" cy="609600"/>
          </a:xfrm>
          <a:prstGeom prst="rect">
            <a:avLst/>
          </a:prstGeom>
          <a:solidFill>
            <a:schemeClr val="tx2">
              <a:alpha val="72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97" y="6324600"/>
            <a:ext cx="1895303" cy="457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/>
          <p:cNvSpPr/>
          <p:nvPr userDrawn="1"/>
        </p:nvSpPr>
        <p:spPr bwMode="gray">
          <a:xfrm flipV="1">
            <a:off x="0" y="0"/>
            <a:ext cx="6380183" cy="18288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IN" sz="2800" b="1"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0" lvl="0" algn="l"/>
            <a:endParaRPr lang="en-IN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IN" sz="1600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6934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0" y="6248400"/>
            <a:ext cx="3505200" cy="60960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gray">
          <a:xfrm flipV="1">
            <a:off x="3276600" y="6248400"/>
            <a:ext cx="5867400" cy="609600"/>
          </a:xfrm>
          <a:prstGeom prst="rect">
            <a:avLst/>
          </a:prstGeom>
          <a:solidFill>
            <a:schemeClr val="tx2">
              <a:alpha val="72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97" y="6324600"/>
            <a:ext cx="1895303" cy="457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/>
          <p:cNvSpPr/>
          <p:nvPr userDrawn="1"/>
        </p:nvSpPr>
        <p:spPr bwMode="gray">
          <a:xfrm flipV="1">
            <a:off x="0" y="0"/>
            <a:ext cx="6380183" cy="18288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IN" sz="2800" b="1"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0" lvl="0" algn="l"/>
            <a:endParaRPr lang="en-IN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IN" sz="1600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45319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3418" y="6492875"/>
            <a:ext cx="290882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417" y="6492875"/>
            <a:ext cx="214334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1508760" y="1798320"/>
            <a:ext cx="6126480" cy="2529840"/>
          </a:xfrm>
          <a:prstGeom prst="rect">
            <a:avLst/>
          </a:prstGeom>
          <a:solidFill>
            <a:schemeClr val="tx2">
              <a:alpha val="72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 bwMode="gray">
          <a:xfrm flipV="1">
            <a:off x="1508760" y="1645668"/>
            <a:ext cx="6126480" cy="45972"/>
          </a:xfrm>
          <a:prstGeom prst="rect">
            <a:avLst/>
          </a:prstGeom>
          <a:solidFill>
            <a:schemeClr val="accent5">
              <a:lumMod val="20000"/>
              <a:lumOff val="80000"/>
              <a:alpha val="88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gray">
          <a:xfrm flipV="1">
            <a:off x="1508760" y="4434840"/>
            <a:ext cx="6126480" cy="365760"/>
          </a:xfrm>
          <a:prstGeom prst="rect">
            <a:avLst/>
          </a:prstGeom>
          <a:solidFill>
            <a:schemeClr val="accent5">
              <a:lumMod val="20000"/>
              <a:lumOff val="80000"/>
              <a:alpha val="88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85" y="2093277"/>
            <a:ext cx="2694229" cy="6499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2600" y="2819400"/>
            <a:ext cx="5638800" cy="1371600"/>
          </a:xfrm>
          <a:prstGeom prst="rect">
            <a:avLst/>
          </a:prstGeom>
        </p:spPr>
        <p:txBody>
          <a:bodyPr/>
          <a:lstStyle>
            <a:lvl1pPr>
              <a:defRPr lang="en-IN" sz="4800" b="0" dirty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algn="l"/>
            <a:endParaRPr lang="en-IN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676400" y="4495800"/>
            <a:ext cx="5867400" cy="3048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14177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89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0" y="6248400"/>
            <a:ext cx="3505200" cy="60960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 flipV="1">
            <a:off x="3276600" y="6248400"/>
            <a:ext cx="5867400" cy="609600"/>
          </a:xfrm>
          <a:prstGeom prst="rect">
            <a:avLst/>
          </a:prstGeom>
          <a:solidFill>
            <a:schemeClr val="tx2">
              <a:alpha val="72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97" y="6324600"/>
            <a:ext cx="1895303" cy="457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 userDrawn="1"/>
        </p:nvSpPr>
        <p:spPr bwMode="gray">
          <a:xfrm flipV="1">
            <a:off x="0" y="0"/>
            <a:ext cx="6380183" cy="18288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lang="en-IN" sz="2800" b="1"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0" lvl="0" algn="l"/>
            <a:endParaRPr lang="en-IN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IN" sz="1600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2140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89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ectangle 12"/>
          <p:cNvSpPr/>
          <p:nvPr userDrawn="1"/>
        </p:nvSpPr>
        <p:spPr>
          <a:xfrm rot="16200000">
            <a:off x="4519612" y="2233611"/>
            <a:ext cx="104777" cy="914400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325416" y="0"/>
            <a:ext cx="6380183" cy="1066800"/>
          </a:xfrm>
          <a:prstGeom prst="rect">
            <a:avLst/>
          </a:prstGeom>
          <a:solidFill>
            <a:schemeClr val="tx2">
              <a:lumMod val="75000"/>
              <a:alpha val="67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gray">
          <a:xfrm flipV="1">
            <a:off x="304799" y="1143000"/>
            <a:ext cx="6380183" cy="18288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715962"/>
          </a:xfrm>
          <a:prstGeom prst="rect">
            <a:avLst/>
          </a:prstGeom>
        </p:spPr>
        <p:txBody>
          <a:bodyPr/>
          <a:lstStyle>
            <a:lvl1pPr algn="l">
              <a:defRPr lang="en-IN" sz="2800" b="1" dirty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algn="l"/>
            <a:endParaRPr lang="en-IN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IN" sz="1600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6535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89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325417" y="0"/>
            <a:ext cx="5029200" cy="2868706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gray">
          <a:xfrm flipV="1">
            <a:off x="325418" y="3000486"/>
            <a:ext cx="5029200" cy="733314"/>
          </a:xfrm>
          <a:prstGeom prst="rect">
            <a:avLst/>
          </a:prstGeom>
          <a:solidFill>
            <a:schemeClr val="tx2">
              <a:lumMod val="75000"/>
              <a:alpha val="67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36" y="3108960"/>
            <a:ext cx="2274364" cy="5486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2392362"/>
          </a:xfrm>
          <a:prstGeom prst="rect">
            <a:avLst/>
          </a:prstGeom>
        </p:spPr>
        <p:txBody>
          <a:bodyPr/>
          <a:lstStyle>
            <a:lvl1pPr>
              <a:defRPr lang="en-IN" sz="2800" b="1" dirty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algn="l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7724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185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34136"/>
            <a:ext cx="8229600" cy="4881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92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AEEF3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6248400"/>
            <a:ext cx="3505200" cy="609600"/>
          </a:xfrm>
          <a:prstGeom prst="rect">
            <a:avLst/>
          </a:prstGeom>
          <a:solidFill>
            <a:srgbClr val="538CD5">
              <a:alpha val="83921"/>
            </a:srgbClr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10800000" flipH="1">
            <a:off x="3276600" y="6248400"/>
            <a:ext cx="5867400" cy="609600"/>
          </a:xfrm>
          <a:prstGeom prst="rect">
            <a:avLst/>
          </a:prstGeom>
          <a:solidFill>
            <a:schemeClr val="dk2">
              <a:alpha val="71764"/>
            </a:scheme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96297" y="6324600"/>
            <a:ext cx="1895303" cy="4572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42" name="Google Shape;42;p5"/>
          <p:cNvSpPr/>
          <p:nvPr/>
        </p:nvSpPr>
        <p:spPr>
          <a:xfrm rot="10800000" flipH="1">
            <a:off x="0" y="0"/>
            <a:ext cx="6380183" cy="182880"/>
          </a:xfrm>
          <a:prstGeom prst="rect">
            <a:avLst/>
          </a:prstGeom>
          <a:solidFill>
            <a:srgbClr val="538CD5">
              <a:alpha val="83921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 Header">
  <p:cSld name="1_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AEEF3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6"/>
          <p:cNvSpPr/>
          <p:nvPr/>
        </p:nvSpPr>
        <p:spPr>
          <a:xfrm rot="-5400000">
            <a:off x="4519612" y="2233611"/>
            <a:ext cx="104777" cy="9144000"/>
          </a:xfrm>
          <a:prstGeom prst="rect">
            <a:avLst/>
          </a:prstGeom>
          <a:solidFill>
            <a:srgbClr val="538CD5">
              <a:alpha val="83921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325416" y="0"/>
            <a:ext cx="6380183" cy="1066800"/>
          </a:xfrm>
          <a:prstGeom prst="rect">
            <a:avLst/>
          </a:prstGeom>
          <a:solidFill>
            <a:srgbClr val="17365D">
              <a:alpha val="66666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 rot="10800000" flipH="1">
            <a:off x="304799" y="1143000"/>
            <a:ext cx="6380183" cy="182880"/>
          </a:xfrm>
          <a:prstGeom prst="rect">
            <a:avLst/>
          </a:prstGeom>
          <a:solidFill>
            <a:srgbClr val="538CD5">
              <a:alpha val="83921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1722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DAEEF3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DAEEF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AEEF3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325417" y="0"/>
            <a:ext cx="5029200" cy="2868706"/>
          </a:xfrm>
          <a:prstGeom prst="rect">
            <a:avLst/>
          </a:prstGeom>
          <a:solidFill>
            <a:srgbClr val="538CD5">
              <a:alpha val="83921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"/>
          <p:cNvSpPr/>
          <p:nvPr/>
        </p:nvSpPr>
        <p:spPr>
          <a:xfrm rot="10800000" flipH="1">
            <a:off x="325418" y="3000486"/>
            <a:ext cx="5029200" cy="733314"/>
          </a:xfrm>
          <a:prstGeom prst="rect">
            <a:avLst/>
          </a:prstGeom>
          <a:solidFill>
            <a:srgbClr val="17365D">
              <a:alpha val="66666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88036" y="3108960"/>
            <a:ext cx="2274364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4495800" cy="239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DAEEF3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DAEEF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D6DA-35F2-7D5E-9431-AF75CBF9A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762002"/>
            <a:ext cx="6515100" cy="1981199"/>
          </a:xfrm>
        </p:spPr>
        <p:txBody>
          <a:bodyPr anchor="b"/>
          <a:lstStyle>
            <a:lvl1pPr algn="l">
              <a:defRPr sz="4500">
                <a:solidFill>
                  <a:srgbClr val="025B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4CB40-3F04-D8ED-A8A6-74BF37F4A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200400"/>
            <a:ext cx="6515100" cy="2057400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459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A34D6-08BF-F846-2DE5-AD1F6A7E0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5769E-D5DE-786C-6E9A-6D6DB21ACA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828800"/>
            <a:ext cx="7029450" cy="4267200"/>
          </a:xfrm>
        </p:spPr>
        <p:txBody>
          <a:bodyPr numCol="2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88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D430-B4D0-10E1-05C5-2B5A7FDE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2001"/>
            <a:ext cx="7029450" cy="1063625"/>
          </a:xfrm>
        </p:spPr>
        <p:txBody>
          <a:bodyPr>
            <a:normAutofit/>
          </a:bodyPr>
          <a:lstStyle>
            <a:lvl1pPr>
              <a:defRPr sz="27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97E0E-8B6C-7756-5A00-662454690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6"/>
            <a:ext cx="7029450" cy="4270375"/>
          </a:xfrm>
        </p:spPr>
        <p:txBody>
          <a:bodyPr/>
          <a:lstStyle>
            <a:lvl1pPr marL="240030" indent="-240030">
              <a:buSzPct val="9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78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D430-B4D0-10E1-05C5-2B5A7FDE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2000"/>
            <a:ext cx="7029450" cy="1066800"/>
          </a:xfrm>
        </p:spPr>
        <p:txBody>
          <a:bodyPr>
            <a:normAutofit/>
          </a:bodyPr>
          <a:lstStyle>
            <a:lvl1pPr>
              <a:defRPr sz="27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92ADF-82FD-9F9A-E5AD-D6CDCAA56C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29100" y="1828800"/>
            <a:ext cx="3429000" cy="426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A6D55C-DE6D-1806-6F0C-26CD54DEC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828800"/>
            <a:ext cx="3257550" cy="914400"/>
          </a:xfrm>
        </p:spPr>
        <p:txBody>
          <a:bodyPr/>
          <a:lstStyle>
            <a:lvl1pPr marL="0" indent="0">
              <a:buFontTx/>
              <a:buNone/>
              <a:defRPr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C596919-4B0F-F6D0-30DF-3DBB02E00A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2743200"/>
            <a:ext cx="3257550" cy="1524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544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C:\Users\priya\Downloads\eLearningArt-Office_Building_Sketch_Style-540x405-30012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C7928-4526-88E3-6E52-7D9D7509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2000"/>
            <a:ext cx="702945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DAB2F-F71F-C0BC-DB57-A09D3CA18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8800"/>
            <a:ext cx="702945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424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25B94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40030" indent="-240030" algn="l" defTabSz="685800" rtl="0" eaLnBrk="1" latinLnBrk="0" hangingPunct="1">
        <a:lnSpc>
          <a:spcPct val="90000"/>
        </a:lnSpc>
        <a:spcBef>
          <a:spcPts val="750"/>
        </a:spcBef>
        <a:buClr>
          <a:srgbClr val="025B94"/>
        </a:buClr>
        <a:buSzPct val="90000"/>
        <a:buFontTx/>
        <a:buBlip>
          <a:blip r:embed="rId11"/>
        </a:buBlip>
        <a:defRPr sz="2100" b="0" i="0" kern="1200">
          <a:solidFill>
            <a:srgbClr val="4D4D4F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25B94"/>
        </a:buClr>
        <a:buFont typeface="Arial" panose="020B0604020202020204" pitchFamily="34" charset="0"/>
        <a:buChar char="•"/>
        <a:defRPr sz="1800" b="0" i="0" kern="1200">
          <a:solidFill>
            <a:srgbClr val="4D4D4F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25B94"/>
        </a:buClr>
        <a:buFont typeface="Arial" panose="020B0604020202020204" pitchFamily="34" charset="0"/>
        <a:buChar char="•"/>
        <a:defRPr sz="1500" b="0" i="0" kern="1200">
          <a:solidFill>
            <a:srgbClr val="4D4D4F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25B94"/>
        </a:buClr>
        <a:buFont typeface="Arial" panose="020B0604020202020204" pitchFamily="34" charset="0"/>
        <a:buChar char="•"/>
        <a:defRPr sz="1350" b="0" i="0" kern="1200">
          <a:solidFill>
            <a:srgbClr val="4D4D4F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25B94"/>
        </a:buClr>
        <a:buFont typeface="Arial" panose="020B0604020202020204" pitchFamily="34" charset="0"/>
        <a:buChar char="•"/>
        <a:defRPr sz="1350" b="0" i="0" kern="1200">
          <a:solidFill>
            <a:srgbClr val="4D4D4F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orient="horz" pos="480">
          <p15:clr>
            <a:srgbClr val="F26B43"/>
          </p15:clr>
        </p15:guide>
        <p15:guide id="3" orient="horz" pos="3840">
          <p15:clr>
            <a:srgbClr val="F26B43"/>
          </p15:clr>
        </p15:guide>
        <p15:guide id="4" pos="6432">
          <p15:clr>
            <a:srgbClr val="F26B43"/>
          </p15:clr>
        </p15:guide>
        <p15:guide id="5" orient="horz" pos="1152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1728">
          <p15:clr>
            <a:srgbClr val="F26B43"/>
          </p15:clr>
        </p15:guide>
        <p15:guide id="8" orient="horz" pos="201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iya\Downloads\eLearningArt-Office_Building_Sketch_Style-540x405-30012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iya\Downloads\eLearningArt-Office_Building_Sketch_Style-540x405-30012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02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D789C-EC87-7586-7722-4296A4195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4824"/>
            <a:ext cx="8229600" cy="912813"/>
          </a:xfrm>
        </p:spPr>
        <p:txBody>
          <a:bodyPr/>
          <a:lstStyle/>
          <a:p>
            <a:r>
              <a:rPr lang="en-US" dirty="0"/>
              <a:t>Welcome! </a:t>
            </a:r>
            <a:r>
              <a:rPr lang="en-US" sz="2800" b="1" dirty="0">
                <a:latin typeface="Segoe UI Semibold"/>
                <a:cs typeface="Segoe UI Semibold"/>
              </a:rPr>
              <a:t>Results-Oriented Management (</a:t>
            </a:r>
            <a:r>
              <a:rPr lang="en-US" sz="2800" b="1">
                <a:latin typeface="Segoe UI Semibold"/>
                <a:cs typeface="Segoe UI Semibold"/>
              </a:rPr>
              <a:t>ROM)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1B49E-BD84-F21A-3347-11EB56E60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33" y="2126294"/>
            <a:ext cx="8229600" cy="4525963"/>
          </a:xfrm>
        </p:spPr>
        <p:txBody>
          <a:bodyPr/>
          <a:lstStyle/>
          <a:p>
            <a:pPr marL="342900" indent="-342900" defTabSz="685800">
              <a:spcBef>
                <a:spcPts val="750"/>
              </a:spcBef>
              <a:spcAft>
                <a:spcPts val="900"/>
              </a:spcAft>
              <a:buFontTx/>
              <a:buChar char="•"/>
            </a:pPr>
            <a:r>
              <a:rPr lang="en-US" sz="2100" dirty="0">
                <a:latin typeface="+mj-lt"/>
                <a:cs typeface="Segoe UI Light"/>
              </a:rPr>
              <a:t>Strengthen strategic planning, KPIs, other metrics</a:t>
            </a:r>
          </a:p>
          <a:p>
            <a:pPr marL="342900" indent="-342900" defTabSz="685800">
              <a:spcBef>
                <a:spcPts val="750"/>
              </a:spcBef>
              <a:spcAft>
                <a:spcPts val="900"/>
              </a:spcAft>
              <a:buFontTx/>
              <a:buChar char="•"/>
            </a:pPr>
            <a:r>
              <a:rPr lang="en-US" sz="2100" dirty="0">
                <a:latin typeface="+mj-lt"/>
                <a:cs typeface="Segoe UI Light"/>
              </a:rPr>
              <a:t>Strengthen data collection for decision making</a:t>
            </a:r>
          </a:p>
          <a:p>
            <a:pPr marL="342900" indent="-342900" defTabSz="685800">
              <a:spcBef>
                <a:spcPts val="750"/>
              </a:spcBef>
              <a:spcAft>
                <a:spcPts val="900"/>
              </a:spcAft>
              <a:buFontTx/>
              <a:buChar char="•"/>
            </a:pPr>
            <a:r>
              <a:rPr lang="en-US" sz="2100" dirty="0">
                <a:latin typeface="+mj-lt"/>
                <a:cs typeface="Segoe UI Light"/>
              </a:rPr>
              <a:t>Strengthen ongoing evaluation and adjustments</a:t>
            </a:r>
          </a:p>
          <a:p>
            <a:pPr marL="342900" indent="-342900" defTabSz="685800">
              <a:spcBef>
                <a:spcPts val="750"/>
              </a:spcBef>
              <a:spcAft>
                <a:spcPts val="900"/>
              </a:spcAft>
              <a:buFontTx/>
              <a:buChar char="•"/>
            </a:pPr>
            <a:r>
              <a:rPr lang="en-US" sz="2100" dirty="0">
                <a:latin typeface="+mj-lt"/>
                <a:cs typeface="Segoe UI Light"/>
              </a:rPr>
              <a:t>Strengthen employee engagement</a:t>
            </a:r>
          </a:p>
          <a:p>
            <a:pPr marL="342900" indent="-342900" defTabSz="685800">
              <a:spcBef>
                <a:spcPts val="750"/>
              </a:spcBef>
              <a:spcAft>
                <a:spcPts val="900"/>
              </a:spcAft>
              <a:buFontTx/>
              <a:buChar char="•"/>
            </a:pPr>
            <a:r>
              <a:rPr lang="en-US" sz="2100" dirty="0">
                <a:latin typeface="+mj-lt"/>
                <a:cs typeface="Segoe UI Light"/>
              </a:rPr>
              <a:t>Leverage framework for Objectives and Key Results (OKRs)</a:t>
            </a:r>
          </a:p>
          <a:p>
            <a:pPr marL="617220" lvl="1" indent="-342900" defTabSz="685800">
              <a:spcBef>
                <a:spcPts val="375"/>
              </a:spcBef>
              <a:spcAft>
                <a:spcPts val="900"/>
              </a:spcAft>
              <a:buFontTx/>
              <a:buChar char="•"/>
            </a:pPr>
            <a:r>
              <a:rPr lang="en-US" sz="1800" dirty="0">
                <a:latin typeface="+mj-lt"/>
                <a:cs typeface="Segoe UI Light"/>
              </a:rPr>
              <a:t>Practice of setting short term measurable transformational outcomes</a:t>
            </a:r>
          </a:p>
        </p:txBody>
      </p:sp>
    </p:spTree>
    <p:extLst>
      <p:ext uri="{BB962C8B-B14F-4D97-AF65-F5344CB8AC3E}">
        <p14:creationId xmlns:p14="http://schemas.microsoft.com/office/powerpoint/2010/main" val="379820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title" idx="4294967295"/>
          </p:nvPr>
        </p:nvSpPr>
        <p:spPr>
          <a:xfrm>
            <a:off x="511996" y="457200"/>
            <a:ext cx="8229600" cy="1143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 Best Practices for OKRs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493451" y="1634526"/>
            <a:ext cx="8248146" cy="4265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Less is more.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Define a small set of OKRs (laser focus).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Crawl-walk-run.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Deploy OKRs gradually. Pilot it, nail it, then scale it. (2 cycles)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Outcomes, not output.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Key results should mostly reflect outcomes (results) rather than output (amount of work delivered).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OKRs are not everything.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OKRs reflect most important focus areas to make measurable progress. Distinguish OKRs from tasks and Success Metrics (KPIs).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Only way to learn OKRs is to do OKRs.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Allocate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most of an OKRs project to drafting, refining and reflecting on OKRs rather than discussing theory.</a:t>
            </a:r>
          </a:p>
        </p:txBody>
      </p:sp>
      <p:grpSp>
        <p:nvGrpSpPr>
          <p:cNvPr id="107" name="Google Shape;107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362700"/>
            <a:ext cx="3276600" cy="408281"/>
            <a:chOff x="0" y="6362700"/>
            <a:chExt cx="3276600" cy="408281"/>
          </a:xfrm>
        </p:grpSpPr>
        <p:sp>
          <p:nvSpPr>
            <p:cNvPr id="108" name="Google Shape;108;p13"/>
            <p:cNvSpPr txBox="1"/>
            <p:nvPr/>
          </p:nvSpPr>
          <p:spPr>
            <a:xfrm>
              <a:off x="0" y="6362700"/>
              <a:ext cx="838200" cy="365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fld id="{00000000-1234-1234-1234-123412341234}" type="slidenum"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t>10</a:t>
              </a:fld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314459" y="6405856"/>
              <a:ext cx="2962141" cy="365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OKRs Training Workshop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704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75C39C-BE4C-47A7-963F-14BC52B3BC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IN" sz="2800" b="1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OKRs Cycle in 3 Steps</a:t>
            </a:r>
          </a:p>
        </p:txBody>
      </p:sp>
      <p:cxnSp>
        <p:nvCxnSpPr>
          <p:cNvPr id="5" name="Straight Arrow Connector 4" descr="In at Step 1.">
            <a:extLst>
              <a:ext uri="{FF2B5EF4-FFF2-40B4-BE49-F238E27FC236}">
                <a16:creationId xmlns:a16="http://schemas.microsoft.com/office/drawing/2014/main" id="{734A15B3-60F9-A206-E210-1302D9475EBF}"/>
              </a:ext>
            </a:extLst>
          </p:cNvPr>
          <p:cNvCxnSpPr>
            <a:cxnSpLocks/>
          </p:cNvCxnSpPr>
          <p:nvPr/>
        </p:nvCxnSpPr>
        <p:spPr>
          <a:xfrm>
            <a:off x="331940" y="1622121"/>
            <a:ext cx="5062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6B4F4-1268-494C-A2F6-681F2362D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71600"/>
            <a:ext cx="8229600" cy="4525963"/>
          </a:xfrm>
        </p:spPr>
        <p:txBody>
          <a:bodyPr/>
          <a:lstStyle/>
          <a:p>
            <a:pPr>
              <a:spcAft>
                <a:spcPts val="7000"/>
              </a:spcAft>
            </a:pPr>
            <a:r>
              <a:rPr lang="en-US" sz="2400" b="1" dirty="0"/>
              <a:t>Step 1: Define OKRs</a:t>
            </a:r>
          </a:p>
          <a:p>
            <a:pPr>
              <a:spcAft>
                <a:spcPts val="7000"/>
              </a:spcAft>
            </a:pPr>
            <a:r>
              <a:rPr lang="en-US" sz="2400" b="1" dirty="0"/>
              <a:t>Step 2: Check Ins. </a:t>
            </a:r>
            <a:endParaRPr lang="en-US" sz="2400" dirty="0"/>
          </a:p>
          <a:p>
            <a:pPr>
              <a:spcAft>
                <a:spcPts val="7000"/>
              </a:spcAft>
            </a:pPr>
            <a:r>
              <a:rPr lang="en-US" sz="2400" b="1" dirty="0"/>
              <a:t>Step 3: Reflect &amp; Reset.</a:t>
            </a:r>
            <a:endParaRPr lang="en-US" sz="2400" dirty="0"/>
          </a:p>
        </p:txBody>
      </p:sp>
      <p:sp>
        <p:nvSpPr>
          <p:cNvPr id="6" name="Arrow: Curved Right 5" descr="Return from Step 3 to Step 1.">
            <a:extLst>
              <a:ext uri="{FF2B5EF4-FFF2-40B4-BE49-F238E27FC236}">
                <a16:creationId xmlns:a16="http://schemas.microsoft.com/office/drawing/2014/main" id="{D5CC272E-5531-4D3B-A8B9-FE2CBF4D5C68}"/>
              </a:ext>
            </a:extLst>
          </p:cNvPr>
          <p:cNvSpPr/>
          <p:nvPr/>
        </p:nvSpPr>
        <p:spPr>
          <a:xfrm rot="10800000">
            <a:off x="4370377" y="1372754"/>
            <a:ext cx="838200" cy="29706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84128-0FCE-4A8D-A79D-8643E649684B}"/>
              </a:ext>
            </a:extLst>
          </p:cNvPr>
          <p:cNvSpPr txBox="1"/>
          <p:nvPr/>
        </p:nvSpPr>
        <p:spPr>
          <a:xfrm>
            <a:off x="5462548" y="2505670"/>
            <a:ext cx="368145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Objectives often stay the same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Results mostly change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D237B0D-5A4E-432D-983E-62FD36908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6362700"/>
            <a:ext cx="838200" cy="365125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EFE93-F287-4331-B820-9EE2079A43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Google Shape;109;p13">
            <a:extLst>
              <a:ext uri="{FF2B5EF4-FFF2-40B4-BE49-F238E27FC236}">
                <a16:creationId xmlns:a16="http://schemas.microsoft.com/office/drawing/2014/main" id="{F8D5283B-1858-0C14-416C-C8FBF4CE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4459" y="6405856"/>
            <a:ext cx="2962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OKRs Training Workshop </a:t>
            </a:r>
            <a:br>
              <a:rPr lang="en-US" sz="12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dirty="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7062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362700"/>
            <a:ext cx="3276600" cy="408281"/>
            <a:chOff x="0" y="6362700"/>
            <a:chExt cx="3276600" cy="408281"/>
          </a:xfrm>
        </p:grpSpPr>
        <p:sp>
          <p:nvSpPr>
            <p:cNvPr id="297" name="Google Shape;297;p33"/>
            <p:cNvSpPr txBox="1"/>
            <p:nvPr/>
          </p:nvSpPr>
          <p:spPr>
            <a:xfrm>
              <a:off x="0" y="6362700"/>
              <a:ext cx="838200" cy="365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</a:t>
              </a:fld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3"/>
            <p:cNvSpPr txBox="1"/>
            <p:nvPr/>
          </p:nvSpPr>
          <p:spPr>
            <a:xfrm>
              <a:off x="314459" y="6405856"/>
              <a:ext cx="2962141" cy="365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OKRs Training Workshop </a:t>
              </a:r>
              <a:br>
                <a:rPr lang="en-US" sz="1200" b="1" i="0" u="none" strike="noStrike" cap="none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2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p33"/>
          <p:cNvSpPr txBox="1">
            <a:spLocks noGrp="1"/>
          </p:cNvSpPr>
          <p:nvPr>
            <p:ph type="title" idx="4294967295"/>
          </p:nvPr>
        </p:nvSpPr>
        <p:spPr>
          <a:xfrm>
            <a:off x="511996" y="457200"/>
            <a:ext cx="8229600" cy="1143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OKRs are not everything!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3"/>
          <p:cNvSpPr txBox="1"/>
          <p:nvPr/>
        </p:nvSpPr>
        <p:spPr>
          <a:xfrm>
            <a:off x="202477" y="944346"/>
            <a:ext cx="8739046" cy="447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OKRs</a:t>
            </a:r>
          </a:p>
          <a:p>
            <a:pPr marL="11430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things we want to focus effort on in near term to make measurable improvements</a:t>
            </a:r>
          </a:p>
          <a:p>
            <a:pPr marL="11430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i="1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Example: </a:t>
            </a:r>
            <a:r>
              <a:rPr lang="en-US" sz="1800" i="1" dirty="0">
                <a:solidFill>
                  <a:srgbClr val="0070C0"/>
                </a:solidFill>
                <a:latin typeface="Calibri" panose="020F0502020204030204" pitchFamily="34" charset="0"/>
              </a:rPr>
              <a:t>Improve the engagement score of employees from 65% to 90% (inspired by DOC)</a:t>
            </a: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eaLnBrk="0" fontAlgn="base" hangingPunct="0">
              <a:spcBef>
                <a:spcPts val="180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OKRs (still part of ROM)</a:t>
            </a:r>
          </a:p>
          <a:p>
            <a:pPr marL="11430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Success Metrics (KPIs)</a:t>
            </a:r>
          </a:p>
          <a:p>
            <a:pPr marL="11430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What: Important metrics to track, but are not focused on improving (drastically) right now</a:t>
            </a:r>
          </a:p>
          <a:p>
            <a:pPr marL="11430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Maintain service level of on-time response to inquires at 95%</a:t>
            </a: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eaLnBrk="0" fontAlgn="base" hangingPunct="0">
              <a:spcBef>
                <a:spcPts val="180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Must Dos!</a:t>
            </a:r>
          </a:p>
          <a:p>
            <a:pPr marL="1143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What: Things we need to do that are important but are not measured as an OKR or Success Metric.  May be a compliance activity, routine tasks or a project that impacts a success metric and/or KR.</a:t>
            </a:r>
          </a:p>
          <a:p>
            <a:pPr marL="11430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Examples: Provide status updates, update the org chart, interview new candidates</a:t>
            </a: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eaLnBrk="0" fontAlgn="base" hangingPunct="0">
              <a:spcBef>
                <a:spcPts val="180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Takeaway: 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try to include (showcase) everything you do in OKRs</a:t>
            </a:r>
          </a:p>
          <a:p>
            <a:pPr marL="11430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66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362700"/>
            <a:ext cx="3276600" cy="408281"/>
            <a:chOff x="0" y="6362700"/>
            <a:chExt cx="3276600" cy="408281"/>
          </a:xfrm>
        </p:grpSpPr>
        <p:sp>
          <p:nvSpPr>
            <p:cNvPr id="297" name="Google Shape;297;p33"/>
            <p:cNvSpPr txBox="1"/>
            <p:nvPr/>
          </p:nvSpPr>
          <p:spPr>
            <a:xfrm>
              <a:off x="0" y="6362700"/>
              <a:ext cx="838200" cy="365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fld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3"/>
            <p:cNvSpPr txBox="1"/>
            <p:nvPr/>
          </p:nvSpPr>
          <p:spPr>
            <a:xfrm>
              <a:off x="314459" y="6405856"/>
              <a:ext cx="2962141" cy="365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OKRs Training Workshop </a:t>
              </a:r>
              <a:br>
                <a:rPr lang="en-US" sz="1200" b="1" i="0" u="none" strike="noStrike" cap="none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2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p33"/>
          <p:cNvSpPr txBox="1">
            <a:spLocks noGrp="1"/>
          </p:cNvSpPr>
          <p:nvPr>
            <p:ph type="title" idx="4294967295"/>
          </p:nvPr>
        </p:nvSpPr>
        <p:spPr>
          <a:xfrm>
            <a:off x="511996" y="457200"/>
            <a:ext cx="8229600" cy="1143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OKRs are not everything!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Quick Exercise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6420B-D7F5-1346-8A2C-E6D167B03D35}"/>
              </a:ext>
            </a:extLst>
          </p:cNvPr>
          <p:cNvSpPr/>
          <p:nvPr/>
        </p:nvSpPr>
        <p:spPr>
          <a:xfrm>
            <a:off x="-490471" y="17636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Classify each of the 4 items as: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Key Result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Metric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Must Dos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12399A-60DE-BE43-991A-4EE10D212ED2}"/>
              </a:ext>
            </a:extLst>
          </p:cNvPr>
          <p:cNvSpPr txBox="1"/>
          <p:nvPr/>
        </p:nvSpPr>
        <p:spPr>
          <a:xfrm>
            <a:off x="428262" y="3868796"/>
            <a:ext cx="8542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4008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1. Create and post the Data Analyst job description</a:t>
            </a:r>
            <a:r>
              <a:rPr lang="en-US" sz="2000" kern="1200" dirty="0">
                <a:latin typeface="Calibri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A, B, or C?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4008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2. Reduce new hire application time from 30 days to 10	A, B, or C?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4008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3. Review job applications	A, B, or C?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4008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4. Maintain </a:t>
            </a:r>
            <a:r>
              <a:rPr lang="en-US" sz="2000" kern="1200" dirty="0">
                <a:latin typeface="Calibri"/>
                <a:ea typeface="+mn-ea"/>
                <a:cs typeface="+mn-cs"/>
              </a:rPr>
              <a:t>offer-to-acceptance rate above 75%</a:t>
            </a:r>
            <a:r>
              <a:rPr lang="en-US" sz="2000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A, B, or C?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291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362700"/>
            <a:ext cx="3276600" cy="408281"/>
            <a:chOff x="0" y="6362700"/>
            <a:chExt cx="3276600" cy="408281"/>
          </a:xfrm>
        </p:grpSpPr>
        <p:sp>
          <p:nvSpPr>
            <p:cNvPr id="243" name="Google Shape;243;p27"/>
            <p:cNvSpPr txBox="1"/>
            <p:nvPr/>
          </p:nvSpPr>
          <p:spPr>
            <a:xfrm>
              <a:off x="0" y="6362700"/>
              <a:ext cx="838200" cy="365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fld id="{00000000-1234-1234-1234-123412341234}" type="slidenum"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t>14</a:t>
              </a:fld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7"/>
            <p:cNvSpPr txBox="1"/>
            <p:nvPr/>
          </p:nvSpPr>
          <p:spPr>
            <a:xfrm>
              <a:off x="314459" y="6405856"/>
              <a:ext cx="2962141" cy="365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OKRs Training Workshop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27"/>
          <p:cNvSpPr txBox="1">
            <a:spLocks noGrp="1"/>
          </p:cNvSpPr>
          <p:nvPr>
            <p:ph type="title" idx="4294967295"/>
          </p:nvPr>
        </p:nvSpPr>
        <p:spPr>
          <a:xfrm>
            <a:off x="511996" y="457200"/>
            <a:ext cx="8229600" cy="1143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 types of Key Results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7"/>
          <p:cNvSpPr txBox="1"/>
          <p:nvPr/>
        </p:nvSpPr>
        <p:spPr>
          <a:xfrm>
            <a:off x="466857" y="1067600"/>
            <a:ext cx="8552451" cy="489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1. Metric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most common. These track quantitative outcomes designed to gauge success on your objectives and look like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“Verb + metric + from X to Y”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Example: Increase # of electric charger stations from X to Y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2. Milestone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 binary key result that represents an outcome, not just an output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Example: Permit approved to build units in Los Angeles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3. Baseline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Used when you cannot measure the baseline of your KR in a short time and need to focus on measuring and baselining it during the cycle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Example: Report 3 months of traffic accident data across all counties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493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362700"/>
            <a:ext cx="3276600" cy="408281"/>
            <a:chOff x="0" y="6362700"/>
            <a:chExt cx="3276600" cy="408281"/>
          </a:xfrm>
        </p:grpSpPr>
        <p:sp>
          <p:nvSpPr>
            <p:cNvPr id="261" name="Google Shape;261;p29"/>
            <p:cNvSpPr txBox="1"/>
            <p:nvPr/>
          </p:nvSpPr>
          <p:spPr>
            <a:xfrm>
              <a:off x="0" y="6362700"/>
              <a:ext cx="838200" cy="365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fld id="{00000000-1234-1234-1234-123412341234}" type="slidenum"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t>15</a:t>
              </a:fld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9"/>
            <p:cNvSpPr txBox="1"/>
            <p:nvPr/>
          </p:nvSpPr>
          <p:spPr>
            <a:xfrm>
              <a:off x="314459" y="6405856"/>
              <a:ext cx="2962141" cy="365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OKRs Training Workshop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29"/>
          <p:cNvSpPr txBox="1">
            <a:spLocks noGrp="1"/>
          </p:cNvSpPr>
          <p:nvPr>
            <p:ph type="title" idx="4294967295"/>
          </p:nvPr>
        </p:nvSpPr>
        <p:spPr>
          <a:xfrm>
            <a:off x="505733" y="457200"/>
            <a:ext cx="8229600" cy="1143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Writing KRs as “commit” &amp; “target”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9"/>
          <p:cNvSpPr txBox="1"/>
          <p:nvPr/>
        </p:nvSpPr>
        <p:spPr>
          <a:xfrm>
            <a:off x="314460" y="1491650"/>
            <a:ext cx="7921404" cy="45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Commit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(90% chance of achievement)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 we expect to achieve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Mostly in our control with existing resources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Example: Increase access to clean water from 10M to 12M people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Target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(50% chance of achievement)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Beyond what we expect to achieve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Difficult but attainable,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somewhat in our control</a:t>
            </a:r>
            <a:endParaRPr lang="en-US" b="1" dirty="0">
              <a:solidFill>
                <a:schemeClr val="tx1"/>
              </a:solidFill>
              <a:highlight>
                <a:srgbClr val="FFFFFF"/>
              </a:highlight>
              <a:ea typeface="Calibri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Example: Increase access to clean water from 10M to 15M people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tabLst/>
              <a:defRPr/>
            </a:pP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13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0E545-7562-4C91-5440-9EC847FA1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Quotes from 2023 OKR Pilot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20A74-D8D5-4134-142D-6A38AE3F9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99" y="1235846"/>
            <a:ext cx="9112685" cy="4525963"/>
          </a:xfrm>
        </p:spPr>
        <p:txBody>
          <a:bodyPr/>
          <a:lstStyle/>
          <a:p>
            <a:pPr marL="0" marR="0" indent="-347345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Focus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OKRs have been helpful for my team to focus on the higher priorities with the highest value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Priorities were in a holding pattern, OKRs pushed us to focus on the most important priorities</a:t>
            </a:r>
            <a:r>
              <a:rPr lang="en-US" sz="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OKRs helps us stay focused on the key priorities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Helped us break the larger task (objective) into smaller incremental steps</a:t>
            </a:r>
            <a:endParaRPr lang="en-US" sz="18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marR="0" indent="-347345">
              <a:spcBef>
                <a:spcPts val="180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Alignment/Collaboration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OKRs help us recognize the interconnected nature of our work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Unprecedented collaboration, built bridges with regular check-ins</a:t>
            </a:r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Brought about culture changes on how we evaluate metrics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were able to create a mutual vision and drive to make the projects happen</a:t>
            </a:r>
            <a:r>
              <a:rPr lang="en-US" sz="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18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marR="0" indent="-347345">
              <a:spcBef>
                <a:spcPts val="180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Outcome Mindset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We’re being thoughtful about the planning process, not just ticking a box</a:t>
            </a:r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Shifted us into the ROM framework successfully and to recognize the value of being outcome-driven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Having the mindset and focus on what can change</a:t>
            </a:r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learned how to break down the overarching strategic goals into concrete, measurable metrics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5849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8BF33-C08F-487A-9847-538785FB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OKRs Cycle Step 1: Define OKRs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88E4FF-51A8-41AC-8962-23E2EF9D9C06}"/>
              </a:ext>
            </a:extLst>
          </p:cNvPr>
          <p:cNvSpPr txBox="1"/>
          <p:nvPr/>
        </p:nvSpPr>
        <p:spPr>
          <a:xfrm>
            <a:off x="333940" y="1371600"/>
            <a:ext cx="808227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  <a:sym typeface="Arial"/>
              </a:rPr>
              <a:t>Pitfalls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/>
              <a:sym typeface="Arial"/>
            </a:endParaRP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  <a:sym typeface="Arial"/>
              </a:rPr>
              <a:t>Defining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  <a:sym typeface="Arial"/>
              </a:rPr>
              <a:t>*too many*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  <a:sym typeface="Arial"/>
              </a:rPr>
              <a:t>OKRs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/>
              <a:sym typeface="Arial"/>
            </a:endParaRP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  <a:sym typeface="Arial"/>
              </a:rPr>
              <a:t>Writing key results as a list of tasks, measuring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  <a:sym typeface="Arial"/>
              </a:rPr>
              <a:t>*output not outcomes*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/>
              <a:sym typeface="Arial"/>
            </a:endParaRP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  <a:sym typeface="Arial"/>
              </a:rPr>
              <a:t>Failing to define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  <a:sym typeface="Arial"/>
              </a:rPr>
              <a:t>*why the objective is important*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  <a:sym typeface="Arial"/>
              </a:rPr>
              <a:t> now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  <a:sym typeface="Arial"/>
              </a:rPr>
              <a:t>Solutions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/>
              <a:sym typeface="Arial"/>
            </a:endParaRP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  <a:sym typeface="Arial"/>
              </a:rPr>
              <a:t>Focus on 1-2 (at most 3) objectives per team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/>
              <a:sym typeface="Arial"/>
            </a:endParaRP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  <a:sym typeface="Arial"/>
              </a:rPr>
              <a:t>Distinguish between key results, success metrics, tasks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/>
              <a:sym typeface="Arial"/>
            </a:endParaRP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  <a:sym typeface="Arial"/>
              </a:rPr>
              <a:t>Align on:</a:t>
            </a: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  <a:sym typeface="Arial"/>
              </a:rPr>
              <a:t>why progress on each objective is important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  <a:sym typeface="Arial"/>
              </a:rPr>
              <a:t>why now?</a:t>
            </a: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  <a:sym typeface="Arial"/>
              </a:rPr>
              <a:t>how does the objective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  <a:sym typeface="Arial"/>
              </a:rPr>
              <a:t>benefits Californians?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/>
              <a:sym typeface="Arial"/>
            </a:endParaRP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D8500E3-C21B-BC14-F7D0-A2744757A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6362700"/>
            <a:ext cx="838200" cy="365125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EFE93-F287-4331-B820-9EE2079A43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5DF5AD5-627C-6AF0-6758-BB46A8038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14459" y="6405856"/>
            <a:ext cx="4038600" cy="365125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Created by Ben Lamorte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6C917-18DB-4AD5-8EBB-82C55F878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8014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8E7E-FD5D-4D1A-8D1E-646A0267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OKRs Cycle Step 2 - Check 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E57B5-1FEC-4651-B809-79CE11FF2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268ECD-7B54-4C25-BC28-D50A554B1252}"/>
              </a:ext>
            </a:extLst>
          </p:cNvPr>
          <p:cNvSpPr/>
          <p:nvPr/>
        </p:nvSpPr>
        <p:spPr>
          <a:xfrm>
            <a:off x="589448" y="20574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Pitfalls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Zero OKRs review means “Set-it-and-forget-it”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Additional “OKR-specific” meetings/processes 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Lack of clarity about who’s accountable for updating key 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Solutions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Integrate OKRs into existing team meetings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Update confidence on each key result, regularly during quarter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KR Champions update progress and serve as point person for each KR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F6CFFC7-CC4A-240C-42DB-03EDE05B5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6362700"/>
            <a:ext cx="838200" cy="365125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EFE93-F287-4331-B820-9EE2079A43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D8502-98F7-6B6D-68DF-05A18CCF1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14459" y="6405856"/>
            <a:ext cx="4038600" cy="365125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Created by Ben Lamorte</a:t>
            </a:r>
          </a:p>
        </p:txBody>
      </p:sp>
    </p:spTree>
    <p:extLst>
      <p:ext uri="{BB962C8B-B14F-4D97-AF65-F5344CB8AC3E}">
        <p14:creationId xmlns:p14="http://schemas.microsoft.com/office/powerpoint/2010/main" val="2163261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64F5-4190-4C84-BA36-BDC11AED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KR </a:t>
            </a:r>
            <a:r>
              <a:rPr lang="en-US" dirty="0"/>
              <a:t>Champion: Check-In Template </a:t>
            </a:r>
            <a:br>
              <a:rPr lang="en-US" dirty="0"/>
            </a:br>
            <a:r>
              <a:rPr lang="en-US" dirty="0"/>
              <a:t>with “the 4 questions”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32E0E4-8667-4D41-B681-8DBB21FFE2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214826"/>
              </p:ext>
            </p:extLst>
          </p:nvPr>
        </p:nvGraphicFramePr>
        <p:xfrm>
          <a:off x="533400" y="2057400"/>
          <a:ext cx="7848600" cy="3834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6127">
                  <a:extLst>
                    <a:ext uri="{9D8B030D-6E8A-4147-A177-3AD203B41FA5}">
                      <a16:colId xmlns:a16="http://schemas.microsoft.com/office/drawing/2014/main" val="3721492150"/>
                    </a:ext>
                  </a:extLst>
                </a:gridCol>
                <a:gridCol w="3762473">
                  <a:extLst>
                    <a:ext uri="{9D8B030D-6E8A-4147-A177-3AD203B41FA5}">
                      <a16:colId xmlns:a16="http://schemas.microsoft.com/office/drawing/2014/main" val="2035488631"/>
                    </a:ext>
                  </a:extLst>
                </a:gridCol>
              </a:tblGrid>
              <a:tr h="20772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Box 1—Progress &amp; Learnings</a:t>
                      </a:r>
                      <a:endParaRPr lang="en-US" sz="1400" dirty="0">
                        <a:effectLst/>
                      </a:endParaRP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 “Wins" in last two weeks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Learnings from working on KRs</a:t>
                      </a:r>
                    </a:p>
                    <a:p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Box 2—Confidence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Is the KR on track to make the Commit, Target or it is at Risk?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941202"/>
                  </a:ext>
                </a:extLst>
              </a:tr>
              <a:tr h="17568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b="1" dirty="0">
                          <a:effectLst/>
                        </a:rPr>
                        <a:t>Box 3—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Blockers/barriers to success</a:t>
                      </a:r>
                    </a:p>
                    <a:p>
                      <a:pPr marL="285750" marR="0" indent="-28575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Box 4—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Next big action items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</a:p>
                    <a:p>
                      <a:pPr marL="285750" marR="0" indent="-28575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109428"/>
                  </a:ext>
                </a:extLst>
              </a:tr>
            </a:tbl>
          </a:graphicData>
        </a:graphic>
      </p:graphicFrame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0AAFD14-50EF-579A-51ED-5C882C68B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6362700"/>
            <a:ext cx="838200" cy="365125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EFE93-F287-4331-B820-9EE2079A43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FBDACF17-2BE3-3FE7-F98D-F8846D072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14459" y="6405856"/>
            <a:ext cx="4038600" cy="365125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Created by Ben Lamorte</a:t>
            </a:r>
          </a:p>
        </p:txBody>
      </p:sp>
    </p:spTree>
    <p:extLst>
      <p:ext uri="{BB962C8B-B14F-4D97-AF65-F5344CB8AC3E}">
        <p14:creationId xmlns:p14="http://schemas.microsoft.com/office/powerpoint/2010/main" val="67751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54C0D-AEB6-363E-4CF3-CA4DA321F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Goals for Today’s OKRs 101 Interactive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39B67-87FB-8DCB-4B74-EA8966B75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Distinguish between an output and outcome mindset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Learn the basics of OKRs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800" dirty="0">
                <a:ea typeface="Times New Roman" panose="02020603050405020304" pitchFamily="18" charset="0"/>
              </a:rPr>
              <a:t>Learn about the </a:t>
            </a:r>
            <a:r>
              <a:rPr lang="en-US" sz="1800" b="1" i="1" dirty="0">
                <a:ea typeface="Times New Roman" panose="02020603050405020304" pitchFamily="18" charset="0"/>
              </a:rPr>
              <a:t>v</a:t>
            </a:r>
            <a:r>
              <a:rPr lang="en-US" sz="1800" b="1" i="1" dirty="0">
                <a:effectLst/>
                <a:ea typeface="Times New Roman" panose="02020603050405020304" pitchFamily="18" charset="0"/>
              </a:rPr>
              <a:t>alue of OKRs in State Government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from our pilot program</a:t>
            </a:r>
            <a:endParaRPr lang="en-US" sz="18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800" dirty="0">
                <a:ea typeface="Times New Roman" panose="02020603050405020304" pitchFamily="18" charset="0"/>
              </a:rPr>
              <a:t>Think about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how OKRs can add value to your department/agency</a:t>
            </a:r>
            <a:endParaRPr lang="en-US" sz="18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Practice </a:t>
            </a:r>
            <a:r>
              <a:rPr lang="en-US" sz="1800" dirty="0">
                <a:ea typeface="Times New Roman" panose="02020603050405020304" pitchFamily="18" charset="0"/>
              </a:rPr>
              <a:t>drafting an OKR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11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F5D58-38D7-42B4-9DD1-CAE47E31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</a:rPr>
              <a:t>OKRs Cycle Step 3: Reflect and Reset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358DD3-D17C-444E-9F04-3071086804B5}"/>
              </a:ext>
            </a:extLst>
          </p:cNvPr>
          <p:cNvSpPr txBox="1"/>
          <p:nvPr/>
        </p:nvSpPr>
        <p:spPr>
          <a:xfrm>
            <a:off x="457200" y="1433296"/>
            <a:ext cx="8534400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  <a:sym typeface="Arial"/>
              </a:rPr>
              <a:t>Pitfalls</a:t>
            </a: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  <a:sym typeface="Arial"/>
              </a:rPr>
              <a:t>Skipping this step entirely</a:t>
            </a: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  <a:sym typeface="Arial"/>
              </a:rPr>
              <a:t>Meeting gets off track and goes on forever!</a:t>
            </a: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  <a:sym typeface="Arial"/>
              </a:rPr>
              <a:t>Discussing only final KR progress and work completed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  <a:sym typeface="Arial"/>
              </a:rPr>
              <a:t>Solutions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Conduct the session and provide prep for KR champions!</a:t>
            </a: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5 min discussion per KR; classify each as Keep, Modify, or Remove</a:t>
            </a: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Emphasize wins and learnings, not just “final KR progress”</a:t>
            </a:r>
          </a:p>
          <a:p>
            <a:pPr marL="11430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0AEBB9F-7438-24CA-585B-1E6DE8B26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6362700"/>
            <a:ext cx="838200" cy="365125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EFE93-F287-4331-B820-9EE2079A43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4" name="Google Shape;109;p13">
            <a:extLst>
              <a:ext uri="{FF2B5EF4-FFF2-40B4-BE49-F238E27FC236}">
                <a16:creationId xmlns:a16="http://schemas.microsoft.com/office/drawing/2014/main" id="{CA6C6CFB-B7FB-4D33-A6B6-2E8BCC8CF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4459" y="6405856"/>
            <a:ext cx="2962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OKRs Training Workshop 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452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F5D58-38D7-42B4-9DD1-CAE47E31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</a:rPr>
              <a:t>OKRs Cycle Step 3: Reflect and Reset </a:t>
            </a:r>
            <a:r>
              <a:rPr lang="en-US" sz="1200" dirty="0">
                <a:latin typeface="+mn-lt"/>
              </a:rPr>
              <a:t>(continued)</a:t>
            </a:r>
            <a:endParaRPr lang="en-US" sz="32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6287B-3A3F-43C9-A1AD-877A2560946A}"/>
              </a:ext>
            </a:extLst>
          </p:cNvPr>
          <p:cNvSpPr txBox="1"/>
          <p:nvPr/>
        </p:nvSpPr>
        <p:spPr>
          <a:xfrm>
            <a:off x="0" y="846138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  <a:sym typeface="Arial"/>
              </a:rPr>
              <a:t>Sample key result with learning that informs a draft key result for next cycle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0AEBB9F-7438-24CA-585B-1E6DE8B26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6362700"/>
            <a:ext cx="838200" cy="365125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EFE93-F287-4331-B820-9EE2079A43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58F4D4-C130-DEA2-A1AD-3FE2B7FF3E15}"/>
              </a:ext>
            </a:extLst>
          </p:cNvPr>
          <p:cNvSpPr txBox="1"/>
          <p:nvPr/>
        </p:nvSpPr>
        <p:spPr>
          <a:xfrm>
            <a:off x="0" y="1786970"/>
            <a:ext cx="8918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KR: Reduce application hire time from 4 months to 2 months (commit = 3.5 months)</a:t>
            </a:r>
          </a:p>
        </p:txBody>
      </p:sp>
      <p:sp>
        <p:nvSpPr>
          <p:cNvPr id="5" name="Google Shape;109;p13">
            <a:extLst>
              <a:ext uri="{FF2B5EF4-FFF2-40B4-BE49-F238E27FC236}">
                <a16:creationId xmlns:a16="http://schemas.microsoft.com/office/drawing/2014/main" id="{95335403-673B-56C9-67DD-264A51B3C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4459" y="6405856"/>
            <a:ext cx="2962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OKRs Training Workshop 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24008A-FF66-EC16-CD51-FDE168A475C2}"/>
              </a:ext>
            </a:extLst>
          </p:cNvPr>
          <p:cNvSpPr txBox="1"/>
          <p:nvPr/>
        </p:nvSpPr>
        <p:spPr>
          <a:xfrm>
            <a:off x="76200" y="2844543"/>
            <a:ext cx="295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REFLECT AND RESET PROCESS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F59C76C-DBB4-B9A3-F65C-08EDF1ACE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216494"/>
              </p:ext>
            </p:extLst>
          </p:nvPr>
        </p:nvGraphicFramePr>
        <p:xfrm>
          <a:off x="152400" y="3189502"/>
          <a:ext cx="88392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1678185555"/>
                    </a:ext>
                  </a:extLst>
                </a:gridCol>
                <a:gridCol w="2138320">
                  <a:extLst>
                    <a:ext uri="{9D8B030D-6E8A-4147-A177-3AD203B41FA5}">
                      <a16:colId xmlns:a16="http://schemas.microsoft.com/office/drawing/2014/main" val="556315482"/>
                    </a:ext>
                  </a:extLst>
                </a:gridCol>
                <a:gridCol w="2255184">
                  <a:extLst>
                    <a:ext uri="{9D8B030D-6E8A-4147-A177-3AD203B41FA5}">
                      <a16:colId xmlns:a16="http://schemas.microsoft.com/office/drawing/2014/main" val="3231594787"/>
                    </a:ext>
                  </a:extLst>
                </a:gridCol>
                <a:gridCol w="1245296">
                  <a:extLst>
                    <a:ext uri="{9D8B030D-6E8A-4147-A177-3AD203B41FA5}">
                      <a16:colId xmlns:a16="http://schemas.microsoft.com/office/drawing/2014/main" val="214400526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610919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Final Progress</a:t>
                      </a:r>
                    </a:p>
                    <a:p>
                      <a:r>
                        <a:rPr lang="en-US" sz="1600" dirty="0"/>
                        <a:t>(Commit, </a:t>
                      </a:r>
                    </a:p>
                    <a:p>
                      <a:r>
                        <a:rPr lang="en-US" sz="1600" dirty="0"/>
                        <a:t>Target, </a:t>
                      </a:r>
                    </a:p>
                    <a:p>
                      <a:r>
                        <a:rPr lang="en-US" sz="1600" dirty="0"/>
                        <a:t>Risk)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Big Win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Keep / Modify / Remove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Optional Draft KR for next quarter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1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Risk. 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1400" dirty="0"/>
                        <a:t>Still taking 4 months.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We defined 4 steps of hiring process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Started analyzing data to see areas of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Hiring managers and HR teams need more support.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Found a bottleneck: application review step taking too long.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Modify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Reduce application review time for existing high-priority vacancies from 12 to 6 weeks.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936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510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362700"/>
            <a:ext cx="3276600" cy="408281"/>
            <a:chOff x="0" y="6362700"/>
            <a:chExt cx="3276600" cy="408281"/>
          </a:xfrm>
        </p:grpSpPr>
        <p:sp>
          <p:nvSpPr>
            <p:cNvPr id="320" name="Google Shape;320;p35"/>
            <p:cNvSpPr txBox="1"/>
            <p:nvPr/>
          </p:nvSpPr>
          <p:spPr>
            <a:xfrm>
              <a:off x="0" y="6362700"/>
              <a:ext cx="838200" cy="365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fld id="{00000000-1234-1234-1234-123412341234}" type="slidenum"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t>22</a:t>
              </a:fld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5"/>
            <p:cNvSpPr txBox="1"/>
            <p:nvPr/>
          </p:nvSpPr>
          <p:spPr>
            <a:xfrm>
              <a:off x="314459" y="6405856"/>
              <a:ext cx="2962141" cy="365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OKRs Training Workshop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15;p35">
            <a:extLst>
              <a:ext uri="{FF2B5EF4-FFF2-40B4-BE49-F238E27FC236}">
                <a16:creationId xmlns:a16="http://schemas.microsoft.com/office/drawing/2014/main" id="{8D6423EF-833E-AE41-92C9-689EDEB6C0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100" y="363252"/>
            <a:ext cx="8229600" cy="457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Calibri"/>
              </a:rPr>
              <a:t>How OKRs fit in with Strategy &amp; Execution?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Diagram 1" descr="A pyramid outlining Mission, Vision (Four Years), Strategic Goals (One to Three Years), Strategic Initiatives (Multi month or year), Objectives &amp; Key Results (Three to Six Months) and Action Plans to Tasks.">
            <a:extLst>
              <a:ext uri="{FF2B5EF4-FFF2-40B4-BE49-F238E27FC236}">
                <a16:creationId xmlns:a16="http://schemas.microsoft.com/office/drawing/2014/main" id="{66A9E8E8-A42B-4946-BBCB-F0E4A5EAA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4290350"/>
              </p:ext>
            </p:extLst>
          </p:nvPr>
        </p:nvGraphicFramePr>
        <p:xfrm>
          <a:off x="113411" y="1131325"/>
          <a:ext cx="5957780" cy="4610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1061AA5-E2F1-3342-AC23-91BD75BBBD6F}"/>
              </a:ext>
            </a:extLst>
          </p:cNvPr>
          <p:cNvSpPr txBox="1"/>
          <p:nvPr/>
        </p:nvSpPr>
        <p:spPr>
          <a:xfrm>
            <a:off x="3510371" y="1240545"/>
            <a:ext cx="3098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Why do we exist? What services do we offer? Whom do we serve?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23672-315E-B449-860B-94CD2E7ECFB3}"/>
              </a:ext>
            </a:extLst>
          </p:cNvPr>
          <p:cNvSpPr txBox="1"/>
          <p:nvPr/>
        </p:nvSpPr>
        <p:spPr>
          <a:xfrm>
            <a:off x="4355836" y="1992477"/>
            <a:ext cx="3488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do we picture ourselves in 4-8 years? What is the long-term impact we will make?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6FB0C3-37E6-E147-9AE1-71A6FAFCC938}"/>
              </a:ext>
            </a:extLst>
          </p:cNvPr>
          <p:cNvSpPr txBox="1"/>
          <p:nvPr/>
        </p:nvSpPr>
        <p:spPr>
          <a:xfrm>
            <a:off x="4386389" y="2662166"/>
            <a:ext cx="34269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 are our high-level goals for the next 1-3 years to support our Vision? What are the mandates, EOs, etc.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97DD27-5B2A-0647-8B2A-378AABB0CA7C}"/>
              </a:ext>
            </a:extLst>
          </p:cNvPr>
          <p:cNvSpPr txBox="1"/>
          <p:nvPr/>
        </p:nvSpPr>
        <p:spPr>
          <a:xfrm>
            <a:off x="4862219" y="3542847"/>
            <a:ext cx="3597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will we achieve our strategic goals? (programs/projects/actions/etc.)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8D576C-AAE4-9E47-A66D-18394BD5BC26}"/>
              </a:ext>
            </a:extLst>
          </p:cNvPr>
          <p:cNvSpPr txBox="1"/>
          <p:nvPr/>
        </p:nvSpPr>
        <p:spPr>
          <a:xfrm>
            <a:off x="5112327" y="4266827"/>
            <a:ext cx="4031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Obj: What should we focus on improving now? KR: How do we know we’ve achieved the Obj?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DB160D-2FF1-3348-ABF0-D58D34D48CE0}"/>
              </a:ext>
            </a:extLst>
          </p:cNvPr>
          <p:cNvSpPr txBox="1"/>
          <p:nvPr/>
        </p:nvSpPr>
        <p:spPr>
          <a:xfrm>
            <a:off x="5677787" y="5022032"/>
            <a:ext cx="33528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 should we do/deliver to achieve the KR target? How should we break down &amp; assign actions?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4032B2-50A4-3C4E-ABD6-EE47A8FA5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4025" y="2100198"/>
            <a:ext cx="1500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 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C5E2B4-1020-9D4D-A3B7-E0F27BD7E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9100" y="2877610"/>
            <a:ext cx="1500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 to 3 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848FBB-7EC7-2A45-BC33-651F69C57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497753" y="4374548"/>
            <a:ext cx="1500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 to 6 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DAA9C9-A27C-A746-B074-A257D78A7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331304" y="3605480"/>
            <a:ext cx="1702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Multi M/Y</a:t>
            </a:r>
          </a:p>
        </p:txBody>
      </p:sp>
    </p:spTree>
    <p:extLst>
      <p:ext uri="{BB962C8B-B14F-4D97-AF65-F5344CB8AC3E}">
        <p14:creationId xmlns:p14="http://schemas.microsoft.com/office/powerpoint/2010/main" val="277420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489E-0260-A20B-2CB7-89B55606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4B930-D5B9-BBB1-867F-566D642BE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Part 1: Theory</a:t>
            </a:r>
          </a:p>
          <a:p>
            <a:pPr lvl="1"/>
            <a:r>
              <a:rPr lang="en-US" sz="2400" dirty="0"/>
              <a:t>Outcome mindset as context for OKRs</a:t>
            </a:r>
          </a:p>
          <a:p>
            <a:pPr lvl="1"/>
            <a:r>
              <a:rPr lang="en-US" sz="2400" dirty="0"/>
              <a:t>OKRs 101</a:t>
            </a:r>
          </a:p>
          <a:p>
            <a:pPr lvl="1"/>
            <a:r>
              <a:rPr lang="en-US" sz="2400" dirty="0"/>
              <a:t>Pilot program highlights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Part 2: Practice</a:t>
            </a:r>
          </a:p>
          <a:p>
            <a:pPr lvl="1"/>
            <a:r>
              <a:rPr lang="en-US" sz="2400" dirty="0"/>
              <a:t>Observe simulated OKRs coaching session</a:t>
            </a:r>
          </a:p>
          <a:p>
            <a:pPr lvl="1"/>
            <a:r>
              <a:rPr lang="en-US" sz="2400" dirty="0"/>
              <a:t>Your Turn! Draft an OKR in a small breakout!</a:t>
            </a:r>
          </a:p>
        </p:txBody>
      </p:sp>
    </p:spTree>
    <p:extLst>
      <p:ext uri="{BB962C8B-B14F-4D97-AF65-F5344CB8AC3E}">
        <p14:creationId xmlns:p14="http://schemas.microsoft.com/office/powerpoint/2010/main" val="161720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362700"/>
            <a:ext cx="3276659" cy="408256"/>
            <a:chOff x="0" y="6362700"/>
            <a:chExt cx="3276659" cy="408256"/>
          </a:xfrm>
        </p:grpSpPr>
        <p:sp>
          <p:nvSpPr>
            <p:cNvPr id="95" name="Google Shape;95;p12"/>
            <p:cNvSpPr txBox="1"/>
            <p:nvPr/>
          </p:nvSpPr>
          <p:spPr>
            <a:xfrm>
              <a:off x="0" y="6362700"/>
              <a:ext cx="8382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fld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2"/>
            <p:cNvSpPr txBox="1"/>
            <p:nvPr/>
          </p:nvSpPr>
          <p:spPr>
            <a:xfrm>
              <a:off x="314459" y="6405856"/>
              <a:ext cx="29622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OKRs Training Workshop </a:t>
              </a:r>
              <a:br>
                <a:rPr lang="en-US" sz="1200" b="1" i="0" u="none" strike="noStrike" cap="none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2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492;p91">
            <a:extLst>
              <a:ext uri="{FF2B5EF4-FFF2-40B4-BE49-F238E27FC236}">
                <a16:creationId xmlns:a16="http://schemas.microsoft.com/office/drawing/2014/main" id="{6CA773E8-2028-0F42-955E-8968D56B4B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89664" y="1982993"/>
            <a:ext cx="7328627" cy="2492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“If you complete all your tasks, but nothing gets better, that’s not success”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-Christina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Wodtke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, author of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Radical Focus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493;p91">
            <a:extLst>
              <a:ext uri="{FF2B5EF4-FFF2-40B4-BE49-F238E27FC236}">
                <a16:creationId xmlns:a16="http://schemas.microsoft.com/office/drawing/2014/main" id="{E6FCB27B-7A7A-8E4E-9A4C-886D7B755C9F}"/>
              </a:ext>
            </a:extLst>
          </p:cNvPr>
          <p:cNvSpPr txBox="1"/>
          <p:nvPr/>
        </p:nvSpPr>
        <p:spPr>
          <a:xfrm>
            <a:off x="962482" y="460343"/>
            <a:ext cx="2161169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Output / Task</a:t>
            </a: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Stuff we do and deliver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493;p91">
            <a:extLst>
              <a:ext uri="{FF2B5EF4-FFF2-40B4-BE49-F238E27FC236}">
                <a16:creationId xmlns:a16="http://schemas.microsoft.com/office/drawing/2014/main" id="{61F2289B-ADB9-B746-A5F1-0BD682556F62}"/>
              </a:ext>
            </a:extLst>
          </p:cNvPr>
          <p:cNvSpPr txBox="1"/>
          <p:nvPr/>
        </p:nvSpPr>
        <p:spPr>
          <a:xfrm>
            <a:off x="3676612" y="536166"/>
            <a:ext cx="5244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vs</a:t>
            </a:r>
            <a:endParaRPr kumimoji="0" sz="140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494;p91">
            <a:extLst>
              <a:ext uri="{FF2B5EF4-FFF2-40B4-BE49-F238E27FC236}">
                <a16:creationId xmlns:a16="http://schemas.microsoft.com/office/drawing/2014/main" id="{3849E04F-7220-284B-94F2-6F3B6A83C71F}"/>
              </a:ext>
            </a:extLst>
          </p:cNvPr>
          <p:cNvSpPr txBox="1"/>
          <p:nvPr/>
        </p:nvSpPr>
        <p:spPr>
          <a:xfrm>
            <a:off x="4753978" y="460343"/>
            <a:ext cx="3173964" cy="66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Outcome / Result</a:t>
            </a: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Value we </a:t>
            </a:r>
            <a:r>
              <a:rPr lang="en-US" sz="135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create, impact we make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933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362700"/>
            <a:ext cx="3276659" cy="408256"/>
            <a:chOff x="0" y="6362700"/>
            <a:chExt cx="3276659" cy="408256"/>
          </a:xfrm>
        </p:grpSpPr>
        <p:sp>
          <p:nvSpPr>
            <p:cNvPr id="95" name="Google Shape;95;p12"/>
            <p:cNvSpPr txBox="1"/>
            <p:nvPr/>
          </p:nvSpPr>
          <p:spPr>
            <a:xfrm>
              <a:off x="0" y="6362700"/>
              <a:ext cx="8382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fld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2"/>
            <p:cNvSpPr txBox="1"/>
            <p:nvPr/>
          </p:nvSpPr>
          <p:spPr>
            <a:xfrm>
              <a:off x="314459" y="6405856"/>
              <a:ext cx="29622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OKRs Training Workshop </a:t>
              </a:r>
              <a:br>
                <a:rPr lang="en-US" sz="1200" b="1" i="0" u="none" strike="noStrike" cap="none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2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12"/>
          <p:cNvSpPr txBox="1">
            <a:spLocks noGrp="1"/>
          </p:cNvSpPr>
          <p:nvPr>
            <p:ph type="title" idx="4294967295"/>
          </p:nvPr>
        </p:nvSpPr>
        <p:spPr>
          <a:xfrm>
            <a:off x="511996" y="457200"/>
            <a:ext cx="8229600" cy="1143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Output Mindset: Definition</a:t>
            </a:r>
          </a:p>
        </p:txBody>
      </p:sp>
      <p:sp>
        <p:nvSpPr>
          <p:cNvPr id="12" name="Google Shape;458;p89">
            <a:extLst>
              <a:ext uri="{FF2B5EF4-FFF2-40B4-BE49-F238E27FC236}">
                <a16:creationId xmlns:a16="http://schemas.microsoft.com/office/drawing/2014/main" id="{CC548AB7-7F74-5C4D-A8D6-EC74E5FE2BF4}"/>
              </a:ext>
            </a:extLst>
          </p:cNvPr>
          <p:cNvSpPr txBox="1"/>
          <p:nvPr/>
        </p:nvSpPr>
        <p:spPr>
          <a:xfrm>
            <a:off x="1296444" y="1944665"/>
            <a:ext cx="6241143" cy="33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You are taking an output mindset when…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4541" indent="-134541">
              <a:lnSpc>
                <a:spcPct val="150000"/>
              </a:lnSpc>
              <a:buSzPts val="1080"/>
              <a:buFont typeface="Arial"/>
              <a:buChar char="•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Climbing up a ladder, but not sure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it’s headed</a:t>
            </a:r>
          </a:p>
          <a:p>
            <a:pPr marL="134541" indent="-134541">
              <a:lnSpc>
                <a:spcPct val="150000"/>
              </a:lnSpc>
              <a:buSzPts val="1080"/>
              <a:buFont typeface="Arial"/>
              <a:buChar char="•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Progress is subjective, not directly linked with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impact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34541" indent="-134541">
              <a:lnSpc>
                <a:spcPct val="150000"/>
              </a:lnSpc>
              <a:buSzPts val="1080"/>
              <a:buFont typeface="Arial"/>
              <a:buChar char="•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Feel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work is overwhelming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yet doesn’t add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value</a:t>
            </a:r>
          </a:p>
          <a:p>
            <a:pPr marL="134541" marR="0" lvl="0" indent="-13454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Not sure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why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we’re doing what we’re doing</a:t>
            </a:r>
            <a:endParaRPr lang="en-US" sz="1800" dirty="0">
              <a:ea typeface="+mn-ea"/>
            </a:endParaRPr>
          </a:p>
          <a:p>
            <a:pPr marL="134541" marR="0" lvl="0" indent="-13454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Just keep checking boxes off the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to-do list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34541" indent="-134541">
              <a:lnSpc>
                <a:spcPct val="150000"/>
              </a:lnSpc>
              <a:buSzPts val="1080"/>
              <a:buFont typeface="Arial"/>
              <a:buChar char="•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You don’t have a clear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destination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659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362700"/>
            <a:ext cx="3276659" cy="408256"/>
            <a:chOff x="0" y="6362700"/>
            <a:chExt cx="3276659" cy="408256"/>
          </a:xfrm>
        </p:grpSpPr>
        <p:sp>
          <p:nvSpPr>
            <p:cNvPr id="95" name="Google Shape;95;p12"/>
            <p:cNvSpPr txBox="1"/>
            <p:nvPr/>
          </p:nvSpPr>
          <p:spPr>
            <a:xfrm>
              <a:off x="0" y="6362700"/>
              <a:ext cx="8382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fld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2"/>
            <p:cNvSpPr txBox="1"/>
            <p:nvPr/>
          </p:nvSpPr>
          <p:spPr>
            <a:xfrm>
              <a:off x="314459" y="6405856"/>
              <a:ext cx="29622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OKRs Training Workshop </a:t>
              </a:r>
              <a:br>
                <a:rPr lang="en-US" sz="1200" b="1" i="0" u="none" strike="noStrike" cap="none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2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468;p90">
            <a:extLst>
              <a:ext uri="{FF2B5EF4-FFF2-40B4-BE49-F238E27FC236}">
                <a16:creationId xmlns:a16="http://schemas.microsoft.com/office/drawing/2014/main" id="{D9B68911-AF01-A343-8842-D35E250CC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84369" y="1656912"/>
            <a:ext cx="1082571" cy="30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1" u="none" strike="noStrike" kern="0" cap="none" spc="0" normalizeH="0" baseline="0" noProof="0">
              <a:ln>
                <a:noFill/>
              </a:ln>
              <a:solidFill>
                <a:srgbClr val="CB612E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6" name="Google Shape;470;p90">
            <a:extLst>
              <a:ext uri="{FF2B5EF4-FFF2-40B4-BE49-F238E27FC236}">
                <a16:creationId xmlns:a16="http://schemas.microsoft.com/office/drawing/2014/main" id="{4F34EF08-061B-7844-AD36-00E5A32D1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44" idx="3"/>
          </p:cNvCxnSpPr>
          <p:nvPr/>
        </p:nvCxnSpPr>
        <p:spPr>
          <a:xfrm flipH="1">
            <a:off x="4376042" y="2586897"/>
            <a:ext cx="739504" cy="72510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7" name="Google Shape;472;p90">
            <a:extLst>
              <a:ext uri="{FF2B5EF4-FFF2-40B4-BE49-F238E27FC236}">
                <a16:creationId xmlns:a16="http://schemas.microsoft.com/office/drawing/2014/main" id="{5769390B-61ED-1444-A655-19583251F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6" idx="1"/>
            <a:endCxn id="44" idx="3"/>
          </p:cNvCxnSpPr>
          <p:nvPr/>
        </p:nvCxnSpPr>
        <p:spPr>
          <a:xfrm flipH="1" flipV="1">
            <a:off x="4376042" y="3311999"/>
            <a:ext cx="800174" cy="1023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8" name="Google Shape;473;p90">
            <a:extLst>
              <a:ext uri="{FF2B5EF4-FFF2-40B4-BE49-F238E27FC236}">
                <a16:creationId xmlns:a16="http://schemas.microsoft.com/office/drawing/2014/main" id="{B0D961F7-767D-A74A-A535-3F876E644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44" idx="3"/>
          </p:cNvCxnSpPr>
          <p:nvPr/>
        </p:nvCxnSpPr>
        <p:spPr>
          <a:xfrm flipH="1" flipV="1">
            <a:off x="4376042" y="3311999"/>
            <a:ext cx="821804" cy="69605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0" name="Google Shape;475;p90">
            <a:extLst>
              <a:ext uri="{FF2B5EF4-FFF2-40B4-BE49-F238E27FC236}">
                <a16:creationId xmlns:a16="http://schemas.microsoft.com/office/drawing/2014/main" id="{084BDBE7-FE31-B54C-AD2B-4B6EFFD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5092" y="2002921"/>
            <a:ext cx="2240863" cy="1035153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78;p90">
            <a:extLst>
              <a:ext uri="{FF2B5EF4-FFF2-40B4-BE49-F238E27FC236}">
                <a16:creationId xmlns:a16="http://schemas.microsoft.com/office/drawing/2014/main" id="{48DFB8EF-99EF-054F-BA7E-32389A1EC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05092" y="3172824"/>
            <a:ext cx="0" cy="1855492"/>
          </a:xfrm>
          <a:prstGeom prst="straightConnector1">
            <a:avLst/>
          </a:prstGeom>
          <a:noFill/>
          <a:ln w="9525" cap="flat" cmpd="sng">
            <a:solidFill>
              <a:srgbClr val="CB61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Google Shape;97;p12"/>
          <p:cNvSpPr txBox="1">
            <a:spLocks noGrp="1"/>
          </p:cNvSpPr>
          <p:nvPr>
            <p:ph type="title" idx="4294967295"/>
          </p:nvPr>
        </p:nvSpPr>
        <p:spPr>
          <a:xfrm>
            <a:off x="511996" y="457200"/>
            <a:ext cx="8229600" cy="1143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Outcome Mindset: Begin with the Objective and Why</a:t>
            </a:r>
          </a:p>
        </p:txBody>
      </p:sp>
      <p:sp>
        <p:nvSpPr>
          <p:cNvPr id="41" name="Google Shape;476;p90">
            <a:extLst>
              <a:ext uri="{FF2B5EF4-FFF2-40B4-BE49-F238E27FC236}">
                <a16:creationId xmlns:a16="http://schemas.microsoft.com/office/drawing/2014/main" id="{66166E41-F98F-DD4E-9379-BFBD90ACF4AD}"/>
              </a:ext>
            </a:extLst>
          </p:cNvPr>
          <p:cNvSpPr txBox="1"/>
          <p:nvPr/>
        </p:nvSpPr>
        <p:spPr>
          <a:xfrm>
            <a:off x="129792" y="1835868"/>
            <a:ext cx="1223093" cy="315469"/>
          </a:xfrm>
          <a:prstGeom prst="rect">
            <a:avLst/>
          </a:prstGeom>
          <a:solidFill>
            <a:srgbClr val="CB612E"/>
          </a:solidFill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Objective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474;p90">
            <a:extLst>
              <a:ext uri="{FF2B5EF4-FFF2-40B4-BE49-F238E27FC236}">
                <a16:creationId xmlns:a16="http://schemas.microsoft.com/office/drawing/2014/main" id="{4452D479-D51B-054B-9DD3-2454E0EE4910}"/>
              </a:ext>
            </a:extLst>
          </p:cNvPr>
          <p:cNvSpPr txBox="1"/>
          <p:nvPr/>
        </p:nvSpPr>
        <p:spPr>
          <a:xfrm>
            <a:off x="286441" y="2124258"/>
            <a:ext cx="2046382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Improve awareness of CMAS application for </a:t>
            </a:r>
            <a:r>
              <a:rPr lang="en-US" i="0" dirty="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kumimoji="0" lang="en-US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mall 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business</a:t>
            </a:r>
            <a:endParaRPr kumimoj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77;p90">
            <a:extLst>
              <a:ext uri="{FF2B5EF4-FFF2-40B4-BE49-F238E27FC236}">
                <a16:creationId xmlns:a16="http://schemas.microsoft.com/office/drawing/2014/main" id="{06836D44-A725-BA40-AFA7-E9A3C498A6DF}"/>
              </a:ext>
            </a:extLst>
          </p:cNvPr>
          <p:cNvSpPr txBox="1"/>
          <p:nvPr/>
        </p:nvSpPr>
        <p:spPr>
          <a:xfrm>
            <a:off x="194774" y="3873931"/>
            <a:ext cx="3036453" cy="1361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Why? / Why Now?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6675" marR="0" lvl="0" indent="-76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2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We must diversify our vendor pool to meet diversity goals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6675" marR="0" lvl="0" indent="-76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2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We must reach small businesses now or risk increased disparities.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" name="Google Shape;483;p90">
            <a:extLst>
              <a:ext uri="{FF2B5EF4-FFF2-40B4-BE49-F238E27FC236}">
                <a16:creationId xmlns:a16="http://schemas.microsoft.com/office/drawing/2014/main" id="{FC3A08BA-A929-EE4D-8081-3E8A280304A1}"/>
              </a:ext>
            </a:extLst>
          </p:cNvPr>
          <p:cNvSpPr txBox="1"/>
          <p:nvPr/>
        </p:nvSpPr>
        <p:spPr>
          <a:xfrm>
            <a:off x="3027921" y="1808789"/>
            <a:ext cx="1180237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A4035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Outcome/ Key Result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471;p90">
            <a:extLst>
              <a:ext uri="{FF2B5EF4-FFF2-40B4-BE49-F238E27FC236}">
                <a16:creationId xmlns:a16="http://schemas.microsoft.com/office/drawing/2014/main" id="{D7EF13B3-7F82-A24C-B5BC-8B6332C5A379}"/>
              </a:ext>
            </a:extLst>
          </p:cNvPr>
          <p:cNvSpPr txBox="1"/>
          <p:nvPr/>
        </p:nvSpPr>
        <p:spPr>
          <a:xfrm>
            <a:off x="2776330" y="2846502"/>
            <a:ext cx="1599712" cy="930994"/>
          </a:xfrm>
          <a:prstGeom prst="rect">
            <a:avLst/>
          </a:prstGeom>
          <a:noFill/>
          <a:ln w="12700" cap="flat" cmpd="sng">
            <a:solidFill>
              <a:schemeClr val="lt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Increase Small Business CMAS applications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from x to y</a:t>
            </a:r>
          </a:p>
        </p:txBody>
      </p:sp>
      <p:sp>
        <p:nvSpPr>
          <p:cNvPr id="52" name="Google Shape;486;p90">
            <a:extLst>
              <a:ext uri="{FF2B5EF4-FFF2-40B4-BE49-F238E27FC236}">
                <a16:creationId xmlns:a16="http://schemas.microsoft.com/office/drawing/2014/main" id="{7DEF7A7C-BF8E-8D48-AAE1-F0E6A2AF5C76}"/>
              </a:ext>
            </a:extLst>
          </p:cNvPr>
          <p:cNvSpPr txBox="1"/>
          <p:nvPr/>
        </p:nvSpPr>
        <p:spPr>
          <a:xfrm>
            <a:off x="5048578" y="1794712"/>
            <a:ext cx="1257011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A4035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Tasks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469;p90">
            <a:extLst>
              <a:ext uri="{FF2B5EF4-FFF2-40B4-BE49-F238E27FC236}">
                <a16:creationId xmlns:a16="http://schemas.microsoft.com/office/drawing/2014/main" id="{750929FB-4841-7A43-8D47-0D42F55A06D5}"/>
              </a:ext>
            </a:extLst>
          </p:cNvPr>
          <p:cNvSpPr txBox="1"/>
          <p:nvPr/>
        </p:nvSpPr>
        <p:spPr>
          <a:xfrm>
            <a:off x="4553285" y="2331729"/>
            <a:ext cx="638902" cy="25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067A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Task 1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479;p90">
            <a:extLst>
              <a:ext uri="{FF2B5EF4-FFF2-40B4-BE49-F238E27FC236}">
                <a16:creationId xmlns:a16="http://schemas.microsoft.com/office/drawing/2014/main" id="{1056EA9A-F9A5-0E48-99CB-9E1B12486729}"/>
              </a:ext>
            </a:extLst>
          </p:cNvPr>
          <p:cNvSpPr txBox="1"/>
          <p:nvPr/>
        </p:nvSpPr>
        <p:spPr>
          <a:xfrm>
            <a:off x="5140623" y="2361786"/>
            <a:ext cx="1164966" cy="553968"/>
          </a:xfrm>
          <a:prstGeom prst="rect">
            <a:avLst/>
          </a:prstGeom>
          <a:noFill/>
          <a:ln w="12700" cap="flat" cmpd="sng">
            <a:solidFill>
              <a:srgbClr val="00206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1" u="none" strike="noStrike" kern="0" cap="none" spc="0" normalizeH="0" baseline="0" noProof="0" dirty="0">
                <a:ln>
                  <a:noFill/>
                </a:ln>
                <a:solidFill>
                  <a:srgbClr val="3067A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Post 3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3067A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blogs for Small Biz vendors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0" name="Google Shape;484;p90">
            <a:extLst>
              <a:ext uri="{FF2B5EF4-FFF2-40B4-BE49-F238E27FC236}">
                <a16:creationId xmlns:a16="http://schemas.microsoft.com/office/drawing/2014/main" id="{435BF87E-4DE8-DF47-B20C-8228CD6FB950}"/>
              </a:ext>
            </a:extLst>
          </p:cNvPr>
          <p:cNvSpPr txBox="1"/>
          <p:nvPr/>
        </p:nvSpPr>
        <p:spPr>
          <a:xfrm>
            <a:off x="4569382" y="3072598"/>
            <a:ext cx="638902" cy="25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067A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Task 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" name="Google Shape;480;p90">
            <a:extLst>
              <a:ext uri="{FF2B5EF4-FFF2-40B4-BE49-F238E27FC236}">
                <a16:creationId xmlns:a16="http://schemas.microsoft.com/office/drawing/2014/main" id="{B9B9B7D3-2F2A-AD42-909F-6511808AB375}"/>
              </a:ext>
            </a:extLst>
          </p:cNvPr>
          <p:cNvSpPr txBox="1"/>
          <p:nvPr/>
        </p:nvSpPr>
        <p:spPr>
          <a:xfrm>
            <a:off x="5176216" y="3137330"/>
            <a:ext cx="1164966" cy="553968"/>
          </a:xfrm>
          <a:prstGeom prst="rect">
            <a:avLst/>
          </a:prstGeom>
          <a:noFill/>
          <a:ln w="12700" cap="flat" cmpd="sng">
            <a:solidFill>
              <a:srgbClr val="00206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1" u="none" strike="noStrike" kern="0" cap="none" spc="0" normalizeH="0" baseline="0" noProof="0" dirty="0">
                <a:ln>
                  <a:noFill/>
                </a:ln>
                <a:solidFill>
                  <a:srgbClr val="3067A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Run tests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3067A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on application landing page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" name="Google Shape;485;p90">
            <a:extLst>
              <a:ext uri="{FF2B5EF4-FFF2-40B4-BE49-F238E27FC236}">
                <a16:creationId xmlns:a16="http://schemas.microsoft.com/office/drawing/2014/main" id="{ED02CB82-AD96-1D41-AED4-84FB1C2FB620}"/>
              </a:ext>
            </a:extLst>
          </p:cNvPr>
          <p:cNvSpPr txBox="1"/>
          <p:nvPr/>
        </p:nvSpPr>
        <p:spPr>
          <a:xfrm>
            <a:off x="4553285" y="3904987"/>
            <a:ext cx="638902" cy="25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067A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Task 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481;p90">
            <a:extLst>
              <a:ext uri="{FF2B5EF4-FFF2-40B4-BE49-F238E27FC236}">
                <a16:creationId xmlns:a16="http://schemas.microsoft.com/office/drawing/2014/main" id="{1B2CA1EB-CDBF-644C-B38C-56C40793BDA1}"/>
              </a:ext>
            </a:extLst>
          </p:cNvPr>
          <p:cNvSpPr txBox="1"/>
          <p:nvPr/>
        </p:nvSpPr>
        <p:spPr>
          <a:xfrm>
            <a:off x="5208284" y="3942931"/>
            <a:ext cx="1148995" cy="553968"/>
          </a:xfrm>
          <a:prstGeom prst="rect">
            <a:avLst/>
          </a:prstGeom>
          <a:noFill/>
          <a:ln w="12700" cap="flat" cmpd="sng">
            <a:solidFill>
              <a:srgbClr val="00206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1" u="none" strike="noStrike" kern="0" cap="none" spc="0" normalizeH="0" baseline="0" noProof="0" dirty="0">
                <a:ln>
                  <a:noFill/>
                </a:ln>
                <a:solidFill>
                  <a:srgbClr val="3067A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Report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3067A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vendor application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3067A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demographics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466;p90">
            <a:extLst>
              <a:ext uri="{FF2B5EF4-FFF2-40B4-BE49-F238E27FC236}">
                <a16:creationId xmlns:a16="http://schemas.microsoft.com/office/drawing/2014/main" id="{52E7A0B9-9ADF-2A40-9A96-7554C5ADC304}"/>
              </a:ext>
            </a:extLst>
          </p:cNvPr>
          <p:cNvSpPr txBox="1"/>
          <p:nvPr/>
        </p:nvSpPr>
        <p:spPr>
          <a:xfrm>
            <a:off x="6503773" y="1975344"/>
            <a:ext cx="2510436" cy="200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You are taking an outcome mindset when…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34541" marR="0" lvl="0" indent="-13454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Your team knows why the objective is important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34541" marR="0" lvl="0" indent="-13454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Objectives have measurable key results to define progress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34541" marR="0" lvl="0" indent="-13454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Each KR has an action plan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523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362700"/>
            <a:ext cx="3276659" cy="408256"/>
            <a:chOff x="0" y="6362700"/>
            <a:chExt cx="3276659" cy="408256"/>
          </a:xfrm>
        </p:grpSpPr>
        <p:sp>
          <p:nvSpPr>
            <p:cNvPr id="95" name="Google Shape;95;p12"/>
            <p:cNvSpPr txBox="1"/>
            <p:nvPr/>
          </p:nvSpPr>
          <p:spPr>
            <a:xfrm>
              <a:off x="0" y="6362700"/>
              <a:ext cx="8382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fld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2"/>
            <p:cNvSpPr txBox="1"/>
            <p:nvPr/>
          </p:nvSpPr>
          <p:spPr>
            <a:xfrm>
              <a:off x="314459" y="6405856"/>
              <a:ext cx="29622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OKRs Training Workshop </a:t>
              </a:r>
              <a:br>
                <a:rPr lang="en-US" sz="1200" b="1" i="0" u="none" strike="noStrike" cap="none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2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12"/>
          <p:cNvSpPr txBox="1">
            <a:spLocks noGrp="1"/>
          </p:cNvSpPr>
          <p:nvPr>
            <p:ph type="title" idx="4294967295"/>
          </p:nvPr>
        </p:nvSpPr>
        <p:spPr>
          <a:xfrm>
            <a:off x="1509713" y="407096"/>
            <a:ext cx="6124575" cy="1143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Shifting to an Outcome mindset Provides a framework for prioritization</a:t>
            </a:r>
          </a:p>
        </p:txBody>
      </p:sp>
      <p:graphicFrame>
        <p:nvGraphicFramePr>
          <p:cNvPr id="27" name="Google Shape;502;p92">
            <a:extLst>
              <a:ext uri="{FF2B5EF4-FFF2-40B4-BE49-F238E27FC236}">
                <a16:creationId xmlns:a16="http://schemas.microsoft.com/office/drawing/2014/main" id="{50769980-F640-564E-A9AA-BF51070D1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588855"/>
              </p:ext>
            </p:extLst>
          </p:nvPr>
        </p:nvGraphicFramePr>
        <p:xfrm>
          <a:off x="519830" y="1720976"/>
          <a:ext cx="8160708" cy="403853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3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7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50">
                <a:tc>
                  <a:txBody>
                    <a:bodyPr/>
                    <a:lstStyle/>
                    <a:p>
                      <a:pPr marL="8413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US" sz="11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Output Mindset</a:t>
                      </a:r>
                      <a:endParaRPr b="1" dirty="0"/>
                    </a:p>
                    <a:p>
                      <a:pPr marL="8413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US" sz="1100" b="1" i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Lots of tasks, no clear destination</a:t>
                      </a:r>
                      <a:endParaRPr b="1" dirty="0"/>
                    </a:p>
                  </a:txBody>
                  <a:tcPr marL="68575" marR="68575" marT="34300" marB="34300">
                    <a:lnL w="12700" cap="flat" cmpd="sng">
                      <a:solidFill>
                        <a:srgbClr val="3067A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067A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067A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067A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413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US" sz="11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Outcome Mindset</a:t>
                      </a:r>
                      <a:endParaRPr b="1" dirty="0"/>
                    </a:p>
                    <a:p>
                      <a:pPr marL="8413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US" sz="1100" b="1" i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Tasks in context of a destination</a:t>
                      </a:r>
                      <a:endParaRPr b="1" dirty="0"/>
                    </a:p>
                  </a:txBody>
                  <a:tcPr marL="68575" marR="68575" marT="34300" marB="34300">
                    <a:lnL w="12700" cap="flat" cmpd="sng">
                      <a:solidFill>
                        <a:srgbClr val="3067A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067A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067A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067A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656">
                <a:tc>
                  <a:txBody>
                    <a:bodyPr/>
                    <a:lstStyle/>
                    <a:p>
                      <a:pPr marL="34290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u="none" strike="noStrike" cap="none" dirty="0"/>
                    </a:p>
                    <a:p>
                      <a:pPr marL="180975" marR="0" lvl="0" indent="-69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AutoNum type="arabicPeriod"/>
                      </a:pPr>
                      <a:r>
                        <a:rPr lang="en-US" sz="11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Update the blog</a:t>
                      </a:r>
                      <a:endParaRPr dirty="0"/>
                    </a:p>
                    <a:p>
                      <a:pPr marL="180975" marR="0" lvl="0" indent="-69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AutoNum type="arabicPeriod"/>
                      </a:pPr>
                      <a:r>
                        <a:rPr lang="en-US" sz="11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Identify guest bloggers</a:t>
                      </a:r>
                      <a:endParaRPr dirty="0"/>
                    </a:p>
                    <a:p>
                      <a:pPr marL="180975" marR="0" lvl="0" indent="-69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AutoNum type="arabicPeriod"/>
                      </a:pPr>
                      <a:r>
                        <a:rPr lang="en-US" sz="11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Add links to Facebook and Instagram</a:t>
                      </a:r>
                      <a:endParaRPr dirty="0"/>
                    </a:p>
                    <a:p>
                      <a:pPr marL="180975" marR="0" lvl="0" indent="-69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AutoNum type="arabicPeriod"/>
                      </a:pPr>
                      <a:r>
                        <a:rPr lang="en-US" sz="11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Experiment with color schemes</a:t>
                      </a:r>
                      <a:endParaRPr dirty="0"/>
                    </a:p>
                    <a:p>
                      <a:pPr marL="180975" marR="0" lvl="0" indent="-69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AutoNum type="arabicPeriod"/>
                      </a:pPr>
                      <a:r>
                        <a:rPr lang="en-US" sz="11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Define job roles</a:t>
                      </a:r>
                      <a:endParaRPr dirty="0"/>
                    </a:p>
                    <a:p>
                      <a:pPr marL="180975" marR="0" lvl="0" indent="-69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AutoNum type="arabicPeriod"/>
                      </a:pPr>
                      <a:r>
                        <a:rPr lang="en-US" sz="11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Meet with department equity officers</a:t>
                      </a:r>
                      <a:endParaRPr dirty="0"/>
                    </a:p>
                    <a:p>
                      <a:pPr marL="180975" marR="0" lvl="0" indent="-69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AutoNum type="arabicPeriod"/>
                      </a:pPr>
                      <a:r>
                        <a:rPr lang="en-US" sz="11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Hire new outreach manager</a:t>
                      </a:r>
                      <a:endParaRPr dirty="0"/>
                    </a:p>
                    <a:p>
                      <a:pPr marL="180975" marR="0" lvl="0" indent="-69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AutoNum type="arabicPeriod"/>
                      </a:pPr>
                      <a:r>
                        <a:rPr lang="en-US" sz="11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Identify keywords for the blog</a:t>
                      </a:r>
                      <a:endParaRPr dirty="0"/>
                    </a:p>
                    <a:p>
                      <a:pPr marL="180975" marR="0" lvl="0" indent="-69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AutoNum type="arabicPeriod"/>
                      </a:pPr>
                      <a:r>
                        <a:rPr lang="en-US" sz="11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Agree on titles of blogs for summer</a:t>
                      </a:r>
                      <a:endParaRPr dirty="0"/>
                    </a:p>
                    <a:p>
                      <a:pPr marL="180975" marR="0" lvl="0" indent="-9683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AutoNum type="arabicPeriod"/>
                      </a:pPr>
                      <a:r>
                        <a:rPr lang="en-US" sz="11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Add link to the blog in email signature</a:t>
                      </a:r>
                      <a:endParaRPr dirty="0"/>
                    </a:p>
                    <a:p>
                      <a:pPr marL="180975" marR="0" lvl="0" indent="-9683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AutoNum type="arabicPeriod"/>
                      </a:pPr>
                      <a:r>
                        <a:rPr lang="en-US" sz="11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Update photos on website</a:t>
                      </a:r>
                      <a:endParaRPr dirty="0"/>
                    </a:p>
                    <a:p>
                      <a:pPr marL="180975" marR="0" lvl="0" indent="-9683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AutoNum type="arabicPeriod"/>
                      </a:pPr>
                      <a:r>
                        <a:rPr lang="en-US" sz="11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Automate twitter feed</a:t>
                      </a:r>
                      <a:endParaRPr dirty="0"/>
                    </a:p>
                    <a:p>
                      <a:pPr marL="180975" marR="0" lvl="0" indent="-9683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AutoNum type="arabicPeriod"/>
                      </a:pPr>
                      <a:r>
                        <a:rPr lang="en-US" sz="11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Add blog link to new-customer welcome email</a:t>
                      </a:r>
                      <a:endParaRPr dirty="0"/>
                    </a:p>
                    <a:p>
                      <a:pPr marL="96838" marR="0" lvl="0" indent="-12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endParaRPr sz="11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269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Noto Sans Symbols"/>
                        <a:buNone/>
                      </a:pPr>
                      <a:endParaRPr lang="en-US" sz="11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3067A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067A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067A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067A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US" sz="11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Objective: </a:t>
                      </a:r>
                      <a:r>
                        <a:rPr kumimoji="0" lang="en-US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US" sz="110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Improve awareness of CMAS application for </a:t>
                      </a:r>
                      <a:r>
                        <a:rPr lang="en-US" sz="1100" i="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</a:t>
                      </a:r>
                      <a:r>
                        <a:rPr kumimoji="0" lang="en-US" sz="11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mall </a:t>
                      </a:r>
                      <a:r>
                        <a:rPr lang="en-US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business</a:t>
                      </a:r>
                      <a:endParaRPr kumimoji="0" lang="en-US" sz="11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US" sz="11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Why: </a:t>
                      </a: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525252"/>
                          </a:solidFill>
                          <a:effectLst/>
                          <a:uLnTx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 must diversify our vendor pool to meet diversity goals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sym typeface="Arial"/>
                        </a:rPr>
                        <a:t>. </a:t>
                      </a: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525252"/>
                          </a:solidFill>
                          <a:effectLst/>
                          <a:uLnTx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 must reach small businesses now or risk increased disparities.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US" sz="11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Outcome/Key Result: </a:t>
                      </a:r>
                      <a:r>
                        <a:rPr lang="en-US" sz="11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Increase the number of Gen Z on-line applications from x to y</a:t>
                      </a:r>
                      <a:endParaRPr lang="en-US" sz="11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3067A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067A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067A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067A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295">
                <a:tc>
                  <a:txBody>
                    <a:bodyPr/>
                    <a:lstStyle/>
                    <a:p>
                      <a:pPr marL="269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Noto Sans Symbols"/>
                        <a:buNone/>
                        <a:tabLst/>
                        <a:defRPr/>
                      </a:pPr>
                      <a:r>
                        <a:rPr lang="en-US" sz="1400" b="1" i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Prioritize easiest tasks to complete or as directed by mgr.</a:t>
                      </a:r>
                      <a:endParaRPr lang="en-US" i="1" dirty="0"/>
                    </a:p>
                    <a:p>
                      <a:pPr marL="269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Noto Sans Symbols"/>
                        <a:buNone/>
                      </a:pPr>
                      <a:endParaRPr i="1" dirty="0"/>
                    </a:p>
                  </a:txBody>
                  <a:tcPr marL="68575" marR="68575" marT="34300" marB="34300">
                    <a:lnL w="12700" cap="flat" cmpd="sng">
                      <a:solidFill>
                        <a:srgbClr val="3067A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067A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067A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067A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69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Noto Sans Symbols"/>
                        <a:buNone/>
                        <a:tabLst/>
                        <a:defRPr/>
                      </a:pPr>
                      <a:r>
                        <a:rPr lang="en-US" sz="1400" b="1" i="1" u="none" strike="noStrike" cap="none" dirty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Prioritize tasks that best achieve a desired outcome.</a:t>
                      </a:r>
                      <a:endParaRPr lang="en-US" sz="1400" b="1" i="1" u="none" strike="noStrike" cap="none" dirty="0">
                        <a:solidFill>
                          <a:schemeClr val="tx1"/>
                        </a:solidFill>
                        <a:latin typeface="Century Gothic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>
                    <a:lnL w="12700" cap="flat" cmpd="sng" algn="ctr">
                      <a:solidFill>
                        <a:srgbClr val="3067A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067A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067A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067A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089512"/>
                  </a:ext>
                </a:extLst>
              </a:tr>
            </a:tbl>
          </a:graphicData>
        </a:graphic>
      </p:graphicFrame>
      <p:cxnSp>
        <p:nvCxnSpPr>
          <p:cNvPr id="3" name="Straight Arrow Connector 2" descr="Arrow from Output Mindset to Outcome Mindset">
            <a:extLst>
              <a:ext uri="{FF2B5EF4-FFF2-40B4-BE49-F238E27FC236}">
                <a16:creationId xmlns:a16="http://schemas.microsoft.com/office/drawing/2014/main" id="{557DE572-A24D-84C3-D8FC-7B1EAF479745}"/>
              </a:ext>
            </a:extLst>
          </p:cNvPr>
          <p:cNvCxnSpPr>
            <a:cxnSpLocks/>
          </p:cNvCxnSpPr>
          <p:nvPr/>
        </p:nvCxnSpPr>
        <p:spPr>
          <a:xfrm>
            <a:off x="3325660" y="1461972"/>
            <a:ext cx="23047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84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362700"/>
            <a:ext cx="3276600" cy="408281"/>
            <a:chOff x="0" y="6362700"/>
            <a:chExt cx="3276600" cy="408281"/>
          </a:xfrm>
        </p:grpSpPr>
        <p:sp>
          <p:nvSpPr>
            <p:cNvPr id="108" name="Google Shape;108;p13"/>
            <p:cNvSpPr txBox="1"/>
            <p:nvPr/>
          </p:nvSpPr>
          <p:spPr>
            <a:xfrm>
              <a:off x="0" y="6362700"/>
              <a:ext cx="838200" cy="365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fld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314459" y="6405856"/>
              <a:ext cx="2962141" cy="365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OKRs Training Workshop </a:t>
              </a:r>
              <a:br>
                <a:rPr lang="en-US" sz="1200" b="1" i="0" u="none" strike="noStrike" cap="none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2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13"/>
          <p:cNvSpPr txBox="1">
            <a:spLocks noGrp="1"/>
          </p:cNvSpPr>
          <p:nvPr>
            <p:ph type="title" idx="4294967295"/>
          </p:nvPr>
        </p:nvSpPr>
        <p:spPr>
          <a:xfrm>
            <a:off x="511996" y="457200"/>
            <a:ext cx="8229600" cy="1143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Definition of Objectives and Key Results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620038" y="1600200"/>
            <a:ext cx="8030511" cy="432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OKRs </a:t>
            </a:r>
            <a:r>
              <a:rPr lang="en-US" sz="4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</a:t>
            </a:r>
            <a:r>
              <a:rPr lang="en-US" sz="4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 thinking framework 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4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ongoing discipline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seeks to ensure employees </a:t>
            </a:r>
            <a:r>
              <a:rPr lang="en-US" sz="4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together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dirty="0">
                <a:ea typeface="Calibri"/>
              </a:rPr>
              <a:t> </a:t>
            </a:r>
            <a:r>
              <a:rPr lang="en-US" sz="4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focusing effort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to make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en-US" sz="4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measurable </a:t>
            </a:r>
            <a:r>
              <a:rPr lang="en-US" dirty="0">
                <a:ea typeface="Calibri"/>
              </a:rPr>
              <a:t> </a:t>
            </a:r>
            <a:r>
              <a:rPr lang="en-US" sz="4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contributions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362700"/>
            <a:ext cx="3276600" cy="408281"/>
            <a:chOff x="0" y="6362700"/>
            <a:chExt cx="3276600" cy="408281"/>
          </a:xfrm>
        </p:grpSpPr>
        <p:sp>
          <p:nvSpPr>
            <p:cNvPr id="225" name="Google Shape;225;p25"/>
            <p:cNvSpPr txBox="1"/>
            <p:nvPr/>
          </p:nvSpPr>
          <p:spPr>
            <a:xfrm>
              <a:off x="0" y="6362700"/>
              <a:ext cx="838200" cy="365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fld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5"/>
            <p:cNvSpPr txBox="1"/>
            <p:nvPr/>
          </p:nvSpPr>
          <p:spPr>
            <a:xfrm>
              <a:off x="314459" y="6405856"/>
              <a:ext cx="2962141" cy="365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OKRs Training Workshop </a:t>
              </a:r>
              <a:br>
                <a:rPr lang="en-US" sz="1200" b="1" i="0" u="none" strike="noStrike" cap="none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2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25"/>
          <p:cNvSpPr txBox="1">
            <a:spLocks noGrp="1"/>
          </p:cNvSpPr>
          <p:nvPr>
            <p:ph type="title" idx="4294967295"/>
          </p:nvPr>
        </p:nvSpPr>
        <p:spPr>
          <a:xfrm>
            <a:off x="1803811" y="457200"/>
            <a:ext cx="5536379" cy="1143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 Fundamental Questions of OKRs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(Critical Thinking Framework)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A86637C-B75E-2341-942D-0E1A92C170C4}"/>
              </a:ext>
            </a:extLst>
          </p:cNvPr>
          <p:cNvSpPr txBox="1">
            <a:spLocks/>
          </p:cNvSpPr>
          <p:nvPr/>
        </p:nvSpPr>
        <p:spPr>
          <a:xfrm>
            <a:off x="264346" y="1525631"/>
            <a:ext cx="8724900" cy="359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  <a:cs typeface="Arial"/>
              </a:rPr>
              <a:t>1. Objective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0070C0"/>
                </a:solidFill>
                <a:cs typeface="Arial"/>
              </a:rPr>
              <a:t>Where do we want to focus to move the needle in the near term?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0070C0"/>
                </a:solidFill>
                <a:cs typeface="Arial"/>
              </a:rPr>
              <a:t>Why? Why Now?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0070C0"/>
                </a:solidFill>
                <a:cs typeface="Arial"/>
              </a:rPr>
              <a:t>How does this impact/benefit Californians? </a:t>
            </a:r>
            <a:endParaRPr lang="en-US" sz="2000" b="1" i="1" dirty="0">
              <a:solidFill>
                <a:schemeClr val="tx1"/>
              </a:solidFill>
              <a:cs typeface="Arial"/>
            </a:endParaRPr>
          </a:p>
          <a:p>
            <a:pPr defTabSz="685800">
              <a:spcBef>
                <a:spcPts val="1800"/>
              </a:spcBef>
            </a:pPr>
            <a:r>
              <a:rPr lang="en-US" sz="1800" b="1" dirty="0">
                <a:solidFill>
                  <a:schemeClr val="tx1"/>
                </a:solidFill>
                <a:cs typeface="Arial"/>
              </a:rPr>
              <a:t>2. Key Result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0070C0"/>
                </a:solidFill>
                <a:cs typeface="Arial"/>
              </a:rPr>
              <a:t>At the end of the quarter, how will we know we have achieved the objective?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0070C0"/>
                </a:solidFill>
                <a:cs typeface="Arial"/>
              </a:rPr>
              <a:t>What does (measurable / outcome-based) progress look like?</a:t>
            </a:r>
            <a:endParaRPr lang="en-US" sz="2400" dirty="0">
              <a:solidFill>
                <a:schemeClr val="tx1"/>
              </a:solidFill>
              <a:cs typeface="Arial"/>
            </a:endParaRPr>
          </a:p>
          <a:p>
            <a:pPr defTabSz="685800">
              <a:spcBef>
                <a:spcPts val="1800"/>
              </a:spcBef>
            </a:pPr>
            <a:r>
              <a:rPr lang="en-US" sz="1800" b="1" dirty="0">
                <a:solidFill>
                  <a:schemeClr val="tx1"/>
                </a:solidFill>
                <a:cs typeface="Arial"/>
              </a:rPr>
              <a:t>3. Output to Outcome / Key Result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0070C0"/>
                </a:solidFill>
                <a:cs typeface="Arial"/>
              </a:rPr>
              <a:t>What is the intended outcome of task X?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0070C0"/>
                </a:solidFill>
                <a:cs typeface="Arial"/>
              </a:rPr>
              <a:t>If we complete task X, how have we made progress on the objective?</a:t>
            </a:r>
          </a:p>
        </p:txBody>
      </p:sp>
    </p:spTree>
    <p:extLst>
      <p:ext uri="{BB962C8B-B14F-4D97-AF65-F5344CB8AC3E}">
        <p14:creationId xmlns:p14="http://schemas.microsoft.com/office/powerpoint/2010/main" val="22642555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xUihcc0MkQVXCUuvet9A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Custom 2">
      <a:dk1>
        <a:srgbClr val="000000"/>
      </a:dk1>
      <a:lt1>
        <a:srgbClr val="FFFFFF"/>
      </a:lt1>
      <a:dk2>
        <a:srgbClr val="003A63"/>
      </a:dk2>
      <a:lt2>
        <a:srgbClr val="063C8B"/>
      </a:lt2>
      <a:accent1>
        <a:srgbClr val="025B94"/>
      </a:accent1>
      <a:accent2>
        <a:srgbClr val="0096D6"/>
      </a:accent2>
      <a:accent3>
        <a:srgbClr val="00B1B0"/>
      </a:accent3>
      <a:accent4>
        <a:srgbClr val="6CB83A"/>
      </a:accent4>
      <a:accent5>
        <a:srgbClr val="C1D82F"/>
      </a:accent5>
      <a:accent6>
        <a:srgbClr val="5E9732"/>
      </a:accent6>
      <a:hlink>
        <a:srgbClr val="E36F1E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9A3F3DE7EE3146A46D0F7B900279AE" ma:contentTypeVersion="10" ma:contentTypeDescription="Create a new document." ma:contentTypeScope="" ma:versionID="8c00361e07a5cb44c02049bed479bd93">
  <xsd:schema xmlns:xsd="http://www.w3.org/2001/XMLSchema" xmlns:xs="http://www.w3.org/2001/XMLSchema" xmlns:p="http://schemas.microsoft.com/office/2006/metadata/properties" xmlns:ns1="http://schemas.microsoft.com/sharepoint/v3" xmlns:ns3="d09d1775-0ef4-463c-b37e-63d33e6c9716" targetNamespace="http://schemas.microsoft.com/office/2006/metadata/properties" ma:root="true" ma:fieldsID="d9b88905dc61bf8b03a6ac5c1e4e1e55" ns1:_="" ns3:_="">
    <xsd:import namespace="http://schemas.microsoft.com/sharepoint/v3"/>
    <xsd:import namespace="d09d1775-0ef4-463c-b37e-63d33e6c971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KpiDescription" minOccurs="0"/>
                <xsd:element ref="ns3:CHR_x0020_Unit"/>
                <xsd:element ref="ns3:Program_x003a_Program_x0020_role" minOccurs="0"/>
                <xsd:element ref="ns3:SharedWithUsers" minOccurs="0"/>
                <xsd:element ref="ns3:_x0035_08_x0020_Accessible" minOccurs="0"/>
                <xsd:element ref="ns3:Remediat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  <xsd:element name="KpiDescription" ma:index="10" nillable="true" ma:displayName="Description" ma:description="The description provides information about the purpose of the goal." ma:internalName="Kpi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d1775-0ef4-463c-b37e-63d33e6c9716" elementFormDefault="qualified">
    <xsd:import namespace="http://schemas.microsoft.com/office/2006/documentManagement/types"/>
    <xsd:import namespace="http://schemas.microsoft.com/office/infopath/2007/PartnerControls"/>
    <xsd:element name="CHR_x0020_Unit" ma:index="12" ma:displayName="Program" ma:description="Listing of division units." ma:list="{105bd9b9-9305-4025-9c2f-d796fb1e1b3c}" ma:internalName="CHR_x0020_Unit" ma:showField="Title" ma:web="d09d1775-0ef4-463c-b37e-63d33e6c9716">
      <xsd:simpleType>
        <xsd:restriction base="dms:Lookup"/>
      </xsd:simpleType>
    </xsd:element>
    <xsd:element name="Program_x003a_Program_x0020_role" ma:index="13" nillable="true" ma:displayName="Program:Program role" ma:list="{105bd9b9-9305-4025-9c2f-d796fb1e1b3c}" ma:internalName="Program_x003A_Program_x0020_role" ma:readOnly="true" ma:showField="PublishingContactName" ma:web="d09d1775-0ef4-463c-b37e-63d33e6c9716">
      <xsd:simpleType>
        <xsd:restriction base="dms:Lookup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035_08_x0020_Accessible" ma:index="16" nillable="true" ma:displayName="Is Accessible" ma:default="FALSE" ma:format="Dropdown" ma:internalName="_x0035_08_x0020_Accessible">
      <xsd:simpleType>
        <xsd:restriction base="dms:Choice">
          <xsd:enumeration value="TRUE"/>
          <xsd:enumeration value="FALSE"/>
        </xsd:restriction>
      </xsd:simpleType>
    </xsd:element>
    <xsd:element name="RemediatedBy" ma:index="17" nillable="true" ma:displayName="RemediatedBy" ma:internalName="RemediatedB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1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R_x0020_Unit xmlns="d09d1775-0ef4-463c-b37e-63d33e6c9716">29</CHR_x0020_Unit>
    <_x0035_08_x0020_Accessible xmlns="d09d1775-0ef4-463c-b37e-63d33e6c9716">TRUE</_x0035_08_x0020_Accessible>
    <KpiDescription xmlns="http://schemas.microsoft.com/sharepoint/v3" xsi:nil="true"/>
    <PublishingExpirationDate xmlns="http://schemas.microsoft.com/sharepoint/v3" xsi:nil="true"/>
    <PublishingStartDate xmlns="http://schemas.microsoft.com/sharepoint/v3" xsi:nil="true"/>
    <RemediatedBy xmlns="d09d1775-0ef4-463c-b37e-63d33e6c9716">Pedro Garcia</RemediatedB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F0E4AA-5C31-4A7B-AD5E-9380714B94D9}"/>
</file>

<file path=customXml/itemProps2.xml><?xml version="1.0" encoding="utf-8"?>
<ds:datastoreItem xmlns:ds="http://schemas.openxmlformats.org/officeDocument/2006/customXml" ds:itemID="{37DD9C76-1667-4B95-A570-7F11488CE6F0}">
  <ds:schemaRefs>
    <ds:schemaRef ds:uri="84a181b9-1280-4be7-b30d-5d6235186cba"/>
    <ds:schemaRef ds:uri="http://schemas.microsoft.com/office/2006/metadata/properties"/>
    <ds:schemaRef ds:uri="http://schemas.microsoft.com/sharepoint/v3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a5738965-0a99-48e4-a27f-6239d41935d4"/>
    <ds:schemaRef ds:uri="9d4a7430-7a73-4ec8-a4b3-fa314c4421f9"/>
    <ds:schemaRef ds:uri="abe7df39-620c-4e0a-adfe-750cc934a0f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479F9CC-41B3-4511-AFBE-62BF6A8C49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18870</TotalTime>
  <Words>2078</Words>
  <Application>Microsoft Office PowerPoint</Application>
  <PresentationFormat>On-screen Show (4:3)</PresentationFormat>
  <Paragraphs>280</Paragraphs>
  <Slides>22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Helvetica Neue</vt:lpstr>
      <vt:lpstr>Noto Sans Symbols</vt:lpstr>
      <vt:lpstr>Arial</vt:lpstr>
      <vt:lpstr>Calibri</vt:lpstr>
      <vt:lpstr>Century Gothic</vt:lpstr>
      <vt:lpstr>Segoe UI</vt:lpstr>
      <vt:lpstr>Segoe UI Light</vt:lpstr>
      <vt:lpstr>Segoe UI Semibold</vt:lpstr>
      <vt:lpstr>Segoe UI Semilight</vt:lpstr>
      <vt:lpstr>Times New Roman</vt:lpstr>
      <vt:lpstr>Wingdings</vt:lpstr>
      <vt:lpstr>Wingdings 2</vt:lpstr>
      <vt:lpstr>Office Theme</vt:lpstr>
      <vt:lpstr>4_Office Theme</vt:lpstr>
      <vt:lpstr>1_Office Theme</vt:lpstr>
      <vt:lpstr>2_Office Theme</vt:lpstr>
      <vt:lpstr>think-cell Slide</vt:lpstr>
      <vt:lpstr>Welcome! Results-Oriented Management (ROM)</vt:lpstr>
      <vt:lpstr>Goals for Today’s OKRs 101 Interactive Workshop</vt:lpstr>
      <vt:lpstr>Workshop Flow</vt:lpstr>
      <vt:lpstr>“If you complete all your tasks, but nothing gets better, that’s not success” -Christina Wodtke, author of Radical Focus</vt:lpstr>
      <vt:lpstr>Output Mindset: Definition</vt:lpstr>
      <vt:lpstr>Outcome Mindset: Begin with the Objective and Why</vt:lpstr>
      <vt:lpstr>Shifting to an Outcome mindset Provides a framework for prioritization</vt:lpstr>
      <vt:lpstr>Definition of Objectives and Key Results</vt:lpstr>
      <vt:lpstr>3 Fundamental Questions of OKRs (Critical Thinking Framework)</vt:lpstr>
      <vt:lpstr>5 Best Practices for OKRs</vt:lpstr>
      <vt:lpstr>OKRs Cycle in 3 Steps</vt:lpstr>
      <vt:lpstr>OKRs are not everything!</vt:lpstr>
      <vt:lpstr>OKRs are not everything! Quick Exercise</vt:lpstr>
      <vt:lpstr>3 types of Key Results</vt:lpstr>
      <vt:lpstr>Writing KRs as “commit” &amp; “target”</vt:lpstr>
      <vt:lpstr>Quotes from 2023 OKR Pilot Teams</vt:lpstr>
      <vt:lpstr>OKRs Cycle Step 1: Define OKRs</vt:lpstr>
      <vt:lpstr>OKRs Cycle Step 2 - Check Ins</vt:lpstr>
      <vt:lpstr>KR Champion: Check-In Template  with “the 4 questions”</vt:lpstr>
      <vt:lpstr>OKRs Cycle Step 3: Reflect and Reset</vt:lpstr>
      <vt:lpstr>OKRs Cycle Step 3: Reflect and Reset (continued)</vt:lpstr>
      <vt:lpstr>How OKRs fit in with Strategy &amp; Execution?</vt:lpstr>
    </vt:vector>
  </TitlesOfParts>
  <Company>CGOA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OKRs 101 Training Workshop</dc:title>
  <dc:subject>OKRs Training Workshop</dc:subject>
  <dc:creator>CGOA</dc:creator>
  <cp:keywords>CGOA; OKRs; Training; Workshop</cp:keywords>
  <cp:lastModifiedBy>Allyant Remediation Services</cp:lastModifiedBy>
  <cp:revision>91</cp:revision>
  <dcterms:modified xsi:type="dcterms:W3CDTF">2024-03-18T20:38:21Z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0x010100A99A3F3DE7EE3146A46D0F7B900279AE</vt:lpwstr>
  </property>
</Properties>
</file>