
<file path=[Content_Types].xml><?xml version="1.0" encoding="utf-8"?>
<Types xmlns="http://schemas.openxmlformats.org/package/2006/content-types">
  <Default Extension="E3445110" ContentType="image/png"/>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 id="2147483819" r:id="rId5"/>
  </p:sldMasterIdLst>
  <p:notesMasterIdLst>
    <p:notesMasterId r:id="rId65"/>
  </p:notesMasterIdLst>
  <p:handoutMasterIdLst>
    <p:handoutMasterId r:id="rId66"/>
  </p:handoutMasterIdLst>
  <p:sldIdLst>
    <p:sldId id="937" r:id="rId6"/>
    <p:sldId id="1092" r:id="rId7"/>
    <p:sldId id="982" r:id="rId8"/>
    <p:sldId id="267" r:id="rId9"/>
    <p:sldId id="1068" r:id="rId10"/>
    <p:sldId id="979" r:id="rId11"/>
    <p:sldId id="987" r:id="rId12"/>
    <p:sldId id="1072" r:id="rId13"/>
    <p:sldId id="1041" r:id="rId14"/>
    <p:sldId id="1086" r:id="rId15"/>
    <p:sldId id="1069" r:id="rId16"/>
    <p:sldId id="1083" r:id="rId17"/>
    <p:sldId id="993" r:id="rId18"/>
    <p:sldId id="1055" r:id="rId19"/>
    <p:sldId id="1056" r:id="rId20"/>
    <p:sldId id="1052" r:id="rId21"/>
    <p:sldId id="1017" r:id="rId22"/>
    <p:sldId id="999" r:id="rId23"/>
    <p:sldId id="1070" r:id="rId24"/>
    <p:sldId id="996" r:id="rId25"/>
    <p:sldId id="1034" r:id="rId26"/>
    <p:sldId id="1018" r:id="rId27"/>
    <p:sldId id="1066" r:id="rId28"/>
    <p:sldId id="1058" r:id="rId29"/>
    <p:sldId id="1030" r:id="rId30"/>
    <p:sldId id="1011" r:id="rId31"/>
    <p:sldId id="1033" r:id="rId32"/>
    <p:sldId id="1028" r:id="rId33"/>
    <p:sldId id="1000" r:id="rId34"/>
    <p:sldId id="1032" r:id="rId35"/>
    <p:sldId id="1002" r:id="rId36"/>
    <p:sldId id="1089" r:id="rId37"/>
    <p:sldId id="1010" r:id="rId38"/>
    <p:sldId id="1004" r:id="rId39"/>
    <p:sldId id="1014" r:id="rId40"/>
    <p:sldId id="1003" r:id="rId41"/>
    <p:sldId id="1087" r:id="rId42"/>
    <p:sldId id="1071" r:id="rId43"/>
    <p:sldId id="1093" r:id="rId44"/>
    <p:sldId id="1051" r:id="rId45"/>
    <p:sldId id="1048" r:id="rId46"/>
    <p:sldId id="1081" r:id="rId47"/>
    <p:sldId id="1082" r:id="rId48"/>
    <p:sldId id="997" r:id="rId49"/>
    <p:sldId id="1019" r:id="rId50"/>
    <p:sldId id="1020" r:id="rId51"/>
    <p:sldId id="1025" r:id="rId52"/>
    <p:sldId id="1073" r:id="rId53"/>
    <p:sldId id="1078" r:id="rId54"/>
    <p:sldId id="1074" r:id="rId55"/>
    <p:sldId id="1031" r:id="rId56"/>
    <p:sldId id="1075" r:id="rId57"/>
    <p:sldId id="1037" r:id="rId58"/>
    <p:sldId id="1076" r:id="rId59"/>
    <p:sldId id="1077" r:id="rId60"/>
    <p:sldId id="1090" r:id="rId61"/>
    <p:sldId id="1091" r:id="rId62"/>
    <p:sldId id="1079" r:id="rId63"/>
    <p:sldId id="1067" r:id="rId64"/>
  </p:sldIdLst>
  <p:sldSz cx="12192000" cy="6858000"/>
  <p:notesSz cx="7010400" cy="9296400"/>
  <p:custDataLst>
    <p:tags r:id="rId67"/>
  </p:custData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1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PMC" initials="U" lastIdx="3" clrIdx="0"/>
  <p:cmAuthor id="29" name="Nicole Macagna" initials="NM" lastIdx="38" clrIdx="29">
    <p:extLst>
      <p:ext uri="{19B8F6BF-5375-455C-9EA6-DF929625EA0E}">
        <p15:presenceInfo xmlns:p15="http://schemas.microsoft.com/office/powerpoint/2012/main" userId="S::NMacagna@fhi360.org::8beb731d-5010-4f08-9d04-45e263977f82" providerId="AD"/>
      </p:ext>
    </p:extLst>
  </p:cmAuthor>
  <p:cmAuthor id="1" name="Jonathan Lucas (US - NC)" initials="JL" lastIdx="1" clrIdx="1"/>
  <p:cmAuthor id="30" name="Montgomery, Elizabeth" initials="ME [2]" lastIdx="1" clrIdx="30">
    <p:extLst>
      <p:ext uri="{19B8F6BF-5375-455C-9EA6-DF929625EA0E}">
        <p15:presenceInfo xmlns:p15="http://schemas.microsoft.com/office/powerpoint/2012/main" userId="S::emontgomery@rti.org::9daca2ca-48bb-4355-9b14-fa3ce7fa751d" providerId="AD"/>
      </p:ext>
    </p:extLst>
  </p:cmAuthor>
  <p:cmAuthor id="2" name="Montgomery, Elizabeth" initials="ME" lastIdx="5" clrIdx="2">
    <p:extLst>
      <p:ext uri="{19B8F6BF-5375-455C-9EA6-DF929625EA0E}">
        <p15:presenceInfo xmlns:p15="http://schemas.microsoft.com/office/powerpoint/2012/main" userId="S-1-5-21-2101533902-423532799-1776743176-3250" providerId="AD"/>
      </p:ext>
    </p:extLst>
  </p:cmAuthor>
  <p:cmAuthor id="31" name="Lisa Rossi" initials="LR" lastIdx="20" clrIdx="31">
    <p:extLst>
      <p:ext uri="{19B8F6BF-5375-455C-9EA6-DF929625EA0E}">
        <p15:presenceInfo xmlns:p15="http://schemas.microsoft.com/office/powerpoint/2012/main" userId="S-1-5-21-2100575077-1586313154-91453608-12830" providerId="AD"/>
      </p:ext>
    </p:extLst>
  </p:cmAuthor>
  <p:cmAuthor id="3" name="Katz, Ariana" initials="KA" lastIdx="2" clrIdx="3">
    <p:extLst>
      <p:ext uri="{19B8F6BF-5375-455C-9EA6-DF929625EA0E}">
        <p15:presenceInfo xmlns:p15="http://schemas.microsoft.com/office/powerpoint/2012/main" userId="S-1-5-21-2101533902-423532799-1776743176-80975" providerId="AD"/>
      </p:ext>
    </p:extLst>
  </p:cmAuthor>
  <p:cmAuthor id="4" name="van der Straten, Ariane" initials="vdSA" lastIdx="8" clrIdx="4">
    <p:extLst>
      <p:ext uri="{19B8F6BF-5375-455C-9EA6-DF929625EA0E}">
        <p15:presenceInfo xmlns:p15="http://schemas.microsoft.com/office/powerpoint/2012/main" userId="S-1-5-21-2101533902-423532799-1776743176-3953" providerId="AD"/>
      </p:ext>
    </p:extLst>
  </p:cmAuthor>
  <p:cmAuthor id="5" name="Katz, Ariana" initials="KA [2]" lastIdx="52" clrIdx="5">
    <p:extLst>
      <p:ext uri="{19B8F6BF-5375-455C-9EA6-DF929625EA0E}">
        <p15:presenceInfo xmlns:p15="http://schemas.microsoft.com/office/powerpoint/2012/main" userId="Katz, Ariana" providerId="None"/>
      </p:ext>
    </p:extLst>
  </p:cmAuthor>
  <p:cmAuthor id="6" name="Roberts, Sarah" initials="STR" lastIdx="21" clrIdx="6">
    <p:extLst>
      <p:ext uri="{19B8F6BF-5375-455C-9EA6-DF929625EA0E}">
        <p15:presenceInfo xmlns:p15="http://schemas.microsoft.com/office/powerpoint/2012/main" userId="Roberts, Sarah" providerId="None"/>
      </p:ext>
    </p:extLst>
  </p:cmAuthor>
  <p:cmAuthor id="7" name="Comas, Sophia" initials="CS" lastIdx="3" clrIdx="7">
    <p:extLst>
      <p:ext uri="{19B8F6BF-5375-455C-9EA6-DF929625EA0E}">
        <p15:presenceInfo xmlns:p15="http://schemas.microsoft.com/office/powerpoint/2012/main" userId="S-1-5-21-2101533902-423532799-1776743176-2505892" providerId="AD"/>
      </p:ext>
    </p:extLst>
  </p:cmAuthor>
  <p:cmAuthor id="8" name="Jose Bauermeister" initials="JB" lastIdx="1" clrIdx="8">
    <p:extLst>
      <p:ext uri="{19B8F6BF-5375-455C-9EA6-DF929625EA0E}">
        <p15:presenceInfo xmlns:p15="http://schemas.microsoft.com/office/powerpoint/2012/main" userId="Jose Bauermeister" providerId="None"/>
      </p:ext>
    </p:extLst>
  </p:cmAuthor>
  <p:cmAuthor id="9" name="van der Straten, Ariane" initials="vdSA [2]" lastIdx="220" clrIdx="9">
    <p:extLst>
      <p:ext uri="{19B8F6BF-5375-455C-9EA6-DF929625EA0E}">
        <p15:presenceInfo xmlns:p15="http://schemas.microsoft.com/office/powerpoint/2012/main" userId="S::ariane@rti.org::531172d9-5df9-466f-a4b3-84bcc76535d0" providerId="AD"/>
      </p:ext>
    </p:extLst>
  </p:cmAuthor>
  <p:cmAuthor id="10" name="Comas, Sophia" initials="CS [2]" lastIdx="48" clrIdx="10">
    <p:extLst>
      <p:ext uri="{19B8F6BF-5375-455C-9EA6-DF929625EA0E}">
        <p15:presenceInfo xmlns:p15="http://schemas.microsoft.com/office/powerpoint/2012/main" userId="S::scomas@rti.org::d4a3ede7-de54-4812-86b4-04681547095a" providerId="AD"/>
      </p:ext>
    </p:extLst>
  </p:cmAuthor>
  <p:cmAuthor id="11" name="Shapley-Quinn, Mary Kate" initials="SMK" lastIdx="40" clrIdx="11">
    <p:extLst>
      <p:ext uri="{19B8F6BF-5375-455C-9EA6-DF929625EA0E}">
        <p15:presenceInfo xmlns:p15="http://schemas.microsoft.com/office/powerpoint/2012/main" userId="S::mshapley@rti.org::651485eb-24aa-4cb1-952f-5a6c532c5ab1" providerId="AD"/>
      </p:ext>
    </p:extLst>
  </p:cmAuthor>
  <p:cmAuthor id="12" name="Ryan, Julia" initials="RJ" lastIdx="2" clrIdx="12">
    <p:extLst>
      <p:ext uri="{19B8F6BF-5375-455C-9EA6-DF929625EA0E}">
        <p15:presenceInfo xmlns:p15="http://schemas.microsoft.com/office/powerpoint/2012/main" userId="S::jhryan@rti.org::218938fb-fe26-4008-9de5-56f07fa28b4d" providerId="AD"/>
      </p:ext>
    </p:extLst>
  </p:cmAuthor>
  <p:cmAuthor id="13" name="Bauermeister, Jose A" initials="BJA" lastIdx="7" clrIdx="13">
    <p:extLst>
      <p:ext uri="{19B8F6BF-5375-455C-9EA6-DF929625EA0E}">
        <p15:presenceInfo xmlns:p15="http://schemas.microsoft.com/office/powerpoint/2012/main" userId="S::bjose@upenn.edu::38425e68-2a75-4f8c-80ca-63ff915327fa" providerId="AD"/>
      </p:ext>
    </p:extLst>
  </p:cmAuthor>
  <p:cmAuthor id="14" name="Minnis, Alexandra" initials="MA" lastIdx="3" clrIdx="14">
    <p:extLst>
      <p:ext uri="{19B8F6BF-5375-455C-9EA6-DF929625EA0E}">
        <p15:presenceInfo xmlns:p15="http://schemas.microsoft.com/office/powerpoint/2012/main" userId="S-1-5-21-2101533902-423532799-1776743176-3861" providerId="AD"/>
      </p:ext>
    </p:extLst>
  </p:cmAuthor>
  <p:cmAuthor id="15" name="Hawley, Imogen" initials="HI" lastIdx="4" clrIdx="15">
    <p:extLst>
      <p:ext uri="{19B8F6BF-5375-455C-9EA6-DF929625EA0E}">
        <p15:presenceInfo xmlns:p15="http://schemas.microsoft.com/office/powerpoint/2012/main" userId="S::ihawley@rti.org::6b3000ac-b03e-4750-8f2b-b0f30f83b8b0" providerId="AD"/>
      </p:ext>
    </p:extLst>
  </p:cmAuthor>
  <p:cmAuthor id="16" name="Young, Alinda" initials="YA" lastIdx="42" clrIdx="16">
    <p:extLst>
      <p:ext uri="{19B8F6BF-5375-455C-9EA6-DF929625EA0E}">
        <p15:presenceInfo xmlns:p15="http://schemas.microsoft.com/office/powerpoint/2012/main" userId="S::amyoung@rti.org::0f8257db-e887-473b-8678-49686eb5fbcf" providerId="AD"/>
      </p:ext>
    </p:extLst>
  </p:cmAuthor>
  <p:cmAuthor id="17" name="Lee, Jenny" initials="LJ" lastIdx="4" clrIdx="17">
    <p:extLst>
      <p:ext uri="{19B8F6BF-5375-455C-9EA6-DF929625EA0E}">
        <p15:presenceInfo xmlns:p15="http://schemas.microsoft.com/office/powerpoint/2012/main" userId="S::jelee@rti.org::49096a46-7436-4d1f-9c34-64ab9435f3f8" providerId="AD"/>
      </p:ext>
    </p:extLst>
  </p:cmAuthor>
  <p:cmAuthor id="18" name="Browne, Erica" initials="BE" lastIdx="9" clrIdx="18">
    <p:extLst>
      <p:ext uri="{19B8F6BF-5375-455C-9EA6-DF929625EA0E}">
        <p15:presenceInfo xmlns:p15="http://schemas.microsoft.com/office/powerpoint/2012/main" userId="S::ebrowne@rti.org::d49d12e1-0d47-47d9-95a9-5abcf5fe5cbd" providerId="AD"/>
      </p:ext>
    </p:extLst>
  </p:cmAuthor>
  <p:cmAuthor id="19" name="Balan, Ivan (NYSPI)" initials="BI(" lastIdx="3" clrIdx="19">
    <p:extLst>
      <p:ext uri="{19B8F6BF-5375-455C-9EA6-DF929625EA0E}">
        <p15:presenceInfo xmlns:p15="http://schemas.microsoft.com/office/powerpoint/2012/main" userId="S::Ivan.Balan@nyspi.columbia.edu::5bb4a360-fd60-43fc-b4fd-efee9eb27f4f" providerId="AD"/>
      </p:ext>
    </p:extLst>
  </p:cmAuthor>
  <p:cmAuthor id="20" name="Kristine Torjesen" initials="KT" lastIdx="37" clrIdx="20">
    <p:extLst>
      <p:ext uri="{19B8F6BF-5375-455C-9EA6-DF929625EA0E}">
        <p15:presenceInfo xmlns:p15="http://schemas.microsoft.com/office/powerpoint/2012/main" userId="S::KTorjesen@fhi360.org::b33f106b-7c9a-411c-8845-be0f3091624f" providerId="AD"/>
      </p:ext>
    </p:extLst>
  </p:cmAuthor>
  <p:cmAuthor id="21" name="Kenneth Ngure" initials="KN" lastIdx="7" clrIdx="21">
    <p:extLst>
      <p:ext uri="{19B8F6BF-5375-455C-9EA6-DF929625EA0E}">
        <p15:presenceInfo xmlns:p15="http://schemas.microsoft.com/office/powerpoint/2012/main" userId="S::kngure@pipsthika.org::1b4ecdbb-1126-432c-8628-f7bc2da87bdd" providerId="AD"/>
      </p:ext>
    </p:extLst>
  </p:cmAuthor>
  <p:cmAuthor id="22" name="Kathleen Ridgeway" initials="KR" lastIdx="284" clrIdx="22">
    <p:extLst>
      <p:ext uri="{19B8F6BF-5375-455C-9EA6-DF929625EA0E}">
        <p15:presenceInfo xmlns:p15="http://schemas.microsoft.com/office/powerpoint/2012/main" userId="S::KRidgeway@fhi360.org::77b51bb5-fba0-40f1-9643-a075c7a6279b" providerId="AD"/>
      </p:ext>
    </p:extLst>
  </p:cmAuthor>
  <p:cmAuthor id="23" name="Neeraja Bhavaraju" initials="NB" lastIdx="23" clrIdx="23">
    <p:extLst>
      <p:ext uri="{19B8F6BF-5375-455C-9EA6-DF929625EA0E}">
        <p15:presenceInfo xmlns:p15="http://schemas.microsoft.com/office/powerpoint/2012/main" userId="8fef035578a96f3b" providerId="Windows Live"/>
      </p:ext>
    </p:extLst>
  </p:cmAuthor>
  <p:cmAuthor id="24" name="Ariane van der Straten" initials="AvdS" lastIdx="72" clrIdx="24">
    <p:extLst>
      <p:ext uri="{19B8F6BF-5375-455C-9EA6-DF929625EA0E}">
        <p15:presenceInfo xmlns:p15="http://schemas.microsoft.com/office/powerpoint/2012/main" userId="3542180c4eca8eb2" providerId="Windows Live"/>
      </p:ext>
    </p:extLst>
  </p:cmAuthor>
  <p:cmAuthor id="25" name="Minnis, Alexandra" initials="MA [2]" lastIdx="4" clrIdx="25">
    <p:extLst>
      <p:ext uri="{19B8F6BF-5375-455C-9EA6-DF929625EA0E}">
        <p15:presenceInfo xmlns:p15="http://schemas.microsoft.com/office/powerpoint/2012/main" userId="S::aminnis@rti.org::48e5ee26-903b-4a85-a0cd-98c0bc33039e" providerId="AD"/>
      </p:ext>
    </p:extLst>
  </p:cmAuthor>
  <p:cmAuthor id="26" name="Morgan Garcia" initials="MG" lastIdx="4" clrIdx="26">
    <p:extLst>
      <p:ext uri="{19B8F6BF-5375-455C-9EA6-DF929625EA0E}">
        <p15:presenceInfo xmlns:p15="http://schemas.microsoft.com/office/powerpoint/2012/main" userId="S::MGarcia@fhi360.org::df38321e-dbf4-4ff3-94ab-6142781cfadd" providerId="AD"/>
      </p:ext>
    </p:extLst>
  </p:cmAuthor>
  <p:cmAuthor id="27" name="Rachel Scheckter" initials="RS" lastIdx="6" clrIdx="27">
    <p:extLst>
      <p:ext uri="{19B8F6BF-5375-455C-9EA6-DF929625EA0E}">
        <p15:presenceInfo xmlns:p15="http://schemas.microsoft.com/office/powerpoint/2012/main" userId="Rachel Scheckter" providerId="None"/>
      </p:ext>
    </p:extLst>
  </p:cmAuthor>
  <p:cmAuthor id="28" name="Lisa Levy" initials="LL" lastIdx="4" clrIdx="28">
    <p:extLst>
      <p:ext uri="{19B8F6BF-5375-455C-9EA6-DF929625EA0E}">
        <p15:presenceInfo xmlns:p15="http://schemas.microsoft.com/office/powerpoint/2012/main" userId="S::LLevy@fhi360.org::7fe64571-fc8b-482c-9765-e24e49e35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74"/>
    <a:srgbClr val="745074"/>
    <a:srgbClr val="9BC82A"/>
    <a:srgbClr val="B3A2C7"/>
    <a:srgbClr val="C5B8D4"/>
    <a:srgbClr val="E7E7E7"/>
    <a:srgbClr val="EBE7F0"/>
    <a:srgbClr val="F3F0F6"/>
    <a:srgbClr val="F2F2F2"/>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0" autoAdjust="0"/>
    <p:restoredTop sz="93792" autoAdjust="0"/>
  </p:normalViewPr>
  <p:slideViewPr>
    <p:cSldViewPr>
      <p:cViewPr varScale="1">
        <p:scale>
          <a:sx n="90" d="100"/>
          <a:sy n="90" d="100"/>
        </p:scale>
        <p:origin x="224" y="752"/>
      </p:cViewPr>
      <p:guideLst>
        <p:guide orient="horz" pos="1152"/>
        <p:guide pos="192"/>
      </p:guideLst>
    </p:cSldViewPr>
  </p:slideViewPr>
  <p:outlineViewPr>
    <p:cViewPr>
      <p:scale>
        <a:sx n="33" d="100"/>
        <a:sy n="33" d="100"/>
      </p:scale>
      <p:origin x="0" y="-9900"/>
    </p:cViewPr>
  </p:outlineViewPr>
  <p:notesTextViewPr>
    <p:cViewPr>
      <p:scale>
        <a:sx n="3" d="2"/>
        <a:sy n="3" d="2"/>
      </p:scale>
      <p:origin x="0" y="0"/>
    </p:cViewPr>
  </p:notesTextViewPr>
  <p:sorterViewPr>
    <p:cViewPr varScale="1">
      <p:scale>
        <a:sx n="1" d="1"/>
        <a:sy n="1" d="1"/>
      </p:scale>
      <p:origin x="0" y="-160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0560344827586207"/>
          <c:y val="8.1700393700787396E-2"/>
          <c:w val="0.7696360153256705"/>
          <c:h val="0.40175"/>
        </c:manualLayout>
      </c:layout>
      <c:doughnutChart>
        <c:varyColors val="1"/>
        <c:ser>
          <c:idx val="0"/>
          <c:order val="0"/>
          <c:tx>
            <c:strRef>
              <c:f>Sheet1!$B$1</c:f>
              <c:strCache>
                <c:ptCount val="1"/>
                <c:pt idx="0">
                  <c:v>Sales</c:v>
                </c:pt>
              </c:strCache>
            </c:strRef>
          </c:tx>
          <c:dPt>
            <c:idx val="0"/>
            <c:bubble3D val="0"/>
            <c:spPr>
              <a:solidFill>
                <a:srgbClr val="740074"/>
              </a:solidFill>
              <a:ln w="19050">
                <a:solidFill>
                  <a:schemeClr val="lt1"/>
                </a:solidFill>
              </a:ln>
              <a:effectLst/>
            </c:spPr>
            <c:extLst>
              <c:ext xmlns:c16="http://schemas.microsoft.com/office/drawing/2014/chart" uri="{C3380CC4-5D6E-409C-BE32-E72D297353CC}">
                <c16:uniqueId val="{00000001-201F-D344-9789-2E10E832FAFB}"/>
              </c:ext>
            </c:extLst>
          </c:dPt>
          <c:dPt>
            <c:idx val="1"/>
            <c:bubble3D val="0"/>
            <c:spPr>
              <a:solidFill>
                <a:srgbClr val="745074"/>
              </a:solidFill>
              <a:ln w="19050">
                <a:solidFill>
                  <a:schemeClr val="lt1"/>
                </a:solidFill>
              </a:ln>
              <a:effectLst/>
            </c:spPr>
            <c:extLst>
              <c:ext xmlns:c16="http://schemas.microsoft.com/office/drawing/2014/chart" uri="{C3380CC4-5D6E-409C-BE32-E72D297353CC}">
                <c16:uniqueId val="{00000003-201F-D344-9789-2E10E832FAFB}"/>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201F-D344-9789-2E10E832FAFB}"/>
              </c:ext>
            </c:extLst>
          </c:dPt>
          <c:dPt>
            <c:idx val="3"/>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7-201F-D344-9789-2E10E832FAFB}"/>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04D9-43C4-9833-A749ECEF531B}"/>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5D0E-47FC-AC3E-B8B9F9A28B9C}"/>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D-5D0E-47FC-AC3E-B8B9F9A28B9C}"/>
              </c:ext>
            </c:extLst>
          </c:dPt>
          <c:dPt>
            <c:idx val="7"/>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F-5D0E-47FC-AC3E-B8B9F9A28B9C}"/>
              </c:ext>
            </c:extLst>
          </c:dPt>
          <c:dLbls>
            <c:dLbl>
              <c:idx val="0"/>
              <c:tx>
                <c:rich>
                  <a:bodyPr/>
                  <a:lstStyle/>
                  <a:p>
                    <a:fld id="{51D73B9A-6A03-FD44-8E2C-10835D35EDA7}"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01F-D344-9789-2E10E832FAFB}"/>
                </c:ext>
              </c:extLst>
            </c:dLbl>
            <c:dLbl>
              <c:idx val="1"/>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01F-D344-9789-2E10E832FAFB}"/>
                </c:ext>
              </c:extLst>
            </c:dLbl>
            <c:dLbl>
              <c:idx val="2"/>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01F-D344-9789-2E10E832FAFB}"/>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Phase I</c:v>
                </c:pt>
                <c:pt idx="1">
                  <c:v>Phase II</c:v>
                </c:pt>
                <c:pt idx="2">
                  <c:v>Phase IIa</c:v>
                </c:pt>
                <c:pt idx="3">
                  <c:v>Phase IIb</c:v>
                </c:pt>
                <c:pt idx="4">
                  <c:v>Phase III</c:v>
                </c:pt>
                <c:pt idx="5">
                  <c:v>Phase IIIb</c:v>
                </c:pt>
                <c:pt idx="6">
                  <c:v>Behavioral only</c:v>
                </c:pt>
                <c:pt idx="7">
                  <c:v>Safety</c:v>
                </c:pt>
              </c:strCache>
            </c:strRef>
          </c:cat>
          <c:val>
            <c:numRef>
              <c:f>Sheet1!$B$2:$B$9</c:f>
              <c:numCache>
                <c:formatCode>General</c:formatCode>
                <c:ptCount val="8"/>
                <c:pt idx="0">
                  <c:v>16</c:v>
                </c:pt>
                <c:pt idx="1">
                  <c:v>2</c:v>
                </c:pt>
                <c:pt idx="2">
                  <c:v>3</c:v>
                </c:pt>
                <c:pt idx="3">
                  <c:v>1</c:v>
                </c:pt>
                <c:pt idx="4">
                  <c:v>1</c:v>
                </c:pt>
                <c:pt idx="5">
                  <c:v>3</c:v>
                </c:pt>
                <c:pt idx="6">
                  <c:v>7</c:v>
                </c:pt>
                <c:pt idx="7">
                  <c:v>1</c:v>
                </c:pt>
              </c:numCache>
            </c:numRef>
          </c:val>
          <c:extLst>
            <c:ext xmlns:c16="http://schemas.microsoft.com/office/drawing/2014/chart" uri="{C3380CC4-5D6E-409C-BE32-E72D297353CC}">
              <c16:uniqueId val="{00000000-7738-804F-B681-E7B5E9E4BC7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4.2487253748453857E-2"/>
          <c:y val="0.52380748031496061"/>
          <c:w val="0.67556189097052521"/>
          <c:h val="0.428692519685039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1518199233716478"/>
          <c:y val="2.2850590551181098E-2"/>
          <c:w val="0.7696360153256705"/>
          <c:h val="0.40175"/>
        </c:manualLayout>
      </c:layout>
      <c:doughnutChart>
        <c:varyColors val="1"/>
        <c:ser>
          <c:idx val="0"/>
          <c:order val="0"/>
          <c:tx>
            <c:strRef>
              <c:f>Sheet1!$B$1</c:f>
              <c:strCache>
                <c:ptCount val="1"/>
                <c:pt idx="0">
                  <c:v>Sales</c:v>
                </c:pt>
              </c:strCache>
            </c:strRef>
          </c:tx>
          <c:dPt>
            <c:idx val="0"/>
            <c:bubble3D val="0"/>
            <c:spPr>
              <a:solidFill>
                <a:srgbClr val="740074"/>
              </a:solidFill>
              <a:ln w="19050">
                <a:solidFill>
                  <a:schemeClr val="lt1"/>
                </a:solidFill>
              </a:ln>
              <a:effectLst/>
            </c:spPr>
            <c:extLst>
              <c:ext xmlns:c16="http://schemas.microsoft.com/office/drawing/2014/chart" uri="{C3380CC4-5D6E-409C-BE32-E72D297353CC}">
                <c16:uniqueId val="{00000001-6CCB-2D43-BE2A-FCD6610309BB}"/>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6CCB-2D43-BE2A-FCD6610309B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CCB-2D43-BE2A-FCD6610309BB}"/>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6CCB-2D43-BE2A-FCD6610309BB}"/>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CB-2D43-BE2A-FCD6610309BB}"/>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CCB-2D43-BE2A-FCD6610309B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North America: United States</c:v>
                </c:pt>
                <c:pt idx="1">
                  <c:v>Africa: Malawi, South Africa, Uganda, Zimbabwe</c:v>
                </c:pt>
                <c:pt idx="2">
                  <c:v>Asia: Thailand, India</c:v>
                </c:pt>
                <c:pt idx="3">
                  <c:v>South America: Peru</c:v>
                </c:pt>
              </c:strCache>
            </c:strRef>
          </c:cat>
          <c:val>
            <c:numRef>
              <c:f>Sheet1!$B$2:$B$5</c:f>
              <c:numCache>
                <c:formatCode>General</c:formatCode>
                <c:ptCount val="4"/>
                <c:pt idx="0">
                  <c:v>21</c:v>
                </c:pt>
                <c:pt idx="1">
                  <c:v>16</c:v>
                </c:pt>
                <c:pt idx="2">
                  <c:v>3</c:v>
                </c:pt>
                <c:pt idx="3">
                  <c:v>2</c:v>
                </c:pt>
              </c:numCache>
            </c:numRef>
          </c:val>
          <c:extLst>
            <c:ext xmlns:c16="http://schemas.microsoft.com/office/drawing/2014/chart" uri="{C3380CC4-5D6E-409C-BE32-E72D297353CC}">
              <c16:uniqueId val="{00000008-6CCB-2D43-BE2A-FCD6610309B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8.1249811445983047E-2"/>
          <c:y val="0.45745137795275592"/>
          <c:w val="0.866236009291942"/>
          <c:h val="0.3725486220472441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1518199233716478"/>
          <c:y val="0.10035059055118109"/>
          <c:w val="0.7696360153256705"/>
          <c:h val="0.40175"/>
        </c:manualLayout>
      </c:layout>
      <c:doughnutChart>
        <c:varyColors val="1"/>
        <c:ser>
          <c:idx val="0"/>
          <c:order val="0"/>
          <c:tx>
            <c:strRef>
              <c:f>Sheet1!$B$1</c:f>
              <c:strCache>
                <c:ptCount val="1"/>
                <c:pt idx="0">
                  <c:v>Sales</c:v>
                </c:pt>
              </c:strCache>
            </c:strRef>
          </c:tx>
          <c:dPt>
            <c:idx val="0"/>
            <c:bubble3D val="0"/>
            <c:spPr>
              <a:solidFill>
                <a:srgbClr val="740074"/>
              </a:solidFill>
              <a:ln w="19050">
                <a:solidFill>
                  <a:schemeClr val="lt1"/>
                </a:solidFill>
              </a:ln>
              <a:effectLst/>
            </c:spPr>
            <c:extLst>
              <c:ext xmlns:c16="http://schemas.microsoft.com/office/drawing/2014/chart" uri="{C3380CC4-5D6E-409C-BE32-E72D297353CC}">
                <c16:uniqueId val="{00000001-FC4F-4F41-9C0F-569BB121C6A4}"/>
              </c:ext>
            </c:extLst>
          </c:dPt>
          <c:dPt>
            <c:idx val="1"/>
            <c:bubble3D val="0"/>
            <c:spPr>
              <a:solidFill>
                <a:srgbClr val="745074"/>
              </a:solidFill>
              <a:ln w="19050">
                <a:solidFill>
                  <a:schemeClr val="lt1"/>
                </a:solidFill>
              </a:ln>
              <a:effectLst/>
            </c:spPr>
            <c:extLst>
              <c:ext xmlns:c16="http://schemas.microsoft.com/office/drawing/2014/chart" uri="{C3380CC4-5D6E-409C-BE32-E72D297353CC}">
                <c16:uniqueId val="{00000003-FC4F-4F41-9C0F-569BB121C6A4}"/>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5-FC4F-4F41-9C0F-569BB121C6A4}"/>
              </c:ext>
            </c:extLst>
          </c:dPt>
          <c:dPt>
            <c:idx val="3"/>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7-FC4F-4F41-9C0F-569BB121C6A4}"/>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C10B-42DF-9FB4-C360E4632D34}"/>
              </c:ext>
            </c:extLst>
          </c:dPt>
          <c:dPt>
            <c:idx val="5"/>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B-C10B-42DF-9FB4-C360E4632D34}"/>
              </c:ext>
            </c:extLst>
          </c:dPt>
          <c:dPt>
            <c:idx val="6"/>
            <c:bubble3D val="0"/>
            <c:spPr>
              <a:solidFill>
                <a:schemeClr val="accent5"/>
              </a:solidFill>
              <a:ln w="19050">
                <a:solidFill>
                  <a:schemeClr val="lt1"/>
                </a:solidFill>
              </a:ln>
              <a:effectLst/>
            </c:spPr>
            <c:extLst>
              <c:ext xmlns:c16="http://schemas.microsoft.com/office/drawing/2014/chart" uri="{C3380CC4-5D6E-409C-BE32-E72D297353CC}">
                <c16:uniqueId val="{0000000D-C10B-42DF-9FB4-C360E4632D34}"/>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C4F-4F41-9C0F-569BB121C6A4}"/>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C4F-4F41-9C0F-569BB121C6A4}"/>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C4F-4F41-9C0F-569BB121C6A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Cisgender women</c:v>
                </c:pt>
                <c:pt idx="1">
                  <c:v>Cisgender men</c:v>
                </c:pt>
                <c:pt idx="2">
                  <c:v>Transgender women</c:v>
                </c:pt>
                <c:pt idx="3">
                  <c:v>Transgender men</c:v>
                </c:pt>
                <c:pt idx="4">
                  <c:v>Pregnant/lactating women</c:v>
                </c:pt>
                <c:pt idx="5">
                  <c:v>Adolescent girls</c:v>
                </c:pt>
                <c:pt idx="6">
                  <c:v>Post-menopausal women</c:v>
                </c:pt>
              </c:strCache>
            </c:strRef>
          </c:cat>
          <c:val>
            <c:numRef>
              <c:f>Sheet1!$B$2:$B$8</c:f>
              <c:numCache>
                <c:formatCode>General</c:formatCode>
                <c:ptCount val="7"/>
                <c:pt idx="0">
                  <c:v>21</c:v>
                </c:pt>
                <c:pt idx="1">
                  <c:v>10</c:v>
                </c:pt>
                <c:pt idx="2">
                  <c:v>6</c:v>
                </c:pt>
                <c:pt idx="3">
                  <c:v>5</c:v>
                </c:pt>
                <c:pt idx="4">
                  <c:v>4</c:v>
                </c:pt>
                <c:pt idx="5">
                  <c:v>3</c:v>
                </c:pt>
                <c:pt idx="6">
                  <c:v>1</c:v>
                </c:pt>
              </c:numCache>
            </c:numRef>
          </c:val>
          <c:extLst>
            <c:ext xmlns:c16="http://schemas.microsoft.com/office/drawing/2014/chart" uri="{C3380CC4-5D6E-409C-BE32-E72D297353CC}">
              <c16:uniqueId val="{00000008-FC4F-4F41-9C0F-569BB121C6A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2.2545403807282711E-2"/>
          <c:y val="0.54571929133858266"/>
          <c:w val="0.93575210426282918"/>
          <c:h val="0.3542807086614173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740074"/>
              </a:solidFill>
              <a:ln w="19050">
                <a:noFill/>
              </a:ln>
              <a:effectLst/>
            </c:spPr>
            <c:extLst>
              <c:ext xmlns:c16="http://schemas.microsoft.com/office/drawing/2014/chart" uri="{C3380CC4-5D6E-409C-BE32-E72D297353CC}">
                <c16:uniqueId val="{00000001-9807-784A-AB8B-757A90EBBD8B}"/>
              </c:ext>
            </c:extLst>
          </c:dPt>
          <c:dPt>
            <c:idx val="1"/>
            <c:bubble3D val="0"/>
            <c:spPr>
              <a:solidFill>
                <a:srgbClr val="745074"/>
              </a:solidFill>
              <a:ln w="19050">
                <a:noFill/>
              </a:ln>
              <a:effectLst/>
            </c:spPr>
            <c:extLst>
              <c:ext xmlns:c16="http://schemas.microsoft.com/office/drawing/2014/chart" uri="{C3380CC4-5D6E-409C-BE32-E72D297353CC}">
                <c16:uniqueId val="{00000003-9807-784A-AB8B-757A90EBBD8B}"/>
              </c:ext>
            </c:extLst>
          </c:dPt>
          <c:dPt>
            <c:idx val="2"/>
            <c:bubble3D val="0"/>
            <c:spPr>
              <a:solidFill>
                <a:schemeClr val="accent3">
                  <a:lumMod val="75000"/>
                </a:schemeClr>
              </a:solidFill>
              <a:ln w="19050">
                <a:noFill/>
              </a:ln>
              <a:effectLst/>
            </c:spPr>
            <c:extLst>
              <c:ext xmlns:c16="http://schemas.microsoft.com/office/drawing/2014/chart" uri="{C3380CC4-5D6E-409C-BE32-E72D297353CC}">
                <c16:uniqueId val="{00000005-9807-784A-AB8B-757A90EBBD8B}"/>
              </c:ext>
            </c:extLst>
          </c:dPt>
          <c:dPt>
            <c:idx val="3"/>
            <c:bubble3D val="0"/>
            <c:spPr>
              <a:solidFill>
                <a:schemeClr val="accent3">
                  <a:lumMod val="60000"/>
                  <a:lumOff val="40000"/>
                </a:schemeClr>
              </a:solidFill>
              <a:ln w="19050">
                <a:noFill/>
              </a:ln>
              <a:effectLst/>
            </c:spPr>
            <c:extLst>
              <c:ext xmlns:c16="http://schemas.microsoft.com/office/drawing/2014/chart" uri="{C3380CC4-5D6E-409C-BE32-E72D297353CC}">
                <c16:uniqueId val="{00000007-9807-784A-AB8B-757A90EBBD8B}"/>
              </c:ext>
            </c:extLst>
          </c:dPt>
          <c:dPt>
            <c:idx val="4"/>
            <c:bubble3D val="0"/>
            <c:spPr>
              <a:solidFill>
                <a:schemeClr val="accent6"/>
              </a:solidFill>
              <a:ln w="19050">
                <a:noFill/>
              </a:ln>
              <a:effectLst/>
            </c:spPr>
            <c:extLst>
              <c:ext xmlns:c16="http://schemas.microsoft.com/office/drawing/2014/chart" uri="{C3380CC4-5D6E-409C-BE32-E72D297353CC}">
                <c16:uniqueId val="{00000009-C973-4036-B450-3F4032835EC0}"/>
              </c:ext>
            </c:extLst>
          </c:dPt>
          <c:dPt>
            <c:idx val="5"/>
            <c:bubble3D val="0"/>
            <c:spPr>
              <a:solidFill>
                <a:schemeClr val="accent6">
                  <a:lumMod val="60000"/>
                  <a:lumOff val="40000"/>
                </a:schemeClr>
              </a:solidFill>
              <a:ln w="19050">
                <a:noFill/>
              </a:ln>
              <a:effectLst/>
            </c:spPr>
            <c:extLst>
              <c:ext xmlns:c16="http://schemas.microsoft.com/office/drawing/2014/chart" uri="{C3380CC4-5D6E-409C-BE32-E72D297353CC}">
                <c16:uniqueId val="{0000000B-C973-4036-B450-3F4032835EC0}"/>
              </c:ext>
            </c:extLst>
          </c:dPt>
          <c:dPt>
            <c:idx val="6"/>
            <c:bubble3D val="0"/>
            <c:spPr>
              <a:solidFill>
                <a:schemeClr val="accent5">
                  <a:lumMod val="40000"/>
                  <a:lumOff val="60000"/>
                </a:schemeClr>
              </a:solidFill>
              <a:ln w="19050">
                <a:noFill/>
              </a:ln>
              <a:effectLst/>
            </c:spPr>
            <c:extLst>
              <c:ext xmlns:c16="http://schemas.microsoft.com/office/drawing/2014/chart" uri="{C3380CC4-5D6E-409C-BE32-E72D297353CC}">
                <c16:uniqueId val="{0000000D-C973-4036-B450-3F4032835EC0}"/>
              </c:ext>
            </c:extLst>
          </c:dPt>
          <c:dPt>
            <c:idx val="7"/>
            <c:bubble3D val="0"/>
            <c:spPr>
              <a:solidFill>
                <a:schemeClr val="accent5"/>
              </a:solidFill>
              <a:ln w="19050">
                <a:noFill/>
              </a:ln>
              <a:effectLst/>
            </c:spPr>
            <c:extLst>
              <c:ext xmlns:c16="http://schemas.microsoft.com/office/drawing/2014/chart" uri="{C3380CC4-5D6E-409C-BE32-E72D297353CC}">
                <c16:uniqueId val="{0000000F-56B2-4DAD-980B-DD3176FCCCC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807-784A-AB8B-757A90EBBD8B}"/>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807-784A-AB8B-757A90EBBD8B}"/>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807-784A-AB8B-757A90EBBD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Vaginal ring</c:v>
                </c:pt>
                <c:pt idx="1">
                  <c:v>Oral PrEP</c:v>
                </c:pt>
                <c:pt idx="2">
                  <c:v>Rectal gel</c:v>
                </c:pt>
                <c:pt idx="3">
                  <c:v>Vaginal gel</c:v>
                </c:pt>
                <c:pt idx="4">
                  <c:v>Rectal insert/suppository</c:v>
                </c:pt>
                <c:pt idx="5">
                  <c:v>MPT vaginal ring</c:v>
                </c:pt>
                <c:pt idx="6">
                  <c:v>Rectal douche</c:v>
                </c:pt>
                <c:pt idx="7">
                  <c:v>No product</c:v>
                </c:pt>
              </c:strCache>
            </c:strRef>
          </c:cat>
          <c:val>
            <c:numRef>
              <c:f>Sheet1!$B$2:$B$9</c:f>
              <c:numCache>
                <c:formatCode>General</c:formatCode>
                <c:ptCount val="8"/>
                <c:pt idx="0">
                  <c:v>12</c:v>
                </c:pt>
                <c:pt idx="1">
                  <c:v>6</c:v>
                </c:pt>
                <c:pt idx="2">
                  <c:v>6</c:v>
                </c:pt>
                <c:pt idx="3">
                  <c:v>5</c:v>
                </c:pt>
                <c:pt idx="4">
                  <c:v>3</c:v>
                </c:pt>
                <c:pt idx="5">
                  <c:v>2</c:v>
                </c:pt>
                <c:pt idx="6">
                  <c:v>1</c:v>
                </c:pt>
                <c:pt idx="7">
                  <c:v>7</c:v>
                </c:pt>
              </c:numCache>
            </c:numRef>
          </c:val>
          <c:extLst>
            <c:ext xmlns:c16="http://schemas.microsoft.com/office/drawing/2014/chart" uri="{C3380CC4-5D6E-409C-BE32-E72D297353CC}">
              <c16:uniqueId val="{00000008-9807-784A-AB8B-757A90EBBD8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
          <c:y val="0.52563110236220467"/>
          <c:w val="0.98426629860922554"/>
          <c:h val="0.3393688976377952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defTabSz="931863" eaLnBrk="1" hangingPunct="1">
              <a:defRPr sz="1200">
                <a:latin typeface="Arial" charset="0"/>
              </a:defRPr>
            </a:lvl1pPr>
          </a:lstStyle>
          <a:p>
            <a:endParaRPr lang="en-US"/>
          </a:p>
        </p:txBody>
      </p:sp>
      <p:sp>
        <p:nvSpPr>
          <p:cNvPr id="60419" name="Rectangle 3"/>
          <p:cNvSpPr>
            <a:spLocks noGrp="1" noChangeArrowheads="1"/>
          </p:cNvSpPr>
          <p:nvPr>
            <p:ph type="dt" sz="quarter" idx="1"/>
          </p:nvPr>
        </p:nvSpPr>
        <p:spPr bwMode="auto">
          <a:xfrm>
            <a:off x="3971136" y="0"/>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algn="r" defTabSz="931863" eaLnBrk="1" hangingPunct="1">
              <a:defRPr sz="1200">
                <a:latin typeface="Arial" charset="0"/>
              </a:defRPr>
            </a:lvl1pPr>
          </a:lstStyle>
          <a:p>
            <a:endParaRPr lang="en-US"/>
          </a:p>
        </p:txBody>
      </p:sp>
      <p:sp>
        <p:nvSpPr>
          <p:cNvPr id="60420" name="Rectangle 4"/>
          <p:cNvSpPr>
            <a:spLocks noGrp="1" noChangeArrowheads="1"/>
          </p:cNvSpPr>
          <p:nvPr>
            <p:ph type="ftr" sz="quarter" idx="2"/>
          </p:nvPr>
        </p:nvSpPr>
        <p:spPr bwMode="auto">
          <a:xfrm>
            <a:off x="0" y="8830627"/>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defTabSz="931863" eaLnBrk="1" hangingPunct="1">
              <a:defRPr sz="1200">
                <a:latin typeface="Arial" charset="0"/>
              </a:defRPr>
            </a:lvl1pPr>
          </a:lstStyle>
          <a:p>
            <a:endParaRPr lang="en-US"/>
          </a:p>
        </p:txBody>
      </p:sp>
      <p:sp>
        <p:nvSpPr>
          <p:cNvPr id="60421" name="Rectangle 5"/>
          <p:cNvSpPr>
            <a:spLocks noGrp="1" noChangeArrowheads="1"/>
          </p:cNvSpPr>
          <p:nvPr>
            <p:ph type="sldNum" sz="quarter" idx="3"/>
          </p:nvPr>
        </p:nvSpPr>
        <p:spPr bwMode="auto">
          <a:xfrm>
            <a:off x="3971136" y="8830627"/>
            <a:ext cx="3037682" cy="4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algn="r" defTabSz="931863" eaLnBrk="1" hangingPunct="1">
              <a:defRPr sz="1200">
                <a:latin typeface="Arial" charset="0"/>
              </a:defRPr>
            </a:lvl1pPr>
          </a:lstStyle>
          <a:p>
            <a:fld id="{DD931C95-467B-4A1F-BFF3-FF0BDF1B45A5}" type="slidenum">
              <a:rPr lang="en-US"/>
              <a:pPr/>
              <a:t>‹#›</a:t>
            </a:fld>
            <a:endParaRPr lang="en-US"/>
          </a:p>
        </p:txBody>
      </p:sp>
    </p:spTree>
    <p:extLst>
      <p:ext uri="{BB962C8B-B14F-4D97-AF65-F5344CB8AC3E}">
        <p14:creationId xmlns:p14="http://schemas.microsoft.com/office/powerpoint/2010/main" val="3996251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82" cy="46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136" y="0"/>
            <a:ext cx="3037682" cy="464184"/>
          </a:xfrm>
          <a:prstGeom prst="rect">
            <a:avLst/>
          </a:prstGeom>
        </p:spPr>
        <p:txBody>
          <a:bodyPr vert="horz" lIns="91440" tIns="45720" rIns="91440" bIns="45720" rtlCol="0"/>
          <a:lstStyle>
            <a:lvl1pPr algn="r">
              <a:defRPr sz="1200"/>
            </a:lvl1pPr>
          </a:lstStyle>
          <a:p>
            <a:fld id="{B952C7B8-868C-48F0-ACF3-0F448B8F976C}" type="datetimeFigureOut">
              <a:rPr lang="en-US" smtClean="0"/>
              <a:pPr/>
              <a:t>1/27/22</a:t>
            </a:fld>
            <a:endParaRPr lang="en-US"/>
          </a:p>
        </p:txBody>
      </p:sp>
      <p:sp>
        <p:nvSpPr>
          <p:cNvPr id="4" name="Slide Image Placeholder 3"/>
          <p:cNvSpPr>
            <a:spLocks noGrp="1" noRot="1" noChangeAspect="1"/>
          </p:cNvSpPr>
          <p:nvPr>
            <p:ph type="sldImg" idx="2"/>
          </p:nvPr>
        </p:nvSpPr>
        <p:spPr>
          <a:xfrm>
            <a:off x="407988" y="698500"/>
            <a:ext cx="6196012"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3" y="4416109"/>
            <a:ext cx="5608636" cy="41824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27"/>
            <a:ext cx="3037682" cy="4641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136" y="8830627"/>
            <a:ext cx="3037682" cy="464184"/>
          </a:xfrm>
          <a:prstGeom prst="rect">
            <a:avLst/>
          </a:prstGeom>
        </p:spPr>
        <p:txBody>
          <a:bodyPr vert="horz" lIns="91440" tIns="45720" rIns="91440" bIns="45720" rtlCol="0" anchor="b"/>
          <a:lstStyle>
            <a:lvl1pPr algn="r">
              <a:defRPr sz="1200"/>
            </a:lvl1pPr>
          </a:lstStyle>
          <a:p>
            <a:fld id="{58EA83C3-4F95-4190-8379-F5EE4652D91D}" type="slidenum">
              <a:rPr lang="en-US" smtClean="0"/>
              <a:pPr/>
              <a:t>‹#›</a:t>
            </a:fld>
            <a:endParaRPr lang="en-US"/>
          </a:p>
        </p:txBody>
      </p:sp>
    </p:spTree>
    <p:extLst>
      <p:ext uri="{BB962C8B-B14F-4D97-AF65-F5344CB8AC3E}">
        <p14:creationId xmlns:p14="http://schemas.microsoft.com/office/powerpoint/2010/main" val="338759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a:t>
            </a:fld>
            <a:endParaRPr lang="en-US" dirty="0"/>
          </a:p>
        </p:txBody>
      </p:sp>
    </p:spTree>
    <p:extLst>
      <p:ext uri="{BB962C8B-B14F-4D97-AF65-F5344CB8AC3E}">
        <p14:creationId xmlns:p14="http://schemas.microsoft.com/office/powerpoint/2010/main" val="223037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13</a:t>
            </a:fld>
            <a:endParaRPr lang="en-US"/>
          </a:p>
        </p:txBody>
      </p:sp>
    </p:spTree>
    <p:extLst>
      <p:ext uri="{BB962C8B-B14F-4D97-AF65-F5344CB8AC3E}">
        <p14:creationId xmlns:p14="http://schemas.microsoft.com/office/powerpoint/2010/main" val="276956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14</a:t>
            </a:fld>
            <a:endParaRPr lang="en-US"/>
          </a:p>
        </p:txBody>
      </p:sp>
    </p:spTree>
    <p:extLst>
      <p:ext uri="{BB962C8B-B14F-4D97-AF65-F5344CB8AC3E}">
        <p14:creationId xmlns:p14="http://schemas.microsoft.com/office/powerpoint/2010/main" val="224046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9513"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15</a:t>
            </a:fld>
            <a:endParaRPr lang="en-US"/>
          </a:p>
        </p:txBody>
      </p:sp>
    </p:spTree>
    <p:extLst>
      <p:ext uri="{BB962C8B-B14F-4D97-AF65-F5344CB8AC3E}">
        <p14:creationId xmlns:p14="http://schemas.microsoft.com/office/powerpoint/2010/main" val="369272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16</a:t>
            </a:fld>
            <a:endParaRPr lang="en-US"/>
          </a:p>
        </p:txBody>
      </p:sp>
    </p:spTree>
    <p:extLst>
      <p:ext uri="{BB962C8B-B14F-4D97-AF65-F5344CB8AC3E}">
        <p14:creationId xmlns:p14="http://schemas.microsoft.com/office/powerpoint/2010/main" val="2503808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17</a:t>
            </a:fld>
            <a:endParaRPr lang="en-US"/>
          </a:p>
        </p:txBody>
      </p:sp>
    </p:spTree>
    <p:extLst>
      <p:ext uri="{BB962C8B-B14F-4D97-AF65-F5344CB8AC3E}">
        <p14:creationId xmlns:p14="http://schemas.microsoft.com/office/powerpoint/2010/main" val="249497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18</a:t>
            </a:fld>
            <a:endParaRPr lang="en-US"/>
          </a:p>
        </p:txBody>
      </p:sp>
    </p:spTree>
    <p:extLst>
      <p:ext uri="{BB962C8B-B14F-4D97-AF65-F5344CB8AC3E}">
        <p14:creationId xmlns:p14="http://schemas.microsoft.com/office/powerpoint/2010/main" val="3693530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19</a:t>
            </a:fld>
            <a:endParaRPr lang="en-US"/>
          </a:p>
        </p:txBody>
      </p:sp>
    </p:spTree>
    <p:extLst>
      <p:ext uri="{BB962C8B-B14F-4D97-AF65-F5344CB8AC3E}">
        <p14:creationId xmlns:p14="http://schemas.microsoft.com/office/powerpoint/2010/main" val="4059542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20</a:t>
            </a:fld>
            <a:endParaRPr lang="en-US" dirty="0"/>
          </a:p>
        </p:txBody>
      </p:sp>
    </p:spTree>
    <p:extLst>
      <p:ext uri="{BB962C8B-B14F-4D97-AF65-F5344CB8AC3E}">
        <p14:creationId xmlns:p14="http://schemas.microsoft.com/office/powerpoint/2010/main" val="100988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21</a:t>
            </a:fld>
            <a:endParaRPr lang="en-US"/>
          </a:p>
        </p:txBody>
      </p:sp>
    </p:spTree>
    <p:extLst>
      <p:ext uri="{BB962C8B-B14F-4D97-AF65-F5344CB8AC3E}">
        <p14:creationId xmlns:p14="http://schemas.microsoft.com/office/powerpoint/2010/main" val="223707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22</a:t>
            </a:fld>
            <a:endParaRPr lang="en-US"/>
          </a:p>
        </p:txBody>
      </p:sp>
    </p:spTree>
    <p:extLst>
      <p:ext uri="{BB962C8B-B14F-4D97-AF65-F5344CB8AC3E}">
        <p14:creationId xmlns:p14="http://schemas.microsoft.com/office/powerpoint/2010/main" val="175513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9513"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a:t>
            </a:fld>
            <a:endParaRPr lang="en-US" dirty="0"/>
          </a:p>
        </p:txBody>
      </p:sp>
    </p:spTree>
    <p:extLst>
      <p:ext uri="{BB962C8B-B14F-4D97-AF65-F5344CB8AC3E}">
        <p14:creationId xmlns:p14="http://schemas.microsoft.com/office/powerpoint/2010/main" val="3244423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23</a:t>
            </a:fld>
            <a:endParaRPr lang="en-US"/>
          </a:p>
        </p:txBody>
      </p:sp>
    </p:spTree>
    <p:extLst>
      <p:ext uri="{BB962C8B-B14F-4D97-AF65-F5344CB8AC3E}">
        <p14:creationId xmlns:p14="http://schemas.microsoft.com/office/powerpoint/2010/main" val="426709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24</a:t>
            </a:fld>
            <a:endParaRPr lang="en-US"/>
          </a:p>
        </p:txBody>
      </p:sp>
    </p:spTree>
    <p:extLst>
      <p:ext uri="{BB962C8B-B14F-4D97-AF65-F5344CB8AC3E}">
        <p14:creationId xmlns:p14="http://schemas.microsoft.com/office/powerpoint/2010/main" val="180765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25</a:t>
            </a:fld>
            <a:endParaRPr lang="en-US"/>
          </a:p>
        </p:txBody>
      </p:sp>
    </p:spTree>
    <p:extLst>
      <p:ext uri="{BB962C8B-B14F-4D97-AF65-F5344CB8AC3E}">
        <p14:creationId xmlns:p14="http://schemas.microsoft.com/office/powerpoint/2010/main" val="242275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26</a:t>
            </a:fld>
            <a:endParaRPr lang="en-US"/>
          </a:p>
        </p:txBody>
      </p:sp>
    </p:spTree>
    <p:extLst>
      <p:ext uri="{BB962C8B-B14F-4D97-AF65-F5344CB8AC3E}">
        <p14:creationId xmlns:p14="http://schemas.microsoft.com/office/powerpoint/2010/main" val="3408399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27</a:t>
            </a:fld>
            <a:endParaRPr lang="en-US"/>
          </a:p>
        </p:txBody>
      </p:sp>
    </p:spTree>
    <p:extLst>
      <p:ext uri="{BB962C8B-B14F-4D97-AF65-F5344CB8AC3E}">
        <p14:creationId xmlns:p14="http://schemas.microsoft.com/office/powerpoint/2010/main" val="2189330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28</a:t>
            </a:fld>
            <a:endParaRPr lang="en-US"/>
          </a:p>
        </p:txBody>
      </p:sp>
    </p:spTree>
    <p:extLst>
      <p:ext uri="{BB962C8B-B14F-4D97-AF65-F5344CB8AC3E}">
        <p14:creationId xmlns:p14="http://schemas.microsoft.com/office/powerpoint/2010/main" val="4082437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29</a:t>
            </a:fld>
            <a:endParaRPr lang="en-US"/>
          </a:p>
        </p:txBody>
      </p:sp>
    </p:spTree>
    <p:extLst>
      <p:ext uri="{BB962C8B-B14F-4D97-AF65-F5344CB8AC3E}">
        <p14:creationId xmlns:p14="http://schemas.microsoft.com/office/powerpoint/2010/main" val="703003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30</a:t>
            </a:fld>
            <a:endParaRPr lang="en-US"/>
          </a:p>
        </p:txBody>
      </p:sp>
    </p:spTree>
    <p:extLst>
      <p:ext uri="{BB962C8B-B14F-4D97-AF65-F5344CB8AC3E}">
        <p14:creationId xmlns:p14="http://schemas.microsoft.com/office/powerpoint/2010/main" val="363273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31</a:t>
            </a:fld>
            <a:endParaRPr lang="en-US"/>
          </a:p>
        </p:txBody>
      </p:sp>
    </p:spTree>
    <p:extLst>
      <p:ext uri="{BB962C8B-B14F-4D97-AF65-F5344CB8AC3E}">
        <p14:creationId xmlns:p14="http://schemas.microsoft.com/office/powerpoint/2010/main" val="414980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32</a:t>
            </a:fld>
            <a:endParaRPr lang="en-US"/>
          </a:p>
        </p:txBody>
      </p:sp>
    </p:spTree>
    <p:extLst>
      <p:ext uri="{BB962C8B-B14F-4D97-AF65-F5344CB8AC3E}">
        <p14:creationId xmlns:p14="http://schemas.microsoft.com/office/powerpoint/2010/main" val="338128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a:t>
            </a:fld>
            <a:endParaRPr lang="en-US" dirty="0"/>
          </a:p>
        </p:txBody>
      </p:sp>
    </p:spTree>
    <p:extLst>
      <p:ext uri="{BB962C8B-B14F-4D97-AF65-F5344CB8AC3E}">
        <p14:creationId xmlns:p14="http://schemas.microsoft.com/office/powerpoint/2010/main" val="3448037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33</a:t>
            </a:fld>
            <a:endParaRPr lang="en-US"/>
          </a:p>
        </p:txBody>
      </p:sp>
    </p:spTree>
    <p:extLst>
      <p:ext uri="{BB962C8B-B14F-4D97-AF65-F5344CB8AC3E}">
        <p14:creationId xmlns:p14="http://schemas.microsoft.com/office/powerpoint/2010/main" val="3638500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34</a:t>
            </a:fld>
            <a:endParaRPr lang="en-US"/>
          </a:p>
        </p:txBody>
      </p:sp>
    </p:spTree>
    <p:extLst>
      <p:ext uri="{BB962C8B-B14F-4D97-AF65-F5344CB8AC3E}">
        <p14:creationId xmlns:p14="http://schemas.microsoft.com/office/powerpoint/2010/main" val="2226116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35</a:t>
            </a:fld>
            <a:endParaRPr lang="en-US"/>
          </a:p>
        </p:txBody>
      </p:sp>
    </p:spTree>
    <p:extLst>
      <p:ext uri="{BB962C8B-B14F-4D97-AF65-F5344CB8AC3E}">
        <p14:creationId xmlns:p14="http://schemas.microsoft.com/office/powerpoint/2010/main" val="89137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36</a:t>
            </a:fld>
            <a:endParaRPr lang="en-US"/>
          </a:p>
        </p:txBody>
      </p:sp>
    </p:spTree>
    <p:extLst>
      <p:ext uri="{BB962C8B-B14F-4D97-AF65-F5344CB8AC3E}">
        <p14:creationId xmlns:p14="http://schemas.microsoft.com/office/powerpoint/2010/main" val="2052565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Multipurpose prevention technologies (MPT)  have been increasingly researched for their dual-purpose preventative properties against HIV and other STIs. As part of MTN 037, we examined the acceptability of PC-1005, a topical MPT candidate for rectal use, in two clinical sites in the United States (Pittsburgh, PA and Birmingham, AL). We triangulated quantitative and qualitative assessments to evaluate participants’ acceptability of three volumes (4mL, 16mL, 32mL) of PC-1005 administered rectally as part of a Phase I trial (N=12; 6 males, 6 females). Overall, participants reported the three doses to be comfortable and rated the study gel as highly acceptable. High acceptability and comfort with all three dose volumes shows promise for PC-1005 as an MPT to prevent HIV and STIs, warranting future clinical development for HIV/STI prevention…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Phase 1 safety and pharmacokinetic study of candidate rectal microbicide PC-1005 rectal gel (MIV-150/zinc acetate /carrageenan) in HIV-1 seronegative adults (MTN-037). K. Ho * (1), C. </a:t>
            </a:r>
            <a:r>
              <a:rPr lang="en-US" sz="1200" b="0" i="0" u="none" strike="noStrike" kern="1200" dirty="0" err="1">
                <a:solidFill>
                  <a:schemeClr val="tx1"/>
                </a:solidFill>
                <a:effectLst/>
                <a:latin typeface="+mn-lt"/>
                <a:ea typeface="+mn-ea"/>
                <a:cs typeface="+mn-cs"/>
              </a:rPr>
              <a:t>Hoesley</a:t>
            </a:r>
            <a:r>
              <a:rPr lang="en-US" sz="1200" b="0" i="0" u="none" strike="noStrike" kern="1200" dirty="0">
                <a:solidFill>
                  <a:schemeClr val="tx1"/>
                </a:solidFill>
                <a:effectLst/>
                <a:latin typeface="+mn-lt"/>
                <a:ea typeface="+mn-ea"/>
                <a:cs typeface="+mn-cs"/>
              </a:rPr>
              <a:t> (2), P. Anderson (3), C. Kelly (4), Y. Jiao (4), S. </a:t>
            </a:r>
            <a:r>
              <a:rPr lang="en-US" sz="1200" b="0" i="0" u="none" strike="noStrike" kern="1200" dirty="0" err="1">
                <a:solidFill>
                  <a:schemeClr val="tx1"/>
                </a:solidFill>
                <a:effectLst/>
                <a:latin typeface="+mn-lt"/>
                <a:ea typeface="+mn-ea"/>
                <a:cs typeface="+mn-cs"/>
              </a:rPr>
              <a:t>Edick</a:t>
            </a:r>
            <a:r>
              <a:rPr lang="en-US" sz="1200" b="0" i="0" u="none" strike="noStrike" kern="1200" dirty="0">
                <a:solidFill>
                  <a:schemeClr val="tx1"/>
                </a:solidFill>
                <a:effectLst/>
                <a:latin typeface="+mn-lt"/>
                <a:ea typeface="+mn-ea"/>
                <a:cs typeface="+mn-cs"/>
              </a:rPr>
              <a:t> (5), N. Reddy (2), R. Brand (5), R.K. </a:t>
            </a:r>
            <a:r>
              <a:rPr lang="en-US" sz="1200" b="0" i="0" u="none" strike="noStrike" kern="1200" dirty="0" err="1">
                <a:solidFill>
                  <a:schemeClr val="tx1"/>
                </a:solidFill>
                <a:effectLst/>
                <a:latin typeface="+mn-lt"/>
                <a:ea typeface="+mn-ea"/>
                <a:cs typeface="+mn-cs"/>
              </a:rPr>
              <a:t>Ayudhya</a:t>
            </a:r>
            <a:r>
              <a:rPr lang="en-US" sz="1200" b="0" i="0" u="none" strike="noStrike" kern="1200" dirty="0">
                <a:solidFill>
                  <a:schemeClr val="tx1"/>
                </a:solidFill>
                <a:effectLst/>
                <a:latin typeface="+mn-lt"/>
                <a:ea typeface="+mn-ea"/>
                <a:cs typeface="+mn-cs"/>
              </a:rPr>
              <a:t> (6), J. Piper (7), R. </a:t>
            </a:r>
            <a:r>
              <a:rPr lang="en-US" sz="1200" b="0" i="0" u="none" strike="noStrike" kern="1200" dirty="0" err="1">
                <a:solidFill>
                  <a:schemeClr val="tx1"/>
                </a:solidFill>
                <a:effectLst/>
                <a:latin typeface="+mn-lt"/>
                <a:ea typeface="+mn-ea"/>
                <a:cs typeface="+mn-cs"/>
              </a:rPr>
              <a:t>Scheckter</a:t>
            </a:r>
            <a:r>
              <a:rPr lang="en-US" sz="1200" b="0" i="0" u="none" strike="noStrike" kern="1200" dirty="0">
                <a:solidFill>
                  <a:schemeClr val="tx1"/>
                </a:solidFill>
                <a:effectLst/>
                <a:latin typeface="+mn-lt"/>
                <a:ea typeface="+mn-ea"/>
                <a:cs typeface="+mn-cs"/>
              </a:rPr>
              <a:t> (8), B.A Friedland (9), G.W Creasy (9), I. McGowan (10), C.W. Hendrix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37</a:t>
            </a:fld>
            <a:endParaRPr lang="en-US"/>
          </a:p>
        </p:txBody>
      </p:sp>
    </p:spTree>
    <p:extLst>
      <p:ext uri="{BB962C8B-B14F-4D97-AF65-F5344CB8AC3E}">
        <p14:creationId xmlns:p14="http://schemas.microsoft.com/office/powerpoint/2010/main" val="205256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9513"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39</a:t>
            </a:fld>
            <a:endParaRPr lang="en-US"/>
          </a:p>
        </p:txBody>
      </p:sp>
    </p:spTree>
    <p:extLst>
      <p:ext uri="{BB962C8B-B14F-4D97-AF65-F5344CB8AC3E}">
        <p14:creationId xmlns:p14="http://schemas.microsoft.com/office/powerpoint/2010/main" val="2801797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40</a:t>
            </a:fld>
            <a:endParaRPr lang="en-US"/>
          </a:p>
        </p:txBody>
      </p:sp>
    </p:spTree>
    <p:extLst>
      <p:ext uri="{BB962C8B-B14F-4D97-AF65-F5344CB8AC3E}">
        <p14:creationId xmlns:p14="http://schemas.microsoft.com/office/powerpoint/2010/main" val="2921293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41</a:t>
            </a:fld>
            <a:endParaRPr lang="en-US"/>
          </a:p>
        </p:txBody>
      </p:sp>
    </p:spTree>
    <p:extLst>
      <p:ext uri="{BB962C8B-B14F-4D97-AF65-F5344CB8AC3E}">
        <p14:creationId xmlns:p14="http://schemas.microsoft.com/office/powerpoint/2010/main" val="111818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42</a:t>
            </a:fld>
            <a:endParaRPr lang="en-US"/>
          </a:p>
        </p:txBody>
      </p:sp>
    </p:spTree>
    <p:extLst>
      <p:ext uri="{BB962C8B-B14F-4D97-AF65-F5344CB8AC3E}">
        <p14:creationId xmlns:p14="http://schemas.microsoft.com/office/powerpoint/2010/main" val="3085808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43</a:t>
            </a:fld>
            <a:endParaRPr lang="en-US"/>
          </a:p>
        </p:txBody>
      </p:sp>
    </p:spTree>
    <p:extLst>
      <p:ext uri="{BB962C8B-B14F-4D97-AF65-F5344CB8AC3E}">
        <p14:creationId xmlns:p14="http://schemas.microsoft.com/office/powerpoint/2010/main" val="409211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a:t>
            </a:fld>
            <a:endParaRPr lang="en-US" dirty="0"/>
          </a:p>
        </p:txBody>
      </p:sp>
    </p:spTree>
    <p:extLst>
      <p:ext uri="{BB962C8B-B14F-4D97-AF65-F5344CB8AC3E}">
        <p14:creationId xmlns:p14="http://schemas.microsoft.com/office/powerpoint/2010/main" val="4070960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44</a:t>
            </a:fld>
            <a:endParaRPr lang="en-US"/>
          </a:p>
        </p:txBody>
      </p:sp>
    </p:spTree>
    <p:extLst>
      <p:ext uri="{BB962C8B-B14F-4D97-AF65-F5344CB8AC3E}">
        <p14:creationId xmlns:p14="http://schemas.microsoft.com/office/powerpoint/2010/main" val="933343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45</a:t>
            </a:fld>
            <a:endParaRPr lang="en-US"/>
          </a:p>
        </p:txBody>
      </p:sp>
    </p:spTree>
    <p:extLst>
      <p:ext uri="{BB962C8B-B14F-4D97-AF65-F5344CB8AC3E}">
        <p14:creationId xmlns:p14="http://schemas.microsoft.com/office/powerpoint/2010/main" val="1247759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46</a:t>
            </a:fld>
            <a:endParaRPr lang="en-US"/>
          </a:p>
        </p:txBody>
      </p:sp>
    </p:spTree>
    <p:extLst>
      <p:ext uri="{BB962C8B-B14F-4D97-AF65-F5344CB8AC3E}">
        <p14:creationId xmlns:p14="http://schemas.microsoft.com/office/powerpoint/2010/main" val="1258309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47</a:t>
            </a:fld>
            <a:endParaRPr lang="en-US"/>
          </a:p>
        </p:txBody>
      </p:sp>
    </p:spTree>
    <p:extLst>
      <p:ext uri="{BB962C8B-B14F-4D97-AF65-F5344CB8AC3E}">
        <p14:creationId xmlns:p14="http://schemas.microsoft.com/office/powerpoint/2010/main" val="3960227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48</a:t>
            </a:fld>
            <a:endParaRPr lang="en-US"/>
          </a:p>
        </p:txBody>
      </p:sp>
    </p:spTree>
    <p:extLst>
      <p:ext uri="{BB962C8B-B14F-4D97-AF65-F5344CB8AC3E}">
        <p14:creationId xmlns:p14="http://schemas.microsoft.com/office/powerpoint/2010/main" val="3887938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49</a:t>
            </a:fld>
            <a:endParaRPr lang="en-US"/>
          </a:p>
        </p:txBody>
      </p:sp>
    </p:spTree>
    <p:extLst>
      <p:ext uri="{BB962C8B-B14F-4D97-AF65-F5344CB8AC3E}">
        <p14:creationId xmlns:p14="http://schemas.microsoft.com/office/powerpoint/2010/main" val="2935044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50</a:t>
            </a:fld>
            <a:endParaRPr lang="en-US"/>
          </a:p>
        </p:txBody>
      </p:sp>
    </p:spTree>
    <p:extLst>
      <p:ext uri="{BB962C8B-B14F-4D97-AF65-F5344CB8AC3E}">
        <p14:creationId xmlns:p14="http://schemas.microsoft.com/office/powerpoint/2010/main" val="2005616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55</a:t>
            </a:fld>
            <a:endParaRPr lang="en-US"/>
          </a:p>
        </p:txBody>
      </p:sp>
    </p:spTree>
    <p:extLst>
      <p:ext uri="{BB962C8B-B14F-4D97-AF65-F5344CB8AC3E}">
        <p14:creationId xmlns:p14="http://schemas.microsoft.com/office/powerpoint/2010/main" val="364720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6</a:t>
            </a:fld>
            <a:endParaRPr lang="en-US" dirty="0"/>
          </a:p>
        </p:txBody>
      </p:sp>
    </p:spTree>
    <p:extLst>
      <p:ext uri="{BB962C8B-B14F-4D97-AF65-F5344CB8AC3E}">
        <p14:creationId xmlns:p14="http://schemas.microsoft.com/office/powerpoint/2010/main" val="129480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7</a:t>
            </a:fld>
            <a:endParaRPr lang="en-US" dirty="0"/>
          </a:p>
        </p:txBody>
      </p:sp>
    </p:spTree>
    <p:extLst>
      <p:ext uri="{BB962C8B-B14F-4D97-AF65-F5344CB8AC3E}">
        <p14:creationId xmlns:p14="http://schemas.microsoft.com/office/powerpoint/2010/main" val="395816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8</a:t>
            </a:fld>
            <a:endParaRPr lang="en-US"/>
          </a:p>
        </p:txBody>
      </p:sp>
    </p:spTree>
    <p:extLst>
      <p:ext uri="{BB962C8B-B14F-4D97-AF65-F5344CB8AC3E}">
        <p14:creationId xmlns:p14="http://schemas.microsoft.com/office/powerpoint/2010/main" val="18201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9</a:t>
            </a:fld>
            <a:endParaRPr lang="en-US"/>
          </a:p>
        </p:txBody>
      </p:sp>
    </p:spTree>
    <p:extLst>
      <p:ext uri="{BB962C8B-B14F-4D97-AF65-F5344CB8AC3E}">
        <p14:creationId xmlns:p14="http://schemas.microsoft.com/office/powerpoint/2010/main" val="392287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A83C3-4F95-4190-8379-F5EE4652D91D}" type="slidenum">
              <a:rPr lang="en-US" smtClean="0"/>
              <a:pPr/>
              <a:t>12</a:t>
            </a:fld>
            <a:endParaRPr lang="en-US" dirty="0"/>
          </a:p>
        </p:txBody>
      </p:sp>
    </p:spTree>
    <p:extLst>
      <p:ext uri="{BB962C8B-B14F-4D97-AF65-F5344CB8AC3E}">
        <p14:creationId xmlns:p14="http://schemas.microsoft.com/office/powerpoint/2010/main" val="42081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740074"/>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286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3C15D8-F60B-4F43-957C-3B70DBFD985D}"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947641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3C15D8-F60B-4F43-957C-3B70DBFD985D}" type="datetimeFigureOut">
              <a:rPr lang="en-US" smtClean="0"/>
              <a:t>1/27/22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175799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3C15D8-F60B-4F43-957C-3B70DBFD985D}" type="datetimeFigureOut">
              <a:rPr lang="en-US" smtClean="0"/>
              <a:t>1/27/22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261184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C15D8-F60B-4F43-957C-3B70DBFD985D}" type="datetimeFigureOut">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3063747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C15D8-F60B-4F43-957C-3B70DBFD985D}"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275213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C15D8-F60B-4F43-957C-3B70DBFD985D}"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2123916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C15D8-F60B-4F43-957C-3B70DBFD985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4214937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C15D8-F60B-4F43-957C-3B70DBFD985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88884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1490" y="304800"/>
            <a:ext cx="10972800" cy="965200"/>
          </a:xfrm>
        </p:spPr>
        <p:txBody>
          <a:bodyPr/>
          <a:lstStyle>
            <a:lvl1pPr>
              <a:defRPr sz="3800">
                <a:solidFill>
                  <a:srgbClr val="740074"/>
                </a:solidFill>
              </a:defRPr>
            </a:lvl1pPr>
          </a:lstStyle>
          <a:p>
            <a:r>
              <a:rPr lang="en-US" dirty="0"/>
              <a:t>Click to edit Master title style</a:t>
            </a:r>
          </a:p>
        </p:txBody>
      </p:sp>
      <p:sp>
        <p:nvSpPr>
          <p:cNvPr id="3" name="Content Placeholder 2"/>
          <p:cNvSpPr>
            <a:spLocks noGrp="1"/>
          </p:cNvSpPr>
          <p:nvPr>
            <p:ph idx="1"/>
          </p:nvPr>
        </p:nvSpPr>
        <p:spPr>
          <a:xfrm>
            <a:off x="476250" y="1305432"/>
            <a:ext cx="10972800" cy="4785232"/>
          </a:xfrm>
        </p:spPr>
        <p:txBody>
          <a:bodyPr/>
          <a:lstStyle>
            <a:lvl1pPr>
              <a:buClr>
                <a:srgbClr val="740074"/>
              </a:buClr>
              <a:defRPr sz="3000"/>
            </a:lvl1pPr>
            <a:lvl2pPr>
              <a:buClr>
                <a:srgbClr val="740074"/>
              </a:buClr>
              <a:defRPr sz="2600"/>
            </a:lvl2pPr>
            <a:lvl3pPr>
              <a:buClr>
                <a:srgbClr val="740074"/>
              </a:buClr>
              <a:defRPr sz="2400"/>
            </a:lvl3pPr>
            <a:lvl4pPr>
              <a:buClr>
                <a:srgbClr val="740074"/>
              </a:buClr>
              <a:defRPr/>
            </a:lvl4pPr>
            <a:lvl5pPr>
              <a:buClr>
                <a:srgbClr val="74007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788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90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0"/>
            <a:ext cx="10972800" cy="990600"/>
          </a:xfrm>
        </p:spPr>
        <p:txBody>
          <a:bodyPr/>
          <a:lstStyle>
            <a:lvl1pPr>
              <a:defRPr sz="3800"/>
            </a:lvl1pPr>
          </a:lstStyle>
          <a:p>
            <a:r>
              <a:rPr lang="en-US" dirty="0"/>
              <a:t>Click to edit Master title style</a:t>
            </a:r>
          </a:p>
        </p:txBody>
      </p:sp>
      <p:sp>
        <p:nvSpPr>
          <p:cNvPr id="3" name="Content Placeholder 2"/>
          <p:cNvSpPr>
            <a:spLocks noGrp="1"/>
          </p:cNvSpPr>
          <p:nvPr>
            <p:ph sz="half" idx="1"/>
          </p:nvPr>
        </p:nvSpPr>
        <p:spPr>
          <a:xfrm>
            <a:off x="609600" y="1600201"/>
            <a:ext cx="53848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74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9779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6200"/>
            <a:ext cx="10972800" cy="838200"/>
          </a:xfrm>
        </p:spPr>
        <p:txBody>
          <a:bodyPr/>
          <a:lstStyle>
            <a:lvl1pPr>
              <a:defRPr sz="3800"/>
            </a:lvl1pPr>
          </a:lstStyle>
          <a:p>
            <a:r>
              <a:rPr lang="en-US"/>
              <a:t>Click to edit Master title style</a:t>
            </a:r>
          </a:p>
        </p:txBody>
      </p:sp>
      <p:sp>
        <p:nvSpPr>
          <p:cNvPr id="3" name="Text Placeholder 2"/>
          <p:cNvSpPr>
            <a:spLocks noGrp="1"/>
          </p:cNvSpPr>
          <p:nvPr>
            <p:ph type="body" idx="1"/>
          </p:nvPr>
        </p:nvSpPr>
        <p:spPr>
          <a:xfrm>
            <a:off x="609600" y="164268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82451"/>
            <a:ext cx="5386917"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4268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82451"/>
            <a:ext cx="5389033"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12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3867" y="10668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38100"/>
            <a:ext cx="10972800" cy="1028700"/>
          </a:xfrm>
        </p:spPr>
        <p:txBody>
          <a:bodyPr/>
          <a:lstStyle>
            <a:lvl1pPr>
              <a:defRPr sz="3800"/>
            </a:lvl1pPr>
          </a:lstStyle>
          <a:p>
            <a:r>
              <a:rPr lang="en-US" dirty="0"/>
              <a:t>Click to edit Master title style</a:t>
            </a:r>
          </a:p>
        </p:txBody>
      </p:sp>
    </p:spTree>
    <p:extLst>
      <p:ext uri="{BB962C8B-B14F-4D97-AF65-F5344CB8AC3E}">
        <p14:creationId xmlns:p14="http://schemas.microsoft.com/office/powerpoint/2010/main" val="397535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31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3C15D8-F60B-4F43-957C-3B70DBFD985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143429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C15D8-F60B-4F43-957C-3B70DBFD985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355811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C15D8-F60B-4F43-957C-3B70DBFD985D}"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B0563-82C2-43CF-92D4-9662621702D4}" type="slidenum">
              <a:rPr lang="en-US" smtClean="0"/>
              <a:t>‹#›</a:t>
            </a:fld>
            <a:endParaRPr lang="en-US"/>
          </a:p>
        </p:txBody>
      </p:sp>
    </p:spTree>
    <p:extLst>
      <p:ext uri="{BB962C8B-B14F-4D97-AF65-F5344CB8AC3E}">
        <p14:creationId xmlns:p14="http://schemas.microsoft.com/office/powerpoint/2010/main" val="3932180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03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3A3E23BA-B349-47CE-AA4C-3290E973C6B6}" type="datetimeFigureOut">
              <a:rPr lang="en-US">
                <a:solidFill>
                  <a:prstClr val="black">
                    <a:tint val="75000"/>
                  </a:prstClr>
                </a:solidFill>
              </a:rPr>
              <a:pPr eaLnBrk="1" hangingPunct="1">
                <a:defRPr/>
              </a:pPr>
              <a:t>1/27/22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endParaRPr lang="en-US" dirty="0">
              <a:solidFill>
                <a:prstClr val="black">
                  <a:tint val="75000"/>
                </a:prstClr>
              </a:solidFill>
            </a:endParaRPr>
          </a:p>
        </p:txBody>
      </p:sp>
    </p:spTree>
    <p:extLst>
      <p:ext uri="{BB962C8B-B14F-4D97-AF65-F5344CB8AC3E}">
        <p14:creationId xmlns:p14="http://schemas.microsoft.com/office/powerpoint/2010/main" val="95592052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Lst>
  <p:txStyles>
    <p:titleStyle>
      <a:lvl1pPr algn="l" rtl="0" fontAlgn="base">
        <a:spcBef>
          <a:spcPct val="0"/>
        </a:spcBef>
        <a:spcAft>
          <a:spcPct val="0"/>
        </a:spcAft>
        <a:defRPr sz="2800" kern="1200">
          <a:solidFill>
            <a:srgbClr val="740074"/>
          </a:solidFill>
          <a:latin typeface="Roboto" panose="02000000000000000000" pitchFamily="2" charset="0"/>
          <a:ea typeface="Roboto" panose="02000000000000000000" pitchFamily="2" charset="0"/>
          <a:cs typeface="Roboto" panose="02000000000000000000" pitchFamily="2" charset="0"/>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1pPr>
      <a:lvl2pPr marL="742950" indent="-285750" algn="l" rtl="0" fontAlgn="base">
        <a:spcBef>
          <a:spcPct val="20000"/>
        </a:spcBef>
        <a:spcAft>
          <a:spcPct val="0"/>
        </a:spcAft>
        <a:buFont typeface="Arial" charset="0"/>
        <a:buChar char="–"/>
        <a:defRPr sz="28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rtl="0" fontAlgn="base">
        <a:spcBef>
          <a:spcPct val="20000"/>
        </a:spcBef>
        <a:spcAft>
          <a:spcPct val="0"/>
        </a:spcAft>
        <a:buFont typeface="Arial" charset="0"/>
        <a:buChar char="•"/>
        <a:defRPr sz="24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rtl="0" fontAlgn="base">
        <a:spcBef>
          <a:spcPct val="20000"/>
        </a:spcBef>
        <a:spcAft>
          <a:spcPct val="0"/>
        </a:spcAft>
        <a:buFont typeface="Arial" charset="0"/>
        <a:buChar char="–"/>
        <a:defRPr sz="20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rtl="0" fontAlgn="base">
        <a:spcBef>
          <a:spcPct val="20000"/>
        </a:spcBef>
        <a:spcAft>
          <a:spcPct val="0"/>
        </a:spcAft>
        <a:buFont typeface="Arial" charset="0"/>
        <a:buChar char="»"/>
        <a:defRPr sz="20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fld id="{3A3E23BA-B349-47CE-AA4C-3290E973C6B6}" type="datetimeFigureOut">
              <a:rPr lang="en-US" smtClean="0">
                <a:solidFill>
                  <a:prstClr val="black">
                    <a:tint val="75000"/>
                  </a:prstClr>
                </a:solidFill>
              </a:rPr>
              <a:pPr eaLnBrk="1" hangingPunct="1">
                <a:defRPr/>
              </a:pPr>
              <a:t>1/27/22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endParaRPr lang="en-US" dirty="0">
              <a:solidFill>
                <a:prstClr val="black">
                  <a:tint val="75000"/>
                </a:prstClr>
              </a:solidFill>
            </a:endParaRPr>
          </a:p>
        </p:txBody>
      </p:sp>
    </p:spTree>
    <p:extLst>
      <p:ext uri="{BB962C8B-B14F-4D97-AF65-F5344CB8AC3E}">
        <p14:creationId xmlns:p14="http://schemas.microsoft.com/office/powerpoint/2010/main" val="364494271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6.png"/><Relationship Id="rId7" Type="http://schemas.openxmlformats.org/officeDocument/2006/relationships/slide" Target="slide19.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image" Target="../media/image29.png"/><Relationship Id="rId5" Type="http://schemas.openxmlformats.org/officeDocument/2006/relationships/slide" Target="slide5.xml"/><Relationship Id="rId10" Type="http://schemas.openxmlformats.org/officeDocument/2006/relationships/image" Target="../media/image28.png"/><Relationship Id="rId4" Type="http://schemas.openxmlformats.org/officeDocument/2006/relationships/image" Target="../media/image10.emf"/><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0.png"/><Relationship Id="rId7"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32.png"/><Relationship Id="rId10" Type="http://schemas.openxmlformats.org/officeDocument/2006/relationships/slide" Target="slide38.xml"/><Relationship Id="rId4" Type="http://schemas.openxmlformats.org/officeDocument/2006/relationships/image" Target="../media/image31.E3445110"/><Relationship Id="rId9" Type="http://schemas.openxmlformats.org/officeDocument/2006/relationships/slide" Target="slide19.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2.png"/><Relationship Id="rId7"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3.png"/><Relationship Id="rId7"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35.jpeg"/><Relationship Id="rId10" Type="http://schemas.openxmlformats.org/officeDocument/2006/relationships/slide" Target="slide38.xml"/><Relationship Id="rId4" Type="http://schemas.openxmlformats.org/officeDocument/2006/relationships/image" Target="../media/image34.jpeg"/><Relationship Id="rId9" Type="http://schemas.openxmlformats.org/officeDocument/2006/relationships/slide" Target="slide19.xml"/></Relationships>
</file>

<file path=ppt/slides/_rels/slide2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7.png"/><Relationship Id="rId7" Type="http://schemas.openxmlformats.org/officeDocument/2006/relationships/slide" Target="slide1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7.png"/><Relationship Id="rId7"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10" Type="http://schemas.openxmlformats.org/officeDocument/2006/relationships/slide" Target="slide38.xml"/><Relationship Id="rId4" Type="http://schemas.openxmlformats.org/officeDocument/2006/relationships/image" Target="../media/image8.png"/><Relationship Id="rId9" Type="http://schemas.openxmlformats.org/officeDocument/2006/relationships/slide" Target="slide19.xml"/></Relationships>
</file>

<file path=ppt/slides/_rels/slide3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8.png"/><Relationship Id="rId7" Type="http://schemas.openxmlformats.org/officeDocument/2006/relationships/slide" Target="slide1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3.png"/><Relationship Id="rId7" Type="http://schemas.openxmlformats.org/officeDocument/2006/relationships/slide" Target="slide1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1.png"/><Relationship Id="rId7"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10.emf"/><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41.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4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4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4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41.jpeg"/><Relationship Id="rId7" Type="http://schemas.openxmlformats.org/officeDocument/2006/relationships/slide" Target="slide1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0.emf"/><Relationship Id="rId4" Type="http://schemas.openxmlformats.org/officeDocument/2006/relationships/image" Target="../media/image42.jpeg"/><Relationship Id="rId9" Type="http://schemas.openxmlformats.org/officeDocument/2006/relationships/slide" Target="slide38.xml"/></Relationships>
</file>

<file path=ppt/slides/_rels/slide4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3.jpeg"/><Relationship Id="rId7" Type="http://schemas.openxmlformats.org/officeDocument/2006/relationships/slide" Target="slide1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4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4.png"/><Relationship Id="rId7" Type="http://schemas.openxmlformats.org/officeDocument/2006/relationships/slide" Target="slide1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4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5.jpeg"/><Relationship Id="rId7" Type="http://schemas.openxmlformats.org/officeDocument/2006/relationships/slide" Target="slide19.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3" Type="http://schemas.openxmlformats.org/officeDocument/2006/relationships/hyperlink" Target="https://mtnstopshiv.org/research/studies/mtn-020/mtn-020-study-implementation-materials" TargetMode="External"/><Relationship Id="rId18" Type="http://schemas.openxmlformats.org/officeDocument/2006/relationships/hyperlink" Target="https://mtnstopshiv.org/research/studies/mtn-030ipm-041/mtn-030ipm-041-study-implementation-materials" TargetMode="External"/><Relationship Id="rId26" Type="http://schemas.openxmlformats.org/officeDocument/2006/relationships/hyperlink" Target="https://mtnstopshiv.org/research/studies/mtn-039/mtn-039-study-implementation-materials" TargetMode="External"/><Relationship Id="rId39" Type="http://schemas.openxmlformats.org/officeDocument/2006/relationships/hyperlink" Target="https://vimeo.com/342017807/d0418ef0ef" TargetMode="External"/><Relationship Id="rId21" Type="http://schemas.openxmlformats.org/officeDocument/2006/relationships/hyperlink" Target="https://mtnstopshiv.org/research/studies/mtn-034/mtn-034-study-implementation-materials" TargetMode="External"/><Relationship Id="rId34" Type="http://schemas.openxmlformats.org/officeDocument/2006/relationships/hyperlink" Target="https://mtnstopshiv.org/sites/default/files/mtn-036_visual_comparison_tool_v1.1_19feb18.pdf" TargetMode="External"/><Relationship Id="rId7" Type="http://schemas.openxmlformats.org/officeDocument/2006/relationships/hyperlink" Target="https://mtnstopshiv.org/research/studies/mtn-005/mtn-005-study-implementation-materials" TargetMode="External"/><Relationship Id="rId2" Type="http://schemas.openxmlformats.org/officeDocument/2006/relationships/notesSlide" Target="../notesSlides/notesSlide45.xml"/><Relationship Id="rId16" Type="http://schemas.openxmlformats.org/officeDocument/2006/relationships/hyperlink" Target="https://mtnstopshiv.org/research/studies/mtn-026/mtn-026-study-implementation-materials" TargetMode="External"/><Relationship Id="rId20" Type="http://schemas.openxmlformats.org/officeDocument/2006/relationships/hyperlink" Target="https://mtnstopshiv.org/research/studies/mtn-033/mtn-033-study-implementation-materials" TargetMode="External"/><Relationship Id="rId29" Type="http://schemas.openxmlformats.org/officeDocument/2006/relationships/hyperlink" Target="https://mtnstopshiv.org/research/studies/mtn-043/mtn-043-study-implementation-materials" TargetMode="External"/><Relationship Id="rId41" Type="http://schemas.openxmlformats.org/officeDocument/2006/relationships/hyperlink" Target="https://mtnstopshiv.org/node/8107" TargetMode="External"/><Relationship Id="rId1" Type="http://schemas.openxmlformats.org/officeDocument/2006/relationships/slideLayout" Target="../slideLayouts/slideLayout2.xml"/><Relationship Id="rId6" Type="http://schemas.openxmlformats.org/officeDocument/2006/relationships/hyperlink" Target="https://mtnstopshiv.org/research/studies/mtn-003d/mtn-003d-study-implementation-materials" TargetMode="External"/><Relationship Id="rId11" Type="http://schemas.openxmlformats.org/officeDocument/2006/relationships/hyperlink" Target="https://mtnstopshiv.org/research/studies/mtn-015/mtn-015-study-implementation-materials" TargetMode="External"/><Relationship Id="rId24" Type="http://schemas.openxmlformats.org/officeDocument/2006/relationships/hyperlink" Target="https://mtnstopshiv.org/research/studies/mtn-037/mtn-037-study-implementation-materials" TargetMode="External"/><Relationship Id="rId32" Type="http://schemas.openxmlformats.org/officeDocument/2006/relationships/hyperlink" Target="https://mtnstopshiv.org/research/studies/mtn-020/mtn-020-qualitative" TargetMode="External"/><Relationship Id="rId37" Type="http://schemas.openxmlformats.org/officeDocument/2006/relationships/hyperlink" Target="https://mtnstopshiv.org/research/studies/mtn-034/mtn-034-videos-and-more-information" TargetMode="External"/><Relationship Id="rId40" Type="http://schemas.openxmlformats.org/officeDocument/2006/relationships/hyperlink" Target="https://mtnstopshiv.org/research/studies/mtn-034/mtn-034-illustrations-study-materials" TargetMode="External"/><Relationship Id="rId5" Type="http://schemas.openxmlformats.org/officeDocument/2006/relationships/hyperlink" Target="https://mtnstopshiv.org/research/studies/mtn-003c/mtn-003c-study-implementation-materials" TargetMode="External"/><Relationship Id="rId15" Type="http://schemas.openxmlformats.org/officeDocument/2006/relationships/hyperlink" Target="https://mtnstopshiv.org/research/studies/mtn-025/mtn-025-study-implementation-materials" TargetMode="External"/><Relationship Id="rId23" Type="http://schemas.openxmlformats.org/officeDocument/2006/relationships/hyperlink" Target="https://mtnstopshiv.org/research/studies/mtn-036ipm-047/mtn-036ipm-047-study-implementation-materials" TargetMode="External"/><Relationship Id="rId28" Type="http://schemas.openxmlformats.org/officeDocument/2006/relationships/hyperlink" Target="https://mtnstopshiv.org/research/studies/mtn-042/mtn-042-study-implementation-materials" TargetMode="External"/><Relationship Id="rId36" Type="http://schemas.openxmlformats.org/officeDocument/2006/relationships/hyperlink" Target="https://vimeo.com/262813431/dd19ece7dc" TargetMode="External"/><Relationship Id="rId10" Type="http://schemas.openxmlformats.org/officeDocument/2006/relationships/hyperlink" Target="https://mtnstopshiv.org/research/studies/mtn-013ipm-026/mtn-013ipm-026-study-implementation-materials" TargetMode="External"/><Relationship Id="rId19" Type="http://schemas.openxmlformats.org/officeDocument/2006/relationships/hyperlink" Target="https://mtnstopshiv.org/research/studies/mtn-032/mtn-032-study-implementation-materials" TargetMode="External"/><Relationship Id="rId31" Type="http://schemas.openxmlformats.org/officeDocument/2006/relationships/hyperlink" Target="https://mtnstopshiv.org/research/studies/mtn-045/mtn-045-study-implementation-materials" TargetMode="External"/><Relationship Id="rId4" Type="http://schemas.openxmlformats.org/officeDocument/2006/relationships/hyperlink" Target="https://mtnstopshiv.org/research/studies/mtn-003-p01/mtn-003-p01-study-implementation-materials" TargetMode="External"/><Relationship Id="rId9" Type="http://schemas.openxmlformats.org/officeDocument/2006/relationships/hyperlink" Target="https://mtnstopshiv.org/research/studies/mtn-012ipm-010/mtn-012ipm-010-study-implementation-si-materials" TargetMode="External"/><Relationship Id="rId14" Type="http://schemas.openxmlformats.org/officeDocument/2006/relationships/hyperlink" Target="https://mtnstopshiv.org/research/studies/mtn-023ipm-030/mtn-023ipm-030-study-implementation-materials" TargetMode="External"/><Relationship Id="rId22" Type="http://schemas.openxmlformats.org/officeDocument/2006/relationships/hyperlink" Target="https://mtnstopshiv.org/research/studies/mtn-035/mtn-035-study-implementation-materials" TargetMode="External"/><Relationship Id="rId27" Type="http://schemas.openxmlformats.org/officeDocument/2006/relationships/hyperlink" Target="https://mtnstopshiv.org/research/studies/mtn-041/mtn-041-study-implementation-materials" TargetMode="External"/><Relationship Id="rId30" Type="http://schemas.openxmlformats.org/officeDocument/2006/relationships/hyperlink" Target="https://mtnstopshiv.org/research/studies/mtn-044/mtn-044-study-implementation-materials" TargetMode="External"/><Relationship Id="rId35" Type="http://schemas.openxmlformats.org/officeDocument/2006/relationships/hyperlink" Target="https://mtnstopshiv.org/sites/default/files/mtn-038_visual_comparison_tool_v1_0_16aug18.jpg" TargetMode="External"/><Relationship Id="rId8" Type="http://schemas.openxmlformats.org/officeDocument/2006/relationships/hyperlink" Target="https://mtnstopshiv.org/research/studies/mtn-008/mtn-008-study-implementation-materials" TargetMode="External"/><Relationship Id="rId3" Type="http://schemas.openxmlformats.org/officeDocument/2006/relationships/hyperlink" Target="https://mtnstopshiv.org/research/studies/mtn-003/mtn-003-study-implementation-materials" TargetMode="External"/><Relationship Id="rId12" Type="http://schemas.openxmlformats.org/officeDocument/2006/relationships/hyperlink" Target="https://mtnstopshiv.org/research/studies/mtn-017/mtn-017-study-implementation-materials" TargetMode="External"/><Relationship Id="rId17" Type="http://schemas.openxmlformats.org/officeDocument/2006/relationships/hyperlink" Target="https://mtnstopshiv.org/research/studies/mtn-027/mtn-027-study-implementation-materials" TargetMode="External"/><Relationship Id="rId25" Type="http://schemas.openxmlformats.org/officeDocument/2006/relationships/hyperlink" Target="https://mtnstopshiv.org/research/studies/mtn-038/mtn-038-study-implementation-materials" TargetMode="External"/><Relationship Id="rId33" Type="http://schemas.openxmlformats.org/officeDocument/2006/relationships/hyperlink" Target="https://mtnstopshiv.org/research/studies/mtn-025/mtn-025-qualitative" TargetMode="External"/><Relationship Id="rId38" Type="http://schemas.openxmlformats.org/officeDocument/2006/relationships/hyperlink" Target="https://mtnstopshiv.org/research/studies/mtn-043/mtn-043-videos-and-more-inform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slide" Target="slide38.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5.xml"/></Relationships>
</file>

<file path=ppt/slides/_rels/slide50.xml.rels><?xml version="1.0" encoding="UTF-8" standalone="yes"?>
<Relationships xmlns="http://schemas.openxmlformats.org/package/2006/relationships"><Relationship Id="rId8" Type="http://schemas.openxmlformats.org/officeDocument/2006/relationships/hyperlink" Target="https://doi.org/10.1371/journal.pone.0060147" TargetMode="External"/><Relationship Id="rId13" Type="http://schemas.openxmlformats.org/officeDocument/2006/relationships/hyperlink" Target="https://doi.org/10.1097/qai.0000000000002028" TargetMode="External"/><Relationship Id="rId3" Type="http://schemas.openxmlformats.org/officeDocument/2006/relationships/hyperlink" Target="https://doi.org/10.1007/s10461-012-0333-8" TargetMode="External"/><Relationship Id="rId7" Type="http://schemas.openxmlformats.org/officeDocument/2006/relationships/hyperlink" Target="https://doi.org/10.1007/s10461-011-0028-6" TargetMode="External"/><Relationship Id="rId12" Type="http://schemas.openxmlformats.org/officeDocument/2006/relationships/hyperlink" Target="https://doi.org/10.1007/s10461-017-1969-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doi.org/10.1080/13691058.2011.630099" TargetMode="External"/><Relationship Id="rId11" Type="http://schemas.openxmlformats.org/officeDocument/2006/relationships/hyperlink" Target="https://doi.org/10.1007/s10461-016-1299-8" TargetMode="External"/><Relationship Id="rId5" Type="http://schemas.openxmlformats.org/officeDocument/2006/relationships/hyperlink" Target="https://doi.org/10.7448/IAS.19.1.20875" TargetMode="External"/><Relationship Id="rId10" Type="http://schemas.openxmlformats.org/officeDocument/2006/relationships/hyperlink" Target="https://doi.org/10.1089/aid.2013.0170" TargetMode="External"/><Relationship Id="rId4" Type="http://schemas.openxmlformats.org/officeDocument/2006/relationships/hyperlink" Target="https://doi.org/10.1097/qad.0b013e328346bd3e" TargetMode="External"/><Relationship Id="rId9" Type="http://schemas.openxmlformats.org/officeDocument/2006/relationships/hyperlink" Target="https://doi.org/10.1007/s10461-017-1811-9"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doi.org/10.1089/aid.2012.0262" TargetMode="External"/><Relationship Id="rId3" Type="http://schemas.openxmlformats.org/officeDocument/2006/relationships/hyperlink" Target="https://dx.doi.org/10.1089%2Fapc.2017.0075" TargetMode="External"/><Relationship Id="rId7" Type="http://schemas.openxmlformats.org/officeDocument/2006/relationships/hyperlink" Target="https://doi.org/10.1002/jia2.25536" TargetMode="External"/><Relationship Id="rId12" Type="http://schemas.openxmlformats.org/officeDocument/2006/relationships/hyperlink" Target="https://doi.org/10.1007/s10461-018-2261-8" TargetMode="External"/><Relationship Id="rId2" Type="http://schemas.openxmlformats.org/officeDocument/2006/relationships/hyperlink" Target="https://doi.org/10.1097/qad.0000000000001452" TargetMode="External"/><Relationship Id="rId1" Type="http://schemas.openxmlformats.org/officeDocument/2006/relationships/slideLayout" Target="../slideLayouts/slideLayout2.xml"/><Relationship Id="rId6" Type="http://schemas.openxmlformats.org/officeDocument/2006/relationships/hyperlink" Target="https://doi.org/10.1007/s10461-019-02457-0" TargetMode="External"/><Relationship Id="rId11" Type="http://schemas.openxmlformats.org/officeDocument/2006/relationships/hyperlink" Target="https://doi.org/10.7448/ias.19.1.20642" TargetMode="External"/><Relationship Id="rId5" Type="http://schemas.openxmlformats.org/officeDocument/2006/relationships/hyperlink" Target="https://doi.org/10.1093/cid/ciy654" TargetMode="External"/><Relationship Id="rId10" Type="http://schemas.openxmlformats.org/officeDocument/2006/relationships/hyperlink" Target="https://doi.org/10.1056/nejmoa1402269" TargetMode="External"/><Relationship Id="rId4" Type="http://schemas.openxmlformats.org/officeDocument/2006/relationships/hyperlink" Target="https://doi.org/10.1097/QAI.0000000000002244" TargetMode="External"/><Relationship Id="rId9" Type="http://schemas.openxmlformats.org/officeDocument/2006/relationships/hyperlink" Target="https://doi.org/10.1007/s10461-017-1977-1"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80/01459740.2015.1116528" TargetMode="External"/><Relationship Id="rId13" Type="http://schemas.openxmlformats.org/officeDocument/2006/relationships/hyperlink" Target="https://doi.org/10.1007/s10461-019-02707-1" TargetMode="External"/><Relationship Id="rId3" Type="http://schemas.openxmlformats.org/officeDocument/2006/relationships/hyperlink" Target="https://doi.org/10.1371/journal.pone.0181607" TargetMode="External"/><Relationship Id="rId7" Type="http://schemas.openxmlformats.org/officeDocument/2006/relationships/hyperlink" Target="https://doi.org/10.1186/1472-6874-14-88" TargetMode="External"/><Relationship Id="rId12" Type="http://schemas.openxmlformats.org/officeDocument/2006/relationships/hyperlink" Target="https://dx.doi.org/10.1097%2FQAI.0000000000001866" TargetMode="External"/><Relationship Id="rId2" Type="http://schemas.openxmlformats.org/officeDocument/2006/relationships/hyperlink" Target="https://doi.org/10.1007/s10461-013-0549-2" TargetMode="External"/><Relationship Id="rId1" Type="http://schemas.openxmlformats.org/officeDocument/2006/relationships/slideLayout" Target="../slideLayouts/slideLayout2.xml"/><Relationship Id="rId6" Type="http://schemas.openxmlformats.org/officeDocument/2006/relationships/hyperlink" Target="https://doi.org/10.1371/journal.pone.0089118" TargetMode="External"/><Relationship Id="rId11" Type="http://schemas.openxmlformats.org/officeDocument/2006/relationships/hyperlink" Target="https://dx.doi.org/10.1097%2FQAD.0000000000001868" TargetMode="External"/><Relationship Id="rId5" Type="http://schemas.openxmlformats.org/officeDocument/2006/relationships/hyperlink" Target="https://doi.org/10.1007/s10461-016-1312-2" TargetMode="External"/><Relationship Id="rId10" Type="http://schemas.openxmlformats.org/officeDocument/2006/relationships/hyperlink" Target="https://doi.org/10.1007/s10461-016-1414-x" TargetMode="External"/><Relationship Id="rId4" Type="http://schemas.openxmlformats.org/officeDocument/2006/relationships/hyperlink" Target="https://doi.org/10.1080/09540121.2019.1580345" TargetMode="External"/><Relationship Id="rId9" Type="http://schemas.openxmlformats.org/officeDocument/2006/relationships/hyperlink" Target="https://doi.org/10.1007/s10461-016-1609-1"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doi.org/10.1080/19317611.2017.1297754" TargetMode="External"/><Relationship Id="rId13" Type="http://schemas.openxmlformats.org/officeDocument/2006/relationships/hyperlink" Target="https://doi.org/10.1080/13691058.2015.1101786" TargetMode="External"/><Relationship Id="rId3" Type="http://schemas.openxmlformats.org/officeDocument/2006/relationships/hyperlink" Target="https://doi.org/10.1007/s10461-019-02521-9" TargetMode="External"/><Relationship Id="rId7" Type="http://schemas.openxmlformats.org/officeDocument/2006/relationships/hyperlink" Target="https://doi.org/10.1007/s10461-018-02387-3" TargetMode="External"/><Relationship Id="rId12" Type="http://schemas.openxmlformats.org/officeDocument/2006/relationships/hyperlink" Target="https://doi.org/10.1097/QAI.0000000000002253" TargetMode="External"/><Relationship Id="rId2" Type="http://schemas.openxmlformats.org/officeDocument/2006/relationships/hyperlink" Target="https://doi.org/10.1007/s10461-020-02799-0" TargetMode="External"/><Relationship Id="rId1" Type="http://schemas.openxmlformats.org/officeDocument/2006/relationships/slideLayout" Target="../slideLayouts/slideLayout2.xml"/><Relationship Id="rId6" Type="http://schemas.openxmlformats.org/officeDocument/2006/relationships/hyperlink" Target="https://doi.org/10.1089/aid.2014.5356.abstract" TargetMode="External"/><Relationship Id="rId11" Type="http://schemas.openxmlformats.org/officeDocument/2006/relationships/hyperlink" Target="https://dx.doi.org/10.1080%2F00224499.2015.1069784" TargetMode="External"/><Relationship Id="rId5" Type="http://schemas.openxmlformats.org/officeDocument/2006/relationships/hyperlink" Target="https://doi.org/10.1007/s10461-014-0950-5" TargetMode="External"/><Relationship Id="rId10" Type="http://schemas.openxmlformats.org/officeDocument/2006/relationships/hyperlink" Target="https://doi.org/10.1080/13691058.2015.1064165" TargetMode="External"/><Relationship Id="rId4" Type="http://schemas.openxmlformats.org/officeDocument/2006/relationships/hyperlink" Target="https://pubmed.ncbi.nlm.nih.gov/31408030/" TargetMode="External"/><Relationship Id="rId9" Type="http://schemas.openxmlformats.org/officeDocument/2006/relationships/hyperlink" Target="https://doi.org/10.1007/s10461-015-1120-0"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oi.org/10.1007/s10461-020-03011-z" TargetMode="External"/><Relationship Id="rId13" Type="http://schemas.openxmlformats.org/officeDocument/2006/relationships/hyperlink" Target="https://dx.doi.org/10.1097%2FQAD.0000000000000801" TargetMode="External"/><Relationship Id="rId3" Type="http://schemas.openxmlformats.org/officeDocument/2006/relationships/hyperlink" Target="https://doi.org/10.7448/IAS.17.3.19146" TargetMode="External"/><Relationship Id="rId7" Type="http://schemas.openxmlformats.org/officeDocument/2006/relationships/hyperlink" Target="https://doi.org/10.1080/09540121.2019.1709614" TargetMode="External"/><Relationship Id="rId12" Type="http://schemas.openxmlformats.org/officeDocument/2006/relationships/hyperlink" Target="https://doi.org/10.1007/s10461-017-1955-7" TargetMode="External"/><Relationship Id="rId2" Type="http://schemas.openxmlformats.org/officeDocument/2006/relationships/hyperlink" Target="https://doi.org/10.1080/13691058.2018.1552989" TargetMode="External"/><Relationship Id="rId1" Type="http://schemas.openxmlformats.org/officeDocument/2006/relationships/slideLayout" Target="../slideLayouts/slideLayout2.xml"/><Relationship Id="rId6" Type="http://schemas.openxmlformats.org/officeDocument/2006/relationships/hyperlink" Target="https://doi.org/10.1521/aeap.2019.31.5.433" TargetMode="External"/><Relationship Id="rId11" Type="http://schemas.openxmlformats.org/officeDocument/2006/relationships/hyperlink" Target="https://doi.org/10.1056/NEJMoa1506110" TargetMode="External"/><Relationship Id="rId5" Type="http://schemas.openxmlformats.org/officeDocument/2006/relationships/hyperlink" Target="https://doi.org/10.1080/03630242.2019.1607803" TargetMode="External"/><Relationship Id="rId10" Type="http://schemas.openxmlformats.org/officeDocument/2006/relationships/hyperlink" Target="https://doi.org/10.1016/S2352-3018(20)30304-0" TargetMode="External"/><Relationship Id="rId4" Type="http://schemas.openxmlformats.org/officeDocument/2006/relationships/hyperlink" Target="https://doi.org/10.1007/s10461-019-02514-8" TargetMode="External"/><Relationship Id="rId9" Type="http://schemas.openxmlformats.org/officeDocument/2006/relationships/hyperlink" Target="https://doi.org/10.1007/s10461-017-1685-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doi.org/10.1080/09540121.2020.1823312" TargetMode="External"/><Relationship Id="rId3" Type="http://schemas.openxmlformats.org/officeDocument/2006/relationships/hyperlink" Target="https://doi.org/10.1007/s10461-017-1890-7" TargetMode="External"/><Relationship Id="rId7" Type="http://schemas.openxmlformats.org/officeDocument/2006/relationships/hyperlink" Target="https://doi.org/10.1007/s10461-015-1081-3" TargetMode="External"/><Relationship Id="rId12" Type="http://schemas.openxmlformats.org/officeDocument/2006/relationships/hyperlink" Target="https://doi.org/10.1177/1525822X20982082"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doi.org/10.1093/cid/ciw832" TargetMode="External"/><Relationship Id="rId11" Type="http://schemas.openxmlformats.org/officeDocument/2006/relationships/hyperlink" Target="https://doi.org/10.1007/s10461-021-03311-y" TargetMode="External"/><Relationship Id="rId5" Type="http://schemas.openxmlformats.org/officeDocument/2006/relationships/hyperlink" Target="https://mtnstopshiv.org/sites/default/files/mtn042_report_final_14sept2018.pdf" TargetMode="External"/><Relationship Id="rId10" Type="http://schemas.openxmlformats.org/officeDocument/2006/relationships/hyperlink" Target="https://doi.org/10.1007/s10461-021-03231-x" TargetMode="External"/><Relationship Id="rId4" Type="http://schemas.openxmlformats.org/officeDocument/2006/relationships/hyperlink" Target="https://doi.org/10.1080/09540121.2018.1533223" TargetMode="External"/><Relationship Id="rId9" Type="http://schemas.openxmlformats.org/officeDocument/2006/relationships/hyperlink" Target="https://doi.org/10.1002/jia2.25634"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002/jia2.25747" TargetMode="External"/><Relationship Id="rId13" Type="http://schemas.openxmlformats.org/officeDocument/2006/relationships/hyperlink" Target="https://doi.org/10.1080/13691058.2021.1874054" TargetMode="External"/><Relationship Id="rId3" Type="http://schemas.openxmlformats.org/officeDocument/2006/relationships/hyperlink" Target="https://mtnstopshiv.org/sites/default/files/mtn042_report_final_14sept2018.pdf" TargetMode="External"/><Relationship Id="rId7" Type="http://schemas.openxmlformats.org/officeDocument/2006/relationships/hyperlink" Target="https://doi.org/10.1089/jwh.2021.0121" TargetMode="External"/><Relationship Id="rId12" Type="http://schemas.openxmlformats.org/officeDocument/2006/relationships/hyperlink" Target="https://doi.org/10.1111/mcn.13120" TargetMode="External"/><Relationship Id="rId2" Type="http://schemas.openxmlformats.org/officeDocument/2006/relationships/hyperlink" Target="https://doi.org/10.1007/s10461-021-03338-1" TargetMode="External"/><Relationship Id="rId1" Type="http://schemas.openxmlformats.org/officeDocument/2006/relationships/slideLayout" Target="../slideLayouts/slideLayout2.xml"/><Relationship Id="rId6" Type="http://schemas.openxmlformats.org/officeDocument/2006/relationships/hyperlink" Target="https://doi.org/10.1016/j.contraception.2021.10.001" TargetMode="External"/><Relationship Id="rId11" Type="http://schemas.openxmlformats.org/officeDocument/2006/relationships/hyperlink" Target="https://doi.org/10.1097/QAI.0000000000002674" TargetMode="External"/><Relationship Id="rId5" Type="http://schemas.openxmlformats.org/officeDocument/2006/relationships/hyperlink" Target="https://doi.org/10.1186/s12889-021-11919-x" TargetMode="External"/><Relationship Id="rId10" Type="http://schemas.openxmlformats.org/officeDocument/2006/relationships/hyperlink" Target="https://doi.org/10.1089/AID.2021.0077" TargetMode="External"/><Relationship Id="rId4" Type="http://schemas.openxmlformats.org/officeDocument/2006/relationships/hyperlink" Target="https://www.avac.org/stakeholders-consultation-mtn042" TargetMode="External"/><Relationship Id="rId9" Type="http://schemas.openxmlformats.org/officeDocument/2006/relationships/hyperlink" Target="https://doi.org/10.1007/s10461-021-03205-z"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07/s10461-021-03434-2" TargetMode="External"/><Relationship Id="rId2" Type="http://schemas.openxmlformats.org/officeDocument/2006/relationships/hyperlink" Target="https://doi.org/10.1007/s10461-020-03119-2" TargetMode="External"/><Relationship Id="rId1" Type="http://schemas.openxmlformats.org/officeDocument/2006/relationships/slideLayout" Target="../slideLayouts/slideLayout2.xml"/><Relationship Id="rId6" Type="http://schemas.openxmlformats.org/officeDocument/2006/relationships/hyperlink" Target="https://mtnstopshiv.org/" TargetMode="External"/><Relationship Id="rId5" Type="http://schemas.openxmlformats.org/officeDocument/2006/relationships/hyperlink" Target="https://doi.org/10.1002/jia2.25659" TargetMode="External"/><Relationship Id="rId4" Type="http://schemas.openxmlformats.org/officeDocument/2006/relationships/hyperlink" Target="https://doi.org/10.1007/s10461-021-03286-w"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slide" Target="slide38.xml"/><Relationship Id="rId3" Type="http://schemas.openxmlformats.org/officeDocument/2006/relationships/hyperlink" Target="https://www.rti.org/impact/workshop-participatory-rapid-qualitative-analysis-and-capacity-building" TargetMode="External"/><Relationship Id="rId7" Type="http://schemas.openxmlformats.org/officeDocument/2006/relationships/image" Target="../media/image13.jpeg"/><Relationship Id="rId12" Type="http://schemas.openxmlformats.org/officeDocument/2006/relationships/slide" Target="slide19.xml"/><Relationship Id="rId2" Type="http://schemas.openxmlformats.org/officeDocument/2006/relationships/notesSlide" Target="../notesSlides/notesSlide5.xml"/><Relationship Id="rId16" Type="http://schemas.openxmlformats.org/officeDocument/2006/relationships/slide" Target="slide43.xml"/><Relationship Id="rId1" Type="http://schemas.openxmlformats.org/officeDocument/2006/relationships/slideLayout" Target="../slideLayouts/slideLayout2.xml"/><Relationship Id="rId6" Type="http://schemas.openxmlformats.org/officeDocument/2006/relationships/hyperlink" Target="https://mtnstopshiv.org/sites/default/files/counseling_manual_v1.1_27july21.pdf" TargetMode="External"/><Relationship Id="rId11" Type="http://schemas.openxmlformats.org/officeDocument/2006/relationships/slide" Target="slide11.xml"/><Relationship Id="rId5" Type="http://schemas.openxmlformats.org/officeDocument/2006/relationships/hyperlink" Target="https://www.mtnstopshiv.org/sites/default/files/attachments/Options%20Counseling%20Manual_2-15-17.pdf" TargetMode="External"/><Relationship Id="rId15" Type="http://schemas.openxmlformats.org/officeDocument/2006/relationships/slide" Target="slide42.xml"/><Relationship Id="rId10" Type="http://schemas.openxmlformats.org/officeDocument/2006/relationships/slide" Target="slide5.xml"/><Relationship Id="rId4" Type="http://schemas.openxmlformats.org/officeDocument/2006/relationships/hyperlink" Target="https://mtnstopshiv.org/sites/default/files/mtn034_acasi_manual_v1.0_5feb19_1.pdf" TargetMode="External"/><Relationship Id="rId9" Type="http://schemas.openxmlformats.org/officeDocument/2006/relationships/image" Target="../media/image10.emf"/><Relationship Id="rId14" Type="http://schemas.openxmlformats.org/officeDocument/2006/relationships/slide" Target="slide41.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chart" Target="../charts/chart1.xml"/><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slide" Target="slide38.xml"/><Relationship Id="rId5" Type="http://schemas.openxmlformats.org/officeDocument/2006/relationships/chart" Target="../charts/chart3.xml"/><Relationship Id="rId10" Type="http://schemas.openxmlformats.org/officeDocument/2006/relationships/slide" Target="slide19.xml"/><Relationship Id="rId4" Type="http://schemas.openxmlformats.org/officeDocument/2006/relationships/chart" Target="../charts/chart2.xml"/><Relationship Id="rId9"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48.xml"/><Relationship Id="rId7"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5.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emf"/><Relationship Id="rId7" Type="http://schemas.openxmlformats.org/officeDocument/2006/relationships/slide" Target="slide38.xml"/><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17.png"/><Relationship Id="rId5" Type="http://schemas.openxmlformats.org/officeDocument/2006/relationships/slide" Target="slide11.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slide" Target="slide5.xml"/><Relationship Id="rId9" Type="http://schemas.microsoft.com/office/2007/relationships/hdphoto" Target="../media/hdphoto1.wdp"/><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892741-3CD1-4A9C-BB03-9901E2257901}"/>
              </a:ext>
            </a:extLst>
          </p:cNvPr>
          <p:cNvSpPr txBox="1"/>
          <p:nvPr/>
        </p:nvSpPr>
        <p:spPr>
          <a:xfrm>
            <a:off x="228600" y="6400800"/>
            <a:ext cx="3124200" cy="307777"/>
          </a:xfrm>
          <a:prstGeom prst="rect">
            <a:avLst/>
          </a:prstGeom>
          <a:noFill/>
        </p:spPr>
        <p:txBody>
          <a:bodyPr wrap="square">
            <a:spAutoFit/>
          </a:bodyPr>
          <a:lstStyle/>
          <a:p>
            <a:r>
              <a:rPr lang="en-US" sz="1400" b="1" dirty="0">
                <a:solidFill>
                  <a:schemeClr val="accent4">
                    <a:lumMod val="60000"/>
                    <a:lumOff val="40000"/>
                  </a:schemeClr>
                </a:solidFill>
                <a:latin typeface="Calibri" panose="020F0502020204030204" pitchFamily="34" charset="0"/>
                <a:cs typeface="Calibri" panose="020F0502020204030204" pitchFamily="34" charset="0"/>
              </a:rPr>
              <a:t>Compendium V2.0     5 </a:t>
            </a:r>
            <a:r>
              <a:rPr lang="en-US" sz="1400" b="1" dirty="0">
                <a:solidFill>
                  <a:srgbClr val="FF0000"/>
                </a:solidFill>
                <a:latin typeface="Calibri" panose="020F0502020204030204" pitchFamily="34" charset="0"/>
                <a:cs typeface="Calibri" panose="020F0502020204030204" pitchFamily="34" charset="0"/>
              </a:rPr>
              <a:t> </a:t>
            </a:r>
            <a:r>
              <a:rPr lang="en-US" sz="1400" b="1" dirty="0">
                <a:solidFill>
                  <a:schemeClr val="accent4">
                    <a:lumMod val="60000"/>
                    <a:lumOff val="40000"/>
                  </a:schemeClr>
                </a:solidFill>
                <a:latin typeface="Calibri" panose="020F0502020204030204" pitchFamily="34" charset="0"/>
                <a:cs typeface="Calibri" panose="020F0502020204030204" pitchFamily="34" charset="0"/>
              </a:rPr>
              <a:t>January 2022</a:t>
            </a:r>
            <a:endParaRPr lang="en-US" dirty="0">
              <a:solidFill>
                <a:schemeClr val="accent4">
                  <a:lumMod val="60000"/>
                  <a:lumOff val="40000"/>
                </a:schemeClr>
              </a:solidFill>
            </a:endParaRPr>
          </a:p>
        </p:txBody>
      </p:sp>
      <p:pic>
        <p:nvPicPr>
          <p:cNvPr id="3" name="Picture 2" descr="Background pattern&#10;&#10;Description automatically generated">
            <a:extLst>
              <a:ext uri="{FF2B5EF4-FFF2-40B4-BE49-F238E27FC236}">
                <a16:creationId xmlns:a16="http://schemas.microsoft.com/office/drawing/2014/main" id="{6C2D20CD-DB07-7A42-A597-B5A32378B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6A5B25D-F50D-CF4D-AEC6-7EA8B5D64B21}"/>
              </a:ext>
            </a:extLst>
          </p:cNvPr>
          <p:cNvSpPr txBox="1"/>
          <p:nvPr/>
        </p:nvSpPr>
        <p:spPr>
          <a:xfrm>
            <a:off x="838200" y="1752600"/>
            <a:ext cx="8153400" cy="1200329"/>
          </a:xfrm>
          <a:prstGeom prst="rect">
            <a:avLst/>
          </a:prstGeom>
          <a:noFill/>
        </p:spPr>
        <p:txBody>
          <a:bodyPr wrap="square" rtlCol="0">
            <a:spAutoFit/>
          </a:bodyPr>
          <a:lstStyle/>
          <a:p>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Microbicide Trials Network </a:t>
            </a:r>
          </a:p>
          <a:p>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Behavioral Research Working Group</a:t>
            </a:r>
          </a:p>
        </p:txBody>
      </p:sp>
      <p:sp>
        <p:nvSpPr>
          <p:cNvPr id="7" name="TextBox 6">
            <a:extLst>
              <a:ext uri="{FF2B5EF4-FFF2-40B4-BE49-F238E27FC236}">
                <a16:creationId xmlns:a16="http://schemas.microsoft.com/office/drawing/2014/main" id="{62BFCC98-9CEC-D243-ABC7-1F698C36BDE3}"/>
              </a:ext>
            </a:extLst>
          </p:cNvPr>
          <p:cNvSpPr txBox="1"/>
          <p:nvPr/>
        </p:nvSpPr>
        <p:spPr>
          <a:xfrm>
            <a:off x="914400" y="3150513"/>
            <a:ext cx="7391400" cy="430887"/>
          </a:xfrm>
          <a:prstGeom prst="rect">
            <a:avLst/>
          </a:prstGeom>
          <a:noFill/>
        </p:spPr>
        <p:txBody>
          <a:bodyPr wrap="square" rtlCol="0">
            <a:spAutoFit/>
          </a:bodyPr>
          <a:lstStyle/>
          <a:p>
            <a:r>
              <a:rPr lang="en-US" sz="2200" b="1" spc="300" dirty="0">
                <a:solidFill>
                  <a:schemeClr val="bg1"/>
                </a:solidFill>
                <a:latin typeface="Roboto" panose="02000000000000000000" pitchFamily="2" charset="0"/>
                <a:ea typeface="Roboto" panose="02000000000000000000" pitchFamily="2" charset="0"/>
                <a:cs typeface="Roboto" panose="02000000000000000000" pitchFamily="2" charset="0"/>
              </a:rPr>
              <a:t>PROGRESS &amp; INSIGHTS          2006-2021</a:t>
            </a:r>
          </a:p>
        </p:txBody>
      </p:sp>
      <p:sp>
        <p:nvSpPr>
          <p:cNvPr id="8" name="TextBox 7">
            <a:extLst>
              <a:ext uri="{FF2B5EF4-FFF2-40B4-BE49-F238E27FC236}">
                <a16:creationId xmlns:a16="http://schemas.microsoft.com/office/drawing/2014/main" id="{96EA7442-CBDA-45F6-B81E-55EFB19DC348}"/>
              </a:ext>
            </a:extLst>
          </p:cNvPr>
          <p:cNvSpPr txBox="1"/>
          <p:nvPr/>
        </p:nvSpPr>
        <p:spPr>
          <a:xfrm>
            <a:off x="838200" y="6400800"/>
            <a:ext cx="2057400" cy="307777"/>
          </a:xfrm>
          <a:prstGeom prst="rect">
            <a:avLst/>
          </a:prstGeom>
          <a:noFill/>
        </p:spPr>
        <p:txBody>
          <a:bodyPr wrap="square">
            <a:spAutoFit/>
          </a:bodyPr>
          <a:lstStyle/>
          <a:p>
            <a:r>
              <a:rPr lang="en-US" sz="1400" b="1" dirty="0">
                <a:solidFill>
                  <a:schemeClr val="accent4">
                    <a:lumMod val="60000"/>
                    <a:lumOff val="40000"/>
                  </a:schemeClr>
                </a:solidFill>
                <a:latin typeface="Calibri" panose="020F0502020204030204" pitchFamily="34" charset="0"/>
                <a:cs typeface="Calibri" panose="020F0502020204030204" pitchFamily="34" charset="0"/>
              </a:rPr>
              <a:t>V2.0, 26 January 2022</a:t>
            </a:r>
          </a:p>
        </p:txBody>
      </p:sp>
    </p:spTree>
    <p:extLst>
      <p:ext uri="{BB962C8B-B14F-4D97-AF65-F5344CB8AC3E}">
        <p14:creationId xmlns:p14="http://schemas.microsoft.com/office/powerpoint/2010/main" val="152154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3D7A-EF74-1C48-9913-29EF8658E96E}"/>
              </a:ext>
            </a:extLst>
          </p:cNvPr>
          <p:cNvSpPr>
            <a:spLocks noGrp="1"/>
          </p:cNvSpPr>
          <p:nvPr>
            <p:ph type="title"/>
          </p:nvPr>
        </p:nvSpPr>
        <p:spPr>
          <a:xfrm>
            <a:off x="609600" y="0"/>
            <a:ext cx="11353800" cy="990600"/>
          </a:xfrm>
        </p:spPr>
        <p:txBody>
          <a:bodyPr/>
          <a:lstStyle/>
          <a:p>
            <a:r>
              <a:rPr lang="en-US" sz="3200" b="1" dirty="0"/>
              <a:t>Methods </a:t>
            </a:r>
            <a:r>
              <a:rPr lang="en-US" sz="3200" dirty="0"/>
              <a:t>|</a:t>
            </a:r>
            <a:r>
              <a:rPr lang="en-US" sz="3200" b="1" dirty="0"/>
              <a:t> </a:t>
            </a:r>
            <a:r>
              <a:rPr lang="en-US" sz="3200" dirty="0"/>
              <a:t>Examples of visual tools for data collection (</a:t>
            </a:r>
            <a:r>
              <a:rPr lang="en-US" sz="3200" dirty="0" err="1"/>
              <a:t>con’t</a:t>
            </a:r>
            <a:r>
              <a:rPr lang="en-US" sz="3200" dirty="0"/>
              <a:t>)</a:t>
            </a:r>
            <a:endParaRPr lang="en-US" sz="3200" dirty="0">
              <a:solidFill>
                <a:srgbClr val="FF0000"/>
              </a:solidFill>
            </a:endParaRPr>
          </a:p>
        </p:txBody>
      </p:sp>
      <p:sp>
        <p:nvSpPr>
          <p:cNvPr id="3" name="Content Placeholder 2">
            <a:extLst>
              <a:ext uri="{FF2B5EF4-FFF2-40B4-BE49-F238E27FC236}">
                <a16:creationId xmlns:a16="http://schemas.microsoft.com/office/drawing/2014/main" id="{56152135-E7C4-8140-A764-E42FBA9DC077}"/>
              </a:ext>
            </a:extLst>
          </p:cNvPr>
          <p:cNvSpPr>
            <a:spLocks noGrp="1"/>
          </p:cNvSpPr>
          <p:nvPr>
            <p:ph sz="half" idx="1"/>
          </p:nvPr>
        </p:nvSpPr>
        <p:spPr>
          <a:xfrm>
            <a:off x="272474" y="1558725"/>
            <a:ext cx="2699326" cy="620485"/>
          </a:xfrm>
        </p:spPr>
        <p:txBody>
          <a:bodyPr/>
          <a:lstStyle/>
          <a:p>
            <a:pPr marL="0" lvl="1" indent="0">
              <a:buNone/>
            </a:pPr>
            <a:r>
              <a:rPr lang="en-US" sz="1600" b="1" dirty="0">
                <a:solidFill>
                  <a:srgbClr val="740074"/>
                </a:solidFill>
                <a:ea typeface="+mn-ea"/>
              </a:rPr>
              <a:t>Body map tool to enhance discussion of sexual behavior </a:t>
            </a:r>
          </a:p>
          <a:p>
            <a:pPr marL="0" lvl="1" indent="0">
              <a:buNone/>
            </a:pPr>
            <a:endParaRPr lang="en-US" sz="1600" b="1" dirty="0">
              <a:solidFill>
                <a:srgbClr val="740074"/>
              </a:solidFill>
              <a:ea typeface="+mn-ea"/>
            </a:endParaRPr>
          </a:p>
          <a:p>
            <a:pPr marL="0" lvl="1" indent="0">
              <a:buNone/>
            </a:pPr>
            <a:endParaRPr lang="en-US" sz="1600" b="1" dirty="0">
              <a:solidFill>
                <a:srgbClr val="740074"/>
              </a:solidFill>
              <a:ea typeface="+mn-ea"/>
            </a:endParaRPr>
          </a:p>
          <a:p>
            <a:pPr marL="0" lvl="1" indent="0">
              <a:buNone/>
            </a:pPr>
            <a:endParaRPr lang="en-US" sz="1600" b="1" dirty="0">
              <a:solidFill>
                <a:srgbClr val="740074"/>
              </a:solidFill>
              <a:ea typeface="+mn-ea"/>
            </a:endParaRPr>
          </a:p>
          <a:p>
            <a:pPr marL="0" lvl="1" indent="0">
              <a:buNone/>
            </a:pPr>
            <a:r>
              <a:rPr lang="en-US" sz="1600" dirty="0"/>
              <a:t>This tool was used during MTN-0003D (VOICE-D), an ancillary study of VOICE and MTN-020 (ASPIRE), to elicit discussions around sexual behaviors, practices and product use.</a:t>
            </a:r>
          </a:p>
          <a:p>
            <a:pPr marL="0" lvl="1" indent="0">
              <a:buNone/>
            </a:pPr>
            <a:endParaRPr lang="en-US" sz="1600" b="1" dirty="0">
              <a:solidFill>
                <a:srgbClr val="740074"/>
              </a:solidFill>
              <a:ea typeface="+mn-ea"/>
            </a:endParaRPr>
          </a:p>
        </p:txBody>
      </p:sp>
      <p:sp>
        <p:nvSpPr>
          <p:cNvPr id="4" name="Content Placeholder 3">
            <a:extLst>
              <a:ext uri="{FF2B5EF4-FFF2-40B4-BE49-F238E27FC236}">
                <a16:creationId xmlns:a16="http://schemas.microsoft.com/office/drawing/2014/main" id="{CDB992FA-992D-FB4A-B7BA-17CF5A194B61}"/>
              </a:ext>
            </a:extLst>
          </p:cNvPr>
          <p:cNvSpPr>
            <a:spLocks noGrp="1"/>
          </p:cNvSpPr>
          <p:nvPr>
            <p:ph sz="half" idx="2"/>
          </p:nvPr>
        </p:nvSpPr>
        <p:spPr>
          <a:xfrm>
            <a:off x="6695678" y="1558647"/>
            <a:ext cx="3972322" cy="620485"/>
          </a:xfrm>
        </p:spPr>
        <p:txBody>
          <a:bodyPr/>
          <a:lstStyle/>
          <a:p>
            <a:pPr marL="0" indent="0">
              <a:buNone/>
            </a:pPr>
            <a:r>
              <a:rPr lang="en-US" sz="1600" b="1" dirty="0">
                <a:solidFill>
                  <a:srgbClr val="740074"/>
                </a:solidFill>
                <a:ea typeface="+mn-ea"/>
              </a:rPr>
              <a:t>Emoji stickers and product opinion tool to explore vaginal ring acceptability: </a:t>
            </a:r>
            <a:r>
              <a:rPr lang="en-US" sz="1600" dirty="0">
                <a:ea typeface="+mn-ea"/>
              </a:rPr>
              <a:t>this tool was used in MTN-032 (AHA) an ancillary study of HOPE</a:t>
            </a:r>
            <a:endParaRPr lang="en-US" dirty="0"/>
          </a:p>
        </p:txBody>
      </p:sp>
      <p:pic>
        <p:nvPicPr>
          <p:cNvPr id="6" name="Picture 5">
            <a:extLst>
              <a:ext uri="{FF2B5EF4-FFF2-40B4-BE49-F238E27FC236}">
                <a16:creationId xmlns:a16="http://schemas.microsoft.com/office/drawing/2014/main" id="{52D581E7-47A2-B347-8604-8D0E72939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417" y="1653231"/>
            <a:ext cx="3124200" cy="5090222"/>
          </a:xfrm>
          <a:prstGeom prst="rect">
            <a:avLst/>
          </a:prstGeom>
        </p:spPr>
      </p:pic>
      <p:pic>
        <p:nvPicPr>
          <p:cNvPr id="8" name="Picture 7">
            <a:extLst>
              <a:ext uri="{FF2B5EF4-FFF2-40B4-BE49-F238E27FC236}">
                <a16:creationId xmlns:a16="http://schemas.microsoft.com/office/drawing/2014/main" id="{4F730475-A1F7-7141-819C-C08B9C2BB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985" y="2744460"/>
            <a:ext cx="4722598" cy="3878442"/>
          </a:xfrm>
          <a:prstGeom prst="rect">
            <a:avLst/>
          </a:prstGeom>
          <a:ln>
            <a:solidFill>
              <a:schemeClr val="tx1"/>
            </a:solidFill>
          </a:ln>
        </p:spPr>
      </p:pic>
      <p:cxnSp>
        <p:nvCxnSpPr>
          <p:cNvPr id="7" name="Straight Connector 6">
            <a:extLst>
              <a:ext uri="{FF2B5EF4-FFF2-40B4-BE49-F238E27FC236}">
                <a16:creationId xmlns:a16="http://schemas.microsoft.com/office/drawing/2014/main" id="{988D1042-E26D-4405-AD41-B27FCA410EA1}"/>
              </a:ext>
            </a:extLst>
          </p:cNvPr>
          <p:cNvCxnSpPr>
            <a:cxnSpLocks/>
          </p:cNvCxnSpPr>
          <p:nvPr/>
        </p:nvCxnSpPr>
        <p:spPr>
          <a:xfrm>
            <a:off x="6298045" y="1559464"/>
            <a:ext cx="0" cy="4957513"/>
          </a:xfrm>
          <a:prstGeom prst="line">
            <a:avLst/>
          </a:prstGeom>
          <a:ln>
            <a:solidFill>
              <a:srgbClr val="74007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1AF892-994C-4CAA-B128-15C7D52C170F}"/>
              </a:ext>
            </a:extLst>
          </p:cNvPr>
          <p:cNvSpPr txBox="1"/>
          <p:nvPr/>
        </p:nvSpPr>
        <p:spPr>
          <a:xfrm>
            <a:off x="235128" y="5164772"/>
            <a:ext cx="2463319" cy="1477328"/>
          </a:xfrm>
          <a:prstGeom prst="rect">
            <a:avLst/>
          </a:prstGeom>
          <a:noFill/>
        </p:spPr>
        <p:txBody>
          <a:bodyPr wrap="square">
            <a:spAutoFit/>
          </a:bodyPr>
          <a:lstStyle/>
          <a:p>
            <a:pPr marL="0" lvl="1" indent="0" eaLnBrk="1" hangingPunct="1">
              <a:buNone/>
            </a:pPr>
            <a:r>
              <a:rPr lang="en-US" sz="1000" dirty="0">
                <a:solidFill>
                  <a:schemeClr val="accent4">
                    <a:lumMod val="50000"/>
                  </a:schemeClr>
                </a:solidFill>
                <a:latin typeface="Calibri" panose="020F0502020204030204" pitchFamily="34" charset="0"/>
                <a:cs typeface="Calibri" panose="020F0502020204030204" pitchFamily="34" charset="0"/>
              </a:rPr>
              <a:t>Source: Left image from Naidoo, S. et al “Application of a Body Map Tool to Enhance Discussion of Sexual Behavior in Women in South Africa, Uganda, and Zimbabwe” </a:t>
            </a:r>
            <a:r>
              <a:rPr lang="en-US" sz="1000" i="1" dirty="0">
                <a:solidFill>
                  <a:schemeClr val="accent4">
                    <a:lumMod val="50000"/>
                  </a:schemeClr>
                </a:solidFill>
                <a:latin typeface="Calibri" panose="020F0502020204030204" pitchFamily="34" charset="0"/>
                <a:cs typeface="Calibri" panose="020F0502020204030204" pitchFamily="34" charset="0"/>
              </a:rPr>
              <a:t>Field Methods, </a:t>
            </a:r>
            <a:r>
              <a:rPr lang="en-US" sz="1000" dirty="0">
                <a:solidFill>
                  <a:schemeClr val="accent4">
                    <a:lumMod val="50000"/>
                  </a:schemeClr>
                </a:solidFill>
                <a:latin typeface="Calibri" panose="020F0502020204030204" pitchFamily="34" charset="0"/>
                <a:cs typeface="Calibri" panose="020F0502020204030204" pitchFamily="34" charset="0"/>
              </a:rPr>
              <a:t>2021. Right image from Katz, A.W.K. et al “Using Emoji Stickers to Understand End-User Opinions of the Dapivirine Vaginal Ring for HIV Prevention” </a:t>
            </a:r>
            <a:r>
              <a:rPr lang="en-US" sz="1000" i="1" dirty="0">
                <a:solidFill>
                  <a:schemeClr val="accent4">
                    <a:lumMod val="50000"/>
                  </a:schemeClr>
                </a:solidFill>
                <a:latin typeface="Calibri" panose="020F0502020204030204" pitchFamily="34" charset="0"/>
                <a:cs typeface="Calibri" panose="020F0502020204030204" pitchFamily="34" charset="0"/>
              </a:rPr>
              <a:t>AIDS </a:t>
            </a:r>
            <a:r>
              <a:rPr lang="en-US" sz="1000" i="1" dirty="0" err="1">
                <a:solidFill>
                  <a:schemeClr val="accent4">
                    <a:lumMod val="50000"/>
                  </a:schemeClr>
                </a:solidFill>
                <a:latin typeface="Calibri" panose="020F0502020204030204" pitchFamily="34" charset="0"/>
                <a:cs typeface="Calibri" panose="020F0502020204030204" pitchFamily="34" charset="0"/>
              </a:rPr>
              <a:t>Behav</a:t>
            </a:r>
            <a:r>
              <a:rPr lang="en-US" sz="1000" dirty="0">
                <a:solidFill>
                  <a:schemeClr val="accent4">
                    <a:lumMod val="50000"/>
                  </a:schemeClr>
                </a:solidFill>
                <a:latin typeface="Calibri" panose="020F0502020204030204" pitchFamily="34" charset="0"/>
                <a:cs typeface="Calibri" panose="020F0502020204030204" pitchFamily="34" charset="0"/>
              </a:rPr>
              <a:t>, 2021. </a:t>
            </a:r>
            <a:endParaRPr lang="en-US" sz="1000" dirty="0">
              <a:solidFill>
                <a:schemeClr val="accent4">
                  <a:lumMod val="50000"/>
                </a:schemeClr>
              </a:solidFill>
              <a:highlight>
                <a:srgbClr val="FFFF00"/>
              </a:highlight>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2E647FC-5873-447E-B5A6-46070742C67E}"/>
              </a:ext>
            </a:extLst>
          </p:cNvPr>
          <p:cNvGrpSpPr/>
          <p:nvPr/>
        </p:nvGrpSpPr>
        <p:grpSpPr>
          <a:xfrm>
            <a:off x="8534400" y="6324600"/>
            <a:ext cx="3811256" cy="3065844"/>
            <a:chOff x="8534400" y="3792156"/>
            <a:chExt cx="3811256" cy="3065844"/>
          </a:xfrm>
        </p:grpSpPr>
        <p:grpSp>
          <p:nvGrpSpPr>
            <p:cNvPr id="11" name="Group 10">
              <a:extLst>
                <a:ext uri="{FF2B5EF4-FFF2-40B4-BE49-F238E27FC236}">
                  <a16:creationId xmlns:a16="http://schemas.microsoft.com/office/drawing/2014/main" id="{4B2EE778-40E7-4071-9571-8F9AE05C5D62}"/>
                </a:ext>
              </a:extLst>
            </p:cNvPr>
            <p:cNvGrpSpPr/>
            <p:nvPr/>
          </p:nvGrpSpPr>
          <p:grpSpPr>
            <a:xfrm>
              <a:off x="8534400" y="3792156"/>
              <a:ext cx="3811256" cy="3065844"/>
              <a:chOff x="8534400" y="3810000"/>
              <a:chExt cx="3811256" cy="3065844"/>
            </a:xfrm>
          </p:grpSpPr>
          <p:sp>
            <p:nvSpPr>
              <p:cNvPr id="13" name="Rectangle 12">
                <a:extLst>
                  <a:ext uri="{FF2B5EF4-FFF2-40B4-BE49-F238E27FC236}">
                    <a16:creationId xmlns:a16="http://schemas.microsoft.com/office/drawing/2014/main" id="{2D294854-B863-4B5F-85A3-67366A71AEB0}"/>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2748595-1222-46AC-A133-4BC0E765AA0C}"/>
                  </a:ext>
                </a:extLst>
              </p:cNvPr>
              <p:cNvPicPr>
                <a:picLocks noChangeAspect="1"/>
              </p:cNvPicPr>
              <p:nvPr/>
            </p:nvPicPr>
            <p:blipFill>
              <a:blip r:embed="rId4"/>
              <a:stretch>
                <a:fillRect/>
              </a:stretch>
            </p:blipFill>
            <p:spPr>
              <a:xfrm>
                <a:off x="8686800" y="3962400"/>
                <a:ext cx="254000" cy="165100"/>
              </a:xfrm>
              <a:prstGeom prst="rect">
                <a:avLst/>
              </a:prstGeom>
            </p:spPr>
          </p:pic>
          <p:sp>
            <p:nvSpPr>
              <p:cNvPr id="15" name="TextBox 14">
                <a:extLst>
                  <a:ext uri="{FF2B5EF4-FFF2-40B4-BE49-F238E27FC236}">
                    <a16:creationId xmlns:a16="http://schemas.microsoft.com/office/drawing/2014/main" id="{12ED1FD2-3FF7-4FED-B7DA-86261AC204FB}"/>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16" name="TextBox 15">
                <a:hlinkClick r:id="rId5" action="ppaction://hlinksldjump"/>
                <a:extLst>
                  <a:ext uri="{FF2B5EF4-FFF2-40B4-BE49-F238E27FC236}">
                    <a16:creationId xmlns:a16="http://schemas.microsoft.com/office/drawing/2014/main" id="{4B50E597-8660-4FFA-90C7-6FA909AD627E}"/>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17" name="Rectangle 16">
                <a:hlinkClick r:id="rId5" action="ppaction://hlinksldjump"/>
                <a:extLst>
                  <a:ext uri="{FF2B5EF4-FFF2-40B4-BE49-F238E27FC236}">
                    <a16:creationId xmlns:a16="http://schemas.microsoft.com/office/drawing/2014/main" id="{0A5DBAB9-D73D-4C12-BE92-56C08CA0F418}"/>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18" name="Rectangle 17">
                <a:hlinkClick r:id="rId6" action="ppaction://hlinksldjump"/>
                <a:extLst>
                  <a:ext uri="{FF2B5EF4-FFF2-40B4-BE49-F238E27FC236}">
                    <a16:creationId xmlns:a16="http://schemas.microsoft.com/office/drawing/2014/main" id="{996C519D-6049-4733-99BC-782E04D86E87}"/>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19" name="TextBox 18">
                <a:hlinkClick r:id="rId6" action="ppaction://hlinksldjump"/>
                <a:extLst>
                  <a:ext uri="{FF2B5EF4-FFF2-40B4-BE49-F238E27FC236}">
                    <a16:creationId xmlns:a16="http://schemas.microsoft.com/office/drawing/2014/main" id="{E1964F66-9498-4854-9277-026090BE55A8}"/>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20" name="Rectangle 19">
                <a:hlinkClick r:id="rId7" action="ppaction://hlinksldjump"/>
                <a:extLst>
                  <a:ext uri="{FF2B5EF4-FFF2-40B4-BE49-F238E27FC236}">
                    <a16:creationId xmlns:a16="http://schemas.microsoft.com/office/drawing/2014/main" id="{B0F123B3-4F66-42DA-B888-CA419B3AE421}"/>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21" name="TextBox 20">
                <a:hlinkClick r:id="rId7" action="ppaction://hlinksldjump"/>
                <a:extLst>
                  <a:ext uri="{FF2B5EF4-FFF2-40B4-BE49-F238E27FC236}">
                    <a16:creationId xmlns:a16="http://schemas.microsoft.com/office/drawing/2014/main" id="{0C215A45-D2E6-43F9-9EC9-11ACD86FB72A}"/>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22" name="Rectangle 21">
                <a:hlinkClick r:id="rId8" action="ppaction://hlinksldjump"/>
                <a:extLst>
                  <a:ext uri="{FF2B5EF4-FFF2-40B4-BE49-F238E27FC236}">
                    <a16:creationId xmlns:a16="http://schemas.microsoft.com/office/drawing/2014/main" id="{1D10F937-58AE-456A-B8A4-DAADAB5C1A51}"/>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23" name="TextBox 22">
                <a:hlinkClick r:id="rId8" action="ppaction://hlinksldjump"/>
                <a:extLst>
                  <a:ext uri="{FF2B5EF4-FFF2-40B4-BE49-F238E27FC236}">
                    <a16:creationId xmlns:a16="http://schemas.microsoft.com/office/drawing/2014/main" id="{D086072D-7569-4B83-BCED-ADAFF475CCFB}"/>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24" name="Straight Connector 23">
                <a:extLst>
                  <a:ext uri="{FF2B5EF4-FFF2-40B4-BE49-F238E27FC236}">
                    <a16:creationId xmlns:a16="http://schemas.microsoft.com/office/drawing/2014/main" id="{2E438590-6373-452E-A2EC-ACAD25F5C6B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9B9C73C-0C47-4541-AE4A-88CED988CCF0}"/>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12" name="Straight Connector 11">
              <a:extLst>
                <a:ext uri="{FF2B5EF4-FFF2-40B4-BE49-F238E27FC236}">
                  <a16:creationId xmlns:a16="http://schemas.microsoft.com/office/drawing/2014/main" id="{D9068FA6-DB7F-4149-A767-757841BD1768}"/>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pic>
        <p:nvPicPr>
          <p:cNvPr id="26" name="Picture 25">
            <a:extLst>
              <a:ext uri="{FF2B5EF4-FFF2-40B4-BE49-F238E27FC236}">
                <a16:creationId xmlns:a16="http://schemas.microsoft.com/office/drawing/2014/main" id="{37368E9A-1B6B-254B-B150-E3CE3299BB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695" y="2171578"/>
            <a:ext cx="990600" cy="554315"/>
          </a:xfrm>
          <a:prstGeom prst="rect">
            <a:avLst/>
          </a:prstGeom>
        </p:spPr>
      </p:pic>
      <p:pic>
        <p:nvPicPr>
          <p:cNvPr id="28" name="Picture 27">
            <a:extLst>
              <a:ext uri="{FF2B5EF4-FFF2-40B4-BE49-F238E27FC236}">
                <a16:creationId xmlns:a16="http://schemas.microsoft.com/office/drawing/2014/main" id="{0BB02E73-E35A-5541-A85B-75A7A2DB1E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3855" y="2169964"/>
            <a:ext cx="1182229" cy="555929"/>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46979" y="1670664"/>
            <a:ext cx="1108304" cy="533628"/>
          </a:xfrm>
          <a:prstGeom prst="rect">
            <a:avLst/>
          </a:prstGeom>
        </p:spPr>
      </p:pic>
    </p:spTree>
    <p:extLst>
      <p:ext uri="{BB962C8B-B14F-4D97-AF65-F5344CB8AC3E}">
        <p14:creationId xmlns:p14="http://schemas.microsoft.com/office/powerpoint/2010/main" val="366868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10"/>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10"/>
                                        </p:tgtEl>
                                        <p:attrNameLst>
                                          <p:attrName>ppt_x</p:attrName>
                                          <p:attrName>ppt_y</p:attrName>
                                        </p:attrNameLst>
                                      </p:cBhvr>
                                      <p:rCtr x="0" y="18588"/>
                                    </p:animMotion>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3C5736-AF1D-664D-9384-57B5406619E8}"/>
              </a:ext>
            </a:extLst>
          </p:cNvPr>
          <p:cNvGrpSpPr/>
          <p:nvPr/>
        </p:nvGrpSpPr>
        <p:grpSpPr>
          <a:xfrm>
            <a:off x="6350" y="0"/>
            <a:ext cx="12179300" cy="6858000"/>
            <a:chOff x="6350" y="0"/>
            <a:chExt cx="12179300" cy="6858000"/>
          </a:xfrm>
        </p:grpSpPr>
        <p:pic>
          <p:nvPicPr>
            <p:cNvPr id="5" name="Picture 4" descr="Background pattern&#10;&#10;Description automatically generated">
              <a:extLst>
                <a:ext uri="{FF2B5EF4-FFF2-40B4-BE49-F238E27FC236}">
                  <a16:creationId xmlns:a16="http://schemas.microsoft.com/office/drawing/2014/main" id="{D1C03350-AFAD-6545-A7A2-3F7401109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C25CB89B-102F-F04B-B429-4A268609B8F4}"/>
                </a:ext>
              </a:extLst>
            </p:cNvPr>
            <p:cNvSpPr txBox="1"/>
            <p:nvPr/>
          </p:nvSpPr>
          <p:spPr>
            <a:xfrm>
              <a:off x="2286000" y="1417261"/>
              <a:ext cx="914400" cy="4478149"/>
            </a:xfrm>
            <a:prstGeom prst="rect">
              <a:avLst/>
            </a:prstGeom>
            <a:noFill/>
          </p:spPr>
          <p:txBody>
            <a:bodyPr wrap="square" rtlCol="0">
              <a:spAutoFit/>
            </a:bodyPr>
            <a:lstStyle/>
            <a:p>
              <a:r>
                <a:rPr lang="en-US" sz="28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p>
          </p:txBody>
        </p:sp>
        <p:cxnSp>
          <p:nvCxnSpPr>
            <p:cNvPr id="8" name="Straight Connector 7">
              <a:extLst>
                <a:ext uri="{FF2B5EF4-FFF2-40B4-BE49-F238E27FC236}">
                  <a16:creationId xmlns:a16="http://schemas.microsoft.com/office/drawing/2014/main" id="{CB9CA569-8BBB-0A48-85EA-210280B8FA8C}"/>
                </a:ext>
              </a:extLst>
            </p:cNvPr>
            <p:cNvCxnSpPr>
              <a:cxnSpLocks/>
            </p:cNvCxnSpPr>
            <p:nvPr/>
          </p:nvCxnSpPr>
          <p:spPr>
            <a:xfrm>
              <a:off x="4876800" y="1600200"/>
              <a:ext cx="0" cy="403860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F5EECC-41C5-5845-9F0F-A1382925D302}"/>
                </a:ext>
              </a:extLst>
            </p:cNvPr>
            <p:cNvSpPr txBox="1"/>
            <p:nvPr/>
          </p:nvSpPr>
          <p:spPr>
            <a:xfrm>
              <a:off x="5410200" y="2667000"/>
              <a:ext cx="6172197" cy="2215991"/>
            </a:xfrm>
            <a:prstGeom prst="rect">
              <a:avLst/>
            </a:prstGeom>
            <a:noFill/>
          </p:spPr>
          <p:txBody>
            <a:bodyPr wrap="square" rtlCol="0">
              <a:spAutoFit/>
            </a:bodyPr>
            <a:lstStyle/>
            <a:p>
              <a:r>
                <a:rPr lang="en-US" sz="6000" dirty="0">
                  <a:solidFill>
                    <a:schemeClr val="accent2">
                      <a:lumMod val="50000"/>
                    </a:schemeClr>
                  </a:solidFill>
                  <a:latin typeface="Calibri" panose="020F0502020204030204" pitchFamily="34" charset="0"/>
                  <a:cs typeface="Calibri" panose="020F0502020204030204" pitchFamily="34" charset="0"/>
                </a:rPr>
                <a:t>Successes and</a:t>
              </a:r>
            </a:p>
            <a:p>
              <a:r>
                <a:rPr lang="en-US" sz="6000" dirty="0">
                  <a:solidFill>
                    <a:schemeClr val="accent2">
                      <a:lumMod val="50000"/>
                    </a:schemeClr>
                  </a:solidFill>
                  <a:latin typeface="Calibri" panose="020F0502020204030204" pitchFamily="34" charset="0"/>
                  <a:cs typeface="Calibri" panose="020F0502020204030204" pitchFamily="34" charset="0"/>
                </a:rPr>
                <a:t>Challenges</a:t>
              </a:r>
            </a:p>
            <a:p>
              <a:endParaRPr lang="en-US" dirty="0"/>
            </a:p>
          </p:txBody>
        </p:sp>
      </p:grpSp>
      <p:grpSp>
        <p:nvGrpSpPr>
          <p:cNvPr id="26" name="Group 25">
            <a:extLst>
              <a:ext uri="{FF2B5EF4-FFF2-40B4-BE49-F238E27FC236}">
                <a16:creationId xmlns:a16="http://schemas.microsoft.com/office/drawing/2014/main" id="{F37D69E5-FF1A-451C-A420-9E74DEA3EAD1}"/>
              </a:ext>
            </a:extLst>
          </p:cNvPr>
          <p:cNvGrpSpPr/>
          <p:nvPr/>
        </p:nvGrpSpPr>
        <p:grpSpPr>
          <a:xfrm>
            <a:off x="8534400" y="6324600"/>
            <a:ext cx="3811256" cy="3065844"/>
            <a:chOff x="8534400" y="3792156"/>
            <a:chExt cx="3811256" cy="3065844"/>
          </a:xfrm>
        </p:grpSpPr>
        <p:grpSp>
          <p:nvGrpSpPr>
            <p:cNvPr id="27" name="Group 26">
              <a:extLst>
                <a:ext uri="{FF2B5EF4-FFF2-40B4-BE49-F238E27FC236}">
                  <a16:creationId xmlns:a16="http://schemas.microsoft.com/office/drawing/2014/main" id="{D8782200-8CCA-4AD0-900E-B7E331F7EAC7}"/>
                </a:ext>
              </a:extLst>
            </p:cNvPr>
            <p:cNvGrpSpPr/>
            <p:nvPr/>
          </p:nvGrpSpPr>
          <p:grpSpPr>
            <a:xfrm>
              <a:off x="8534400" y="3792156"/>
              <a:ext cx="3811256" cy="3065844"/>
              <a:chOff x="8534400" y="3810000"/>
              <a:chExt cx="3811256" cy="3065844"/>
            </a:xfrm>
          </p:grpSpPr>
          <p:sp>
            <p:nvSpPr>
              <p:cNvPr id="29" name="Rectangle 28">
                <a:extLst>
                  <a:ext uri="{FF2B5EF4-FFF2-40B4-BE49-F238E27FC236}">
                    <a16:creationId xmlns:a16="http://schemas.microsoft.com/office/drawing/2014/main" id="{A30C9C23-7B48-4C05-87FD-7629060F492D}"/>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ED04862B-3163-40F3-80C8-2A60D9BD1CF2}"/>
                  </a:ext>
                </a:extLst>
              </p:cNvPr>
              <p:cNvPicPr>
                <a:picLocks noChangeAspect="1"/>
              </p:cNvPicPr>
              <p:nvPr/>
            </p:nvPicPr>
            <p:blipFill>
              <a:blip r:embed="rId3"/>
              <a:stretch>
                <a:fillRect/>
              </a:stretch>
            </p:blipFill>
            <p:spPr>
              <a:xfrm>
                <a:off x="8686800" y="3962400"/>
                <a:ext cx="254000" cy="165100"/>
              </a:xfrm>
              <a:prstGeom prst="rect">
                <a:avLst/>
              </a:prstGeom>
            </p:spPr>
          </p:pic>
          <p:sp>
            <p:nvSpPr>
              <p:cNvPr id="31" name="TextBox 30">
                <a:extLst>
                  <a:ext uri="{FF2B5EF4-FFF2-40B4-BE49-F238E27FC236}">
                    <a16:creationId xmlns:a16="http://schemas.microsoft.com/office/drawing/2014/main" id="{F4A28154-9B94-4FDD-9DCB-C5F90DAF8C53}"/>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2" name="TextBox 31">
                <a:hlinkClick r:id="rId4" action="ppaction://hlinksldjump"/>
                <a:extLst>
                  <a:ext uri="{FF2B5EF4-FFF2-40B4-BE49-F238E27FC236}">
                    <a16:creationId xmlns:a16="http://schemas.microsoft.com/office/drawing/2014/main" id="{B2440E6F-D33B-4199-8824-4077FDEDEC67}"/>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3" name="Rectangle 32">
                <a:hlinkClick r:id="rId4" action="ppaction://hlinksldjump"/>
                <a:extLst>
                  <a:ext uri="{FF2B5EF4-FFF2-40B4-BE49-F238E27FC236}">
                    <a16:creationId xmlns:a16="http://schemas.microsoft.com/office/drawing/2014/main" id="{C6DD83C1-4362-4155-BB9B-4905546CF593}"/>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4" name="Rectangle 33">
                <a:hlinkClick r:id="rId5" action="ppaction://hlinksldjump"/>
                <a:extLst>
                  <a:ext uri="{FF2B5EF4-FFF2-40B4-BE49-F238E27FC236}">
                    <a16:creationId xmlns:a16="http://schemas.microsoft.com/office/drawing/2014/main" id="{7C33210A-1B63-468C-90A4-C784366BB9CC}"/>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5" name="TextBox 34">
                <a:hlinkClick r:id="rId5" action="ppaction://hlinksldjump"/>
                <a:extLst>
                  <a:ext uri="{FF2B5EF4-FFF2-40B4-BE49-F238E27FC236}">
                    <a16:creationId xmlns:a16="http://schemas.microsoft.com/office/drawing/2014/main" id="{19EACC04-9C2D-428A-9E73-DF8F8336A961}"/>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6" name="Rectangle 35">
                <a:hlinkClick r:id="rId6" action="ppaction://hlinksldjump"/>
                <a:extLst>
                  <a:ext uri="{FF2B5EF4-FFF2-40B4-BE49-F238E27FC236}">
                    <a16:creationId xmlns:a16="http://schemas.microsoft.com/office/drawing/2014/main" id="{A39ADD64-59A7-474F-A2CF-2D1A15020391}"/>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7" name="TextBox 36">
                <a:hlinkClick r:id="rId6" action="ppaction://hlinksldjump"/>
                <a:extLst>
                  <a:ext uri="{FF2B5EF4-FFF2-40B4-BE49-F238E27FC236}">
                    <a16:creationId xmlns:a16="http://schemas.microsoft.com/office/drawing/2014/main" id="{38805DCA-516C-4EAB-AA86-73CFB787961B}"/>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8" name="Rectangle 37">
                <a:hlinkClick r:id="rId7" action="ppaction://hlinksldjump"/>
                <a:extLst>
                  <a:ext uri="{FF2B5EF4-FFF2-40B4-BE49-F238E27FC236}">
                    <a16:creationId xmlns:a16="http://schemas.microsoft.com/office/drawing/2014/main" id="{76517D65-D6C8-4B35-91A9-081D107E68E9}"/>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9" name="TextBox 38">
                <a:hlinkClick r:id="rId7" action="ppaction://hlinksldjump"/>
                <a:extLst>
                  <a:ext uri="{FF2B5EF4-FFF2-40B4-BE49-F238E27FC236}">
                    <a16:creationId xmlns:a16="http://schemas.microsoft.com/office/drawing/2014/main" id="{F56BFA5A-6A17-4741-BBBF-7111B1E1CA68}"/>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0" name="Straight Connector 39">
                <a:extLst>
                  <a:ext uri="{FF2B5EF4-FFF2-40B4-BE49-F238E27FC236}">
                    <a16:creationId xmlns:a16="http://schemas.microsoft.com/office/drawing/2014/main" id="{86A499E9-DBF6-4F4A-A1C4-BD67E2E0BB42}"/>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724A9C1-C8D0-48A3-8C26-908E5B74B5CB}"/>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BBF552FA-B029-4919-98E7-2C103F67EE3B}"/>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90213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6"/>
                                        </p:tgtEl>
                                        <p:attrNameLst>
                                          <p:attrName>ppt_x</p:attrName>
                                          <p:attrName>ppt_y</p:attrName>
                                        </p:attrNameLst>
                                      </p:cBhvr>
                                      <p:rCtr x="0" y="18588"/>
                                    </p:animMotion>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a:t>
            </a:r>
            <a:r>
              <a:rPr lang="en-US" sz="3200" dirty="0"/>
              <a:t> | Lessons learned from research experiences </a:t>
            </a:r>
          </a:p>
        </p:txBody>
      </p:sp>
      <p:graphicFrame>
        <p:nvGraphicFramePr>
          <p:cNvPr id="2" name="Table 2">
            <a:extLst>
              <a:ext uri="{FF2B5EF4-FFF2-40B4-BE49-F238E27FC236}">
                <a16:creationId xmlns:a16="http://schemas.microsoft.com/office/drawing/2014/main" id="{A7A487EF-DD70-C74B-BBA8-CC7A3F6B3FE1}"/>
              </a:ext>
            </a:extLst>
          </p:cNvPr>
          <p:cNvGraphicFramePr>
            <a:graphicFrameLocks noGrp="1"/>
          </p:cNvGraphicFramePr>
          <p:nvPr>
            <p:extLst>
              <p:ext uri="{D42A27DB-BD31-4B8C-83A1-F6EECF244321}">
                <p14:modId xmlns:p14="http://schemas.microsoft.com/office/powerpoint/2010/main" val="633388598"/>
              </p:ext>
            </p:extLst>
          </p:nvPr>
        </p:nvGraphicFramePr>
        <p:xfrm>
          <a:off x="868515" y="2181343"/>
          <a:ext cx="10720422" cy="3984830"/>
        </p:xfrm>
        <a:graphic>
          <a:graphicData uri="http://schemas.openxmlformats.org/drawingml/2006/table">
            <a:tbl>
              <a:tblPr firstRow="1" bandRow="1">
                <a:tableStyleId>{5C22544A-7EE6-4342-B048-85BDC9FD1C3A}</a:tableStyleId>
              </a:tblPr>
              <a:tblGrid>
                <a:gridCol w="515857">
                  <a:extLst>
                    <a:ext uri="{9D8B030D-6E8A-4147-A177-3AD203B41FA5}">
                      <a16:colId xmlns:a16="http://schemas.microsoft.com/office/drawing/2014/main" val="4211681393"/>
                    </a:ext>
                  </a:extLst>
                </a:gridCol>
                <a:gridCol w="2395090">
                  <a:extLst>
                    <a:ext uri="{9D8B030D-6E8A-4147-A177-3AD203B41FA5}">
                      <a16:colId xmlns:a16="http://schemas.microsoft.com/office/drawing/2014/main" val="2099238850"/>
                    </a:ext>
                  </a:extLst>
                </a:gridCol>
                <a:gridCol w="7809475">
                  <a:extLst>
                    <a:ext uri="{9D8B030D-6E8A-4147-A177-3AD203B41FA5}">
                      <a16:colId xmlns:a16="http://schemas.microsoft.com/office/drawing/2014/main" val="514035452"/>
                    </a:ext>
                  </a:extLst>
                </a:gridCol>
              </a:tblGrid>
              <a:tr h="796966">
                <a:tc rowSpan="5">
                  <a:txBody>
                    <a:bodyPr/>
                    <a:lstStyle/>
                    <a:p>
                      <a:pPr algn="r"/>
                      <a:r>
                        <a:rPr lang="en-US" sz="1500" dirty="0">
                          <a:latin typeface="Calibri" panose="020F0502020204030204" pitchFamily="34" charset="0"/>
                          <a:cs typeface="Calibri" panose="020F0502020204030204" pitchFamily="34" charset="0"/>
                        </a:rPr>
                        <a:t>Section Overview</a:t>
                      </a:r>
                    </a:p>
                  </a:txBody>
                  <a:tcPr vert="vert27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BC82A">
                        <a:alpha val="75000"/>
                      </a:srgbClr>
                    </a:solidFill>
                  </a:tcPr>
                </a:tc>
                <a:tc>
                  <a:txBody>
                    <a:bodyPr/>
                    <a:lstStyle/>
                    <a:p>
                      <a:r>
                        <a:rPr lang="en-US" sz="1500" dirty="0">
                          <a:latin typeface="Calibri" panose="020F0502020204030204" pitchFamily="34" charset="0"/>
                          <a:cs typeface="Calibri" panose="020F0502020204030204" pitchFamily="34" charset="0"/>
                        </a:rPr>
                        <a:t>Research process</a:t>
                      </a:r>
                    </a:p>
                  </a:txBody>
                  <a:tcPr anchor="ctr">
                    <a:lnL w="12700" cmpd="sng">
                      <a:noFill/>
                    </a:lnL>
                    <a:lnR w="12700" cmpd="sng">
                      <a:noFill/>
                    </a:lnR>
                    <a:lnT w="28575"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500" b="0" dirty="0">
                          <a:solidFill>
                            <a:schemeClr val="tx1">
                              <a:lumMod val="75000"/>
                              <a:lumOff val="25000"/>
                            </a:schemeClr>
                          </a:solidFill>
                          <a:latin typeface="Calibri" panose="020F0502020204030204" pitchFamily="34" charset="0"/>
                          <a:cs typeface="Calibri" panose="020F0502020204030204" pitchFamily="34" charset="0"/>
                        </a:rPr>
                        <a:t>What are effective practices for conducting social and behavioral research in HIV prevention trials? </a:t>
                      </a:r>
                    </a:p>
                  </a:txBody>
                  <a:tcPr anchor="ctr">
                    <a:lnL w="12700" cmpd="sng">
                      <a:noFill/>
                    </a:lnL>
                    <a:lnR w="12700" cap="flat" cmpd="sng" algn="ctr">
                      <a:noFill/>
                      <a:prstDash val="sysDash"/>
                      <a:round/>
                      <a:headEnd type="none" w="med" len="med"/>
                      <a:tailEnd type="none" w="med" len="med"/>
                    </a:lnR>
                    <a:lnT w="28575" cap="flat" cmpd="sng" algn="ctr">
                      <a:noFill/>
                      <a:prstDash val="solid"/>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2779527767"/>
                  </a:ext>
                </a:extLst>
              </a:tr>
              <a:tr h="796966">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500" b="1" kern="1200" dirty="0">
                          <a:solidFill>
                            <a:schemeClr val="lt1"/>
                          </a:solidFill>
                          <a:latin typeface="Calibri" panose="020F0502020204030204" pitchFamily="34" charset="0"/>
                          <a:ea typeface="+mn-ea"/>
                          <a:cs typeface="Calibri" panose="020F0502020204030204" pitchFamily="34" charset="0"/>
                        </a:rPr>
                        <a:t>Integration</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500" b="0" dirty="0">
                          <a:solidFill>
                            <a:schemeClr val="tx1">
                              <a:lumMod val="75000"/>
                              <a:lumOff val="25000"/>
                            </a:schemeClr>
                          </a:solidFill>
                          <a:latin typeface="Calibri" panose="020F0502020204030204" pitchFamily="34" charset="0"/>
                          <a:cs typeface="Calibri" panose="020F0502020204030204" pitchFamily="34" charset="0"/>
                        </a:rPr>
                        <a:t>How can social and behavioral research be effectively integrated with clinical research and product development? </a:t>
                      </a: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3964517625"/>
                  </a:ext>
                </a:extLst>
              </a:tr>
              <a:tr h="796966">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500" b="1" kern="1200" dirty="0">
                          <a:solidFill>
                            <a:schemeClr val="lt1"/>
                          </a:solidFill>
                          <a:latin typeface="Calibri" panose="020F0502020204030204" pitchFamily="34" charset="0"/>
                          <a:ea typeface="+mn-ea"/>
                          <a:cs typeface="Calibri" panose="020F0502020204030204" pitchFamily="34" charset="0"/>
                        </a:rPr>
                        <a:t>Presenting choice</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1">
                              <a:lumMod val="75000"/>
                              <a:lumOff val="25000"/>
                            </a:schemeClr>
                          </a:solidFill>
                          <a:latin typeface="Calibri" panose="020F0502020204030204" pitchFamily="34" charset="0"/>
                          <a:cs typeface="Calibri" panose="020F0502020204030204" pitchFamily="34" charset="0"/>
                        </a:rPr>
                        <a:t>How can researchers offer options and study end user choices a</a:t>
                      </a:r>
                      <a:r>
                        <a:rPr lang="en-US" sz="1500" kern="1200" dirty="0">
                          <a:solidFill>
                            <a:schemeClr val="tx1">
                              <a:lumMod val="75000"/>
                              <a:lumOff val="25000"/>
                            </a:schemeClr>
                          </a:solidFill>
                          <a:latin typeface="Calibri" panose="020F0502020204030204" pitchFamily="34" charset="0"/>
                          <a:ea typeface="+mn-ea"/>
                          <a:cs typeface="Calibri" panose="020F0502020204030204" pitchFamily="34" charset="0"/>
                        </a:rPr>
                        <a:t>mong </a:t>
                      </a:r>
                      <a:r>
                        <a:rPr lang="en-US" sz="1500" u="none" strike="noStrike" dirty="0">
                          <a:solidFill>
                            <a:schemeClr val="tx1">
                              <a:lumMod val="75000"/>
                              <a:lumOff val="25000"/>
                            </a:schemeClr>
                          </a:solidFill>
                          <a:latin typeface="Calibri" panose="020F0502020204030204" pitchFamily="34" charset="0"/>
                          <a:cs typeface="Calibri" panose="020F0502020204030204" pitchFamily="34" charset="0"/>
                        </a:rPr>
                        <a:t>multiple products</a:t>
                      </a:r>
                      <a:r>
                        <a:rPr lang="en-US" sz="1500" dirty="0">
                          <a:solidFill>
                            <a:schemeClr val="tx1">
                              <a:lumMod val="75000"/>
                              <a:lumOff val="25000"/>
                            </a:schemeClr>
                          </a:solidFill>
                          <a:latin typeface="Calibri" panose="020F0502020204030204" pitchFamily="34" charset="0"/>
                          <a:cs typeface="Calibri" panose="020F0502020204030204" pitchFamily="34" charset="0"/>
                        </a:rPr>
                        <a:t> and adherence support strategies? </a:t>
                      </a: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1572216668"/>
                  </a:ext>
                </a:extLst>
              </a:tr>
              <a:tr h="796966">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500" b="1" kern="1200" dirty="0">
                          <a:solidFill>
                            <a:schemeClr val="lt1"/>
                          </a:solidFill>
                          <a:latin typeface="Calibri" panose="020F0502020204030204" pitchFamily="34" charset="0"/>
                          <a:ea typeface="+mn-ea"/>
                          <a:cs typeface="Calibri" panose="020F0502020204030204" pitchFamily="34" charset="0"/>
                        </a:rPr>
                        <a:t>Measurement</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500" dirty="0">
                          <a:solidFill>
                            <a:schemeClr val="tx1">
                              <a:lumMod val="75000"/>
                              <a:lumOff val="25000"/>
                            </a:schemeClr>
                          </a:solidFill>
                          <a:latin typeface="Calibri" panose="020F0502020204030204" pitchFamily="34" charset="0"/>
                          <a:cs typeface="Calibri" panose="020F0502020204030204" pitchFamily="34" charset="0"/>
                        </a:rPr>
                        <a:t>How can adherence effectively be supported and measured? </a:t>
                      </a:r>
                      <a:endParaRPr lang="en-US" sz="1500" b="0" dirty="0">
                        <a:solidFill>
                          <a:schemeClr val="tx1">
                            <a:lumMod val="75000"/>
                            <a:lumOff val="25000"/>
                          </a:schemeClr>
                        </a:solidFill>
                        <a:latin typeface="Calibri" panose="020F0502020204030204" pitchFamily="34" charset="0"/>
                        <a:cs typeface="Calibri" panose="020F0502020204030204" pitchFamily="34" charset="0"/>
                      </a:endParaRP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1098561402"/>
                  </a:ext>
                </a:extLst>
              </a:tr>
              <a:tr h="796966">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500" b="1" kern="1200" dirty="0">
                          <a:solidFill>
                            <a:schemeClr val="lt1"/>
                          </a:solidFill>
                          <a:latin typeface="Calibri" panose="020F0502020204030204" pitchFamily="34" charset="0"/>
                          <a:ea typeface="+mn-ea"/>
                          <a:cs typeface="Calibri" panose="020F0502020204030204" pitchFamily="34" charset="0"/>
                        </a:rPr>
                        <a:t>Community engagement</a:t>
                      </a:r>
                    </a:p>
                  </a:txBody>
                  <a:tcPr anchor="ctr">
                    <a:lnL w="12700" cmpd="sng">
                      <a:noFill/>
                    </a:lnL>
                    <a:lnR w="12700" cmpd="sng">
                      <a:noFill/>
                    </a:lnR>
                    <a:lnT w="381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500" b="0" dirty="0">
                          <a:solidFill>
                            <a:schemeClr val="tx1">
                              <a:lumMod val="75000"/>
                              <a:lumOff val="25000"/>
                            </a:schemeClr>
                          </a:solidFill>
                          <a:latin typeface="Calibri" panose="020F0502020204030204" pitchFamily="34" charset="0"/>
                          <a:cs typeface="Calibri" panose="020F0502020204030204" pitchFamily="34" charset="0"/>
                        </a:rPr>
                        <a:t>How can researchers effectively build relationships with communities, especially with diverse populations and/or in restrictive policy environments? </a:t>
                      </a: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477080221"/>
                  </a:ext>
                </a:extLst>
              </a:tr>
            </a:tbl>
          </a:graphicData>
        </a:graphic>
      </p:graphicFrame>
      <p:sp>
        <p:nvSpPr>
          <p:cNvPr id="6" name="Rectangle 5">
            <a:extLst>
              <a:ext uri="{FF2B5EF4-FFF2-40B4-BE49-F238E27FC236}">
                <a16:creationId xmlns:a16="http://schemas.microsoft.com/office/drawing/2014/main" id="{C5A0850F-3D41-9442-8D6B-106789E992A4}"/>
              </a:ext>
            </a:extLst>
          </p:cNvPr>
          <p:cNvSpPr/>
          <p:nvPr/>
        </p:nvSpPr>
        <p:spPr>
          <a:xfrm>
            <a:off x="457200" y="1447800"/>
            <a:ext cx="11582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tx1">
                    <a:lumMod val="75000"/>
                    <a:lumOff val="25000"/>
                  </a:schemeClr>
                </a:solidFill>
                <a:latin typeface="Calibri" panose="020F0502020204030204" pitchFamily="34" charset="0"/>
                <a:cs typeface="Calibri" panose="020F0502020204030204" pitchFamily="34" charset="0"/>
              </a:rPr>
              <a:t>Experiences from the MTN BRWG have yielded insights on what works – and what is challenging – when integrating social and behavioral research alongside clinical research and product development. This section captures key insights from this research on the following topics: </a:t>
            </a:r>
          </a:p>
        </p:txBody>
      </p:sp>
      <p:grpSp>
        <p:nvGrpSpPr>
          <p:cNvPr id="23" name="Group 22">
            <a:extLst>
              <a:ext uri="{FF2B5EF4-FFF2-40B4-BE49-F238E27FC236}">
                <a16:creationId xmlns:a16="http://schemas.microsoft.com/office/drawing/2014/main" id="{7949E43C-DDB2-4CF8-A8B6-C6E1B1C7FDF6}"/>
              </a:ext>
            </a:extLst>
          </p:cNvPr>
          <p:cNvGrpSpPr/>
          <p:nvPr/>
        </p:nvGrpSpPr>
        <p:grpSpPr>
          <a:xfrm>
            <a:off x="8534400" y="6324600"/>
            <a:ext cx="3811256" cy="3065844"/>
            <a:chOff x="8534400" y="3792156"/>
            <a:chExt cx="3811256" cy="3065844"/>
          </a:xfrm>
        </p:grpSpPr>
        <p:grpSp>
          <p:nvGrpSpPr>
            <p:cNvPr id="24" name="Group 23">
              <a:extLst>
                <a:ext uri="{FF2B5EF4-FFF2-40B4-BE49-F238E27FC236}">
                  <a16:creationId xmlns:a16="http://schemas.microsoft.com/office/drawing/2014/main" id="{367A6E4B-9FA4-4ED4-B526-2FCC9C1366BE}"/>
                </a:ext>
              </a:extLst>
            </p:cNvPr>
            <p:cNvGrpSpPr/>
            <p:nvPr/>
          </p:nvGrpSpPr>
          <p:grpSpPr>
            <a:xfrm>
              <a:off x="8534400" y="3792156"/>
              <a:ext cx="3811256" cy="3065844"/>
              <a:chOff x="8534400" y="3810000"/>
              <a:chExt cx="3811256" cy="3065844"/>
            </a:xfrm>
          </p:grpSpPr>
          <p:sp>
            <p:nvSpPr>
              <p:cNvPr id="26" name="Rectangle 25">
                <a:extLst>
                  <a:ext uri="{FF2B5EF4-FFF2-40B4-BE49-F238E27FC236}">
                    <a16:creationId xmlns:a16="http://schemas.microsoft.com/office/drawing/2014/main" id="{1EE981F7-A1A2-41CF-BD47-076DB66B9BC7}"/>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327AB68C-B5DE-4B72-892C-304FA2DB793F}"/>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8" name="TextBox 27">
                <a:extLst>
                  <a:ext uri="{FF2B5EF4-FFF2-40B4-BE49-F238E27FC236}">
                    <a16:creationId xmlns:a16="http://schemas.microsoft.com/office/drawing/2014/main" id="{DEA984D6-7323-439F-AE08-7979A4084EA8}"/>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9" name="TextBox 28">
                <a:hlinkClick r:id="rId4" action="ppaction://hlinksldjump"/>
                <a:extLst>
                  <a:ext uri="{FF2B5EF4-FFF2-40B4-BE49-F238E27FC236}">
                    <a16:creationId xmlns:a16="http://schemas.microsoft.com/office/drawing/2014/main" id="{69CDDB30-1F06-4398-B64B-BC4358320AE8}"/>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0" name="Rectangle 29">
                <a:hlinkClick r:id="rId4" action="ppaction://hlinksldjump"/>
                <a:extLst>
                  <a:ext uri="{FF2B5EF4-FFF2-40B4-BE49-F238E27FC236}">
                    <a16:creationId xmlns:a16="http://schemas.microsoft.com/office/drawing/2014/main" id="{03893844-9568-4B4B-A55B-A21FFBD49C06}"/>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1" name="Rectangle 30">
                <a:hlinkClick r:id="rId5" action="ppaction://hlinksldjump"/>
                <a:extLst>
                  <a:ext uri="{FF2B5EF4-FFF2-40B4-BE49-F238E27FC236}">
                    <a16:creationId xmlns:a16="http://schemas.microsoft.com/office/drawing/2014/main" id="{187DC7A7-7D3B-4F6A-88F2-A3345C3817EC}"/>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2" name="TextBox 31">
                <a:hlinkClick r:id="rId5" action="ppaction://hlinksldjump"/>
                <a:extLst>
                  <a:ext uri="{FF2B5EF4-FFF2-40B4-BE49-F238E27FC236}">
                    <a16:creationId xmlns:a16="http://schemas.microsoft.com/office/drawing/2014/main" id="{B9872966-2F93-4092-841E-CB32379814AE}"/>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3" name="Rectangle 32">
                <a:hlinkClick r:id="rId6" action="ppaction://hlinksldjump"/>
                <a:extLst>
                  <a:ext uri="{FF2B5EF4-FFF2-40B4-BE49-F238E27FC236}">
                    <a16:creationId xmlns:a16="http://schemas.microsoft.com/office/drawing/2014/main" id="{02727307-6FB6-4EF4-9BF1-3C28DCA335F9}"/>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4" name="TextBox 33">
                <a:hlinkClick r:id="rId6" action="ppaction://hlinksldjump"/>
                <a:extLst>
                  <a:ext uri="{FF2B5EF4-FFF2-40B4-BE49-F238E27FC236}">
                    <a16:creationId xmlns:a16="http://schemas.microsoft.com/office/drawing/2014/main" id="{81D42235-21E6-41C9-A028-2A541EF5C26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5" name="Rectangle 34">
                <a:hlinkClick r:id="rId7" action="ppaction://hlinksldjump"/>
                <a:extLst>
                  <a:ext uri="{FF2B5EF4-FFF2-40B4-BE49-F238E27FC236}">
                    <a16:creationId xmlns:a16="http://schemas.microsoft.com/office/drawing/2014/main" id="{BBB1EF70-82F7-4C21-8717-202C70D8984B}"/>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6" name="TextBox 35">
                <a:hlinkClick r:id="rId7" action="ppaction://hlinksldjump"/>
                <a:extLst>
                  <a:ext uri="{FF2B5EF4-FFF2-40B4-BE49-F238E27FC236}">
                    <a16:creationId xmlns:a16="http://schemas.microsoft.com/office/drawing/2014/main" id="{671399C1-8D43-46AA-9E2E-E56C2D34A20D}"/>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7" name="Straight Connector 36">
                <a:extLst>
                  <a:ext uri="{FF2B5EF4-FFF2-40B4-BE49-F238E27FC236}">
                    <a16:creationId xmlns:a16="http://schemas.microsoft.com/office/drawing/2014/main" id="{C2DEC096-BF70-462F-8D8B-80422C7BA9CF}"/>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B166ACF-11B7-4EE1-8A4F-8F757060847D}"/>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5D04E238-BF44-4753-BFE7-7C2AB33AC1F5}"/>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35928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3"/>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3"/>
                                        </p:tgtEl>
                                        <p:attrNameLst>
                                          <p:attrName>ppt_x</p:attrName>
                                          <p:attrName>ppt_y</p:attrName>
                                        </p:attrNameLst>
                                      </p:cBhvr>
                                      <p:rCtr x="0" y="18588"/>
                                    </p:animMotion>
                                  </p:childTnLst>
                                </p:cTn>
                              </p:par>
                            </p:childTnLst>
                          </p:cTn>
                        </p:par>
                      </p:childTnLst>
                    </p:cTn>
                  </p:par>
                </p:childTnLst>
              </p:cTn>
              <p:nextCondLst>
                <p:cond evt="onClick" delay="0">
                  <p:tgtEl>
                    <p:spTgt spid="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What works </a:t>
            </a:r>
            <a:r>
              <a:rPr lang="en-US" sz="3200" dirty="0"/>
              <a:t>| Research process and product development</a:t>
            </a:r>
          </a:p>
        </p:txBody>
      </p:sp>
      <p:graphicFrame>
        <p:nvGraphicFramePr>
          <p:cNvPr id="3" name="Table 2">
            <a:extLst>
              <a:ext uri="{FF2B5EF4-FFF2-40B4-BE49-F238E27FC236}">
                <a16:creationId xmlns:a16="http://schemas.microsoft.com/office/drawing/2014/main" id="{547E5FA9-97DF-1C4F-9C07-FEA69497D610}"/>
              </a:ext>
            </a:extLst>
          </p:cNvPr>
          <p:cNvGraphicFramePr>
            <a:graphicFrameLocks noGrp="1"/>
          </p:cNvGraphicFramePr>
          <p:nvPr>
            <p:extLst>
              <p:ext uri="{D42A27DB-BD31-4B8C-83A1-F6EECF244321}">
                <p14:modId xmlns:p14="http://schemas.microsoft.com/office/powerpoint/2010/main" val="4127678230"/>
              </p:ext>
            </p:extLst>
          </p:nvPr>
        </p:nvGraphicFramePr>
        <p:xfrm>
          <a:off x="381000" y="1828800"/>
          <a:ext cx="11430000" cy="4195482"/>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883823196"/>
                    </a:ext>
                  </a:extLst>
                </a:gridCol>
                <a:gridCol w="9220200">
                  <a:extLst>
                    <a:ext uri="{9D8B030D-6E8A-4147-A177-3AD203B41FA5}">
                      <a16:colId xmlns:a16="http://schemas.microsoft.com/office/drawing/2014/main" val="953452014"/>
                    </a:ext>
                  </a:extLst>
                </a:gridCol>
              </a:tblGrid>
              <a:tr h="1165412">
                <a:tc>
                  <a:txBody>
                    <a:bodyPr/>
                    <a:lstStyle/>
                    <a:p>
                      <a:r>
                        <a:rPr lang="en-US" sz="1500" b="1" dirty="0">
                          <a:solidFill>
                            <a:srgbClr val="740074"/>
                          </a:solidFill>
                          <a:latin typeface="Calibri" panose="020F0502020204030204" pitchFamily="34" charset="0"/>
                          <a:cs typeface="Calibri" panose="020F0502020204030204" pitchFamily="34" charset="0"/>
                        </a:rPr>
                        <a:t>Robust collaboration between behavioral and clinical research </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dirty="0">
                          <a:solidFill>
                            <a:schemeClr val="tx1">
                              <a:lumMod val="75000"/>
                              <a:lumOff val="25000"/>
                            </a:schemeClr>
                          </a:solidFill>
                          <a:latin typeface="Calibri" panose="020F0502020204030204" pitchFamily="34" charset="0"/>
                          <a:cs typeface="Calibri" panose="020F0502020204030204" pitchFamily="34" charset="0"/>
                        </a:rPr>
                        <a:t>An environment of mutual learning and collaboration among and between behavioral and biomedical scientists, clinicians, and community representatives yielded more impactful research and more comprehensive and nuanced understanding of the research questions. Lessons learned from previous studies informed the design and implementation of future studies.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954360420"/>
                  </a:ext>
                </a:extLst>
              </a:tr>
              <a:tr h="1515035">
                <a:tc>
                  <a:txBody>
                    <a:bodyPr/>
                    <a:lstStyle/>
                    <a:p>
                      <a:r>
                        <a:rPr lang="en-US" sz="1500" b="1" dirty="0">
                          <a:solidFill>
                            <a:srgbClr val="740074"/>
                          </a:solidFill>
                          <a:latin typeface="Calibri" panose="020F0502020204030204" pitchFamily="34" charset="0"/>
                          <a:cs typeface="Calibri" panose="020F0502020204030204" pitchFamily="34" charset="0"/>
                        </a:rPr>
                        <a:t>Incorporating social and behavioral research early into clinical trials </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dirty="0">
                          <a:solidFill>
                            <a:schemeClr val="tx1">
                              <a:lumMod val="75000"/>
                              <a:lumOff val="25000"/>
                            </a:schemeClr>
                          </a:solidFill>
                          <a:latin typeface="Calibri" panose="020F0502020204030204" pitchFamily="34" charset="0"/>
                          <a:cs typeface="Calibri" panose="020F0502020204030204" pitchFamily="34" charset="0"/>
                        </a:rPr>
                        <a:t>Assessing acceptability in Phase I and II trials provided critical information about product acceptability and trial participants’ experiences with and attitudes about using products before their evaluation in later stage trials. These findings can inform modifiable product attributes, delivery forms, and adherence support interventions used during later studies such as Phase IIb and Phase III trials.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3245861011"/>
                  </a:ext>
                </a:extLst>
              </a:tr>
              <a:tr h="1515035">
                <a:tc>
                  <a:txBody>
                    <a:bodyPr/>
                    <a:lstStyle/>
                    <a:p>
                      <a:r>
                        <a:rPr lang="en-US" sz="1500" b="1" dirty="0">
                          <a:solidFill>
                            <a:srgbClr val="740074"/>
                          </a:solidFill>
                          <a:latin typeface="Calibri" panose="020F0502020204030204" pitchFamily="34" charset="0"/>
                          <a:cs typeface="Calibri" panose="020F0502020204030204" pitchFamily="34" charset="0"/>
                        </a:rPr>
                        <a:t>No single “perfect” product will meet all users’ needs and preferences</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tx1">
                              <a:lumMod val="75000"/>
                              <a:lumOff val="25000"/>
                            </a:schemeClr>
                          </a:solidFill>
                          <a:latin typeface="Calibri" panose="020F0502020204030204" pitchFamily="34" charset="0"/>
                          <a:cs typeface="Calibri" panose="020F0502020204030204" pitchFamily="34" charset="0"/>
                        </a:rPr>
                        <a:t>MTN </a:t>
                      </a:r>
                      <a:r>
                        <a:rPr lang="en-US" sz="1500" kern="1200" dirty="0">
                          <a:solidFill>
                            <a:schemeClr val="tx1">
                              <a:lumMod val="75000"/>
                              <a:lumOff val="25000"/>
                            </a:schemeClr>
                          </a:solidFill>
                          <a:latin typeface="Calibri" panose="020F0502020204030204" pitchFamily="34" charset="0"/>
                          <a:ea typeface="+mn-ea"/>
                          <a:cs typeface="Calibri" panose="020F0502020204030204" pitchFamily="34" charset="0"/>
                        </a:rPr>
                        <a:t>research about product characteristics and dosing forms illustrated that users have diverse and varied preferences that, in some cases, influence their adherence. Much like within the field of contraception, providing diverse HIV prevention options with a range of features (e.g., gel consistency, ring duration) will eventually help users to select products that best fit into their lives.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1317452644"/>
                  </a:ext>
                </a:extLst>
              </a:tr>
            </a:tbl>
          </a:graphicData>
        </a:graphic>
      </p:graphicFrame>
      <p:grpSp>
        <p:nvGrpSpPr>
          <p:cNvPr id="21" name="Group 20">
            <a:extLst>
              <a:ext uri="{FF2B5EF4-FFF2-40B4-BE49-F238E27FC236}">
                <a16:creationId xmlns:a16="http://schemas.microsoft.com/office/drawing/2014/main" id="{0E8666C4-8397-4DA5-81C1-9D21DBA4A503}"/>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84F1B4DB-0384-438E-A453-771F7CAB3CB4}"/>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506FF252-9BBA-4150-8DB8-E76EE59683C7}"/>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542B28E8-8E43-4320-85DF-5A9D4A226F0D}"/>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F889BF24-80B4-46BF-8FED-FA3E76EC5DB9}"/>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90522D65-230F-4B46-9FDC-71A7E81059BE}"/>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F7AD154D-E13E-4C7B-879F-743AA47B1724}"/>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BB2227FC-74F0-4A2E-A46B-3CBF93AD08B3}"/>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40EEC2CD-0CC0-42D1-8FAE-073E5A4D8D79}"/>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E4D54C5C-4A6A-4E44-BF07-D9325020261C}"/>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651A084E-291F-4BFB-A47A-23ABF0A1E9DA}"/>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56BD8B5D-B346-4AFF-81BB-AC5CA63EE8A3}"/>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C17F6AB7-F0A0-49B6-807A-4CF9074EBD47}"/>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2657036A-0C46-4279-B617-8CFE97C90456}"/>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E2A82C6-189D-4F65-98FE-9B005DFB96CD}"/>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28B4E02D-A7CE-4E92-9495-41D31272D463}"/>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95310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What works </a:t>
            </a:r>
            <a:r>
              <a:rPr lang="en-US" sz="3200" dirty="0"/>
              <a:t>| An integrated approach</a:t>
            </a:r>
          </a:p>
        </p:txBody>
      </p:sp>
      <p:graphicFrame>
        <p:nvGraphicFramePr>
          <p:cNvPr id="3" name="Table 2">
            <a:extLst>
              <a:ext uri="{FF2B5EF4-FFF2-40B4-BE49-F238E27FC236}">
                <a16:creationId xmlns:a16="http://schemas.microsoft.com/office/drawing/2014/main" id="{1B5BE364-FB32-4BE4-8C3C-EA4CBAC52391}"/>
              </a:ext>
            </a:extLst>
          </p:cNvPr>
          <p:cNvGraphicFramePr>
            <a:graphicFrameLocks noGrp="1"/>
          </p:cNvGraphicFramePr>
          <p:nvPr>
            <p:extLst>
              <p:ext uri="{D42A27DB-BD31-4B8C-83A1-F6EECF244321}">
                <p14:modId xmlns:p14="http://schemas.microsoft.com/office/powerpoint/2010/main" val="1763700646"/>
              </p:ext>
            </p:extLst>
          </p:nvPr>
        </p:nvGraphicFramePr>
        <p:xfrm>
          <a:off x="381000" y="1828800"/>
          <a:ext cx="11430000" cy="43891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883823196"/>
                    </a:ext>
                  </a:extLst>
                </a:gridCol>
                <a:gridCol w="9144000">
                  <a:extLst>
                    <a:ext uri="{9D8B030D-6E8A-4147-A177-3AD203B41FA5}">
                      <a16:colId xmlns:a16="http://schemas.microsoft.com/office/drawing/2014/main" val="953452014"/>
                    </a:ext>
                  </a:extLst>
                </a:gridCol>
              </a:tblGrid>
              <a:tr h="1401098">
                <a:tc>
                  <a:txBody>
                    <a:bodyPr/>
                    <a:lstStyle/>
                    <a:p>
                      <a:r>
                        <a:rPr lang="en-US" sz="1500" b="1" dirty="0">
                          <a:solidFill>
                            <a:srgbClr val="740074"/>
                          </a:solidFill>
                          <a:latin typeface="Calibri" panose="020F0502020204030204" pitchFamily="34" charset="0"/>
                          <a:cs typeface="Calibri" panose="020F0502020204030204" pitchFamily="34" charset="0"/>
                        </a:rPr>
                        <a:t>Integration of social and behavioral research components into parent clinical trials </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kern="1200" dirty="0">
                          <a:solidFill>
                            <a:schemeClr val="tx1">
                              <a:lumMod val="75000"/>
                              <a:lumOff val="25000"/>
                            </a:schemeClr>
                          </a:solidFill>
                          <a:latin typeface="Calibri" panose="020F0502020204030204" pitchFamily="34" charset="0"/>
                          <a:ea typeface="+mn-ea"/>
                          <a:cs typeface="Calibri" panose="020F0502020204030204" pitchFamily="34" charset="0"/>
                        </a:rPr>
                        <a:t>Social and behavioral research in MTN-003 (VOICE) was conducted through an ancillary study called MTN-003C (VOICE-C) that was conducted apart from the parent trial to simplify implementation. However, this made on-the-ground monitoring of issues such as adherence challenges more difficult. As a result, social and behavioral research was fully integrated into the other ensuing studies, MTN-020 (ASPIRE), MTN-025 (HOPE), MTN-034 (REACH), MTN-042 (DELIVER) and MTN-043 (B-Protected). Full integration allowed for identification and resolution of emergent challenges, such as rumors about study products.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515806679"/>
                  </a:ext>
                </a:extLst>
              </a:tr>
              <a:tr h="1401098">
                <a:tc>
                  <a:txBody>
                    <a:bodyPr/>
                    <a:lstStyle/>
                    <a:p>
                      <a:r>
                        <a:rPr lang="en-US" sz="1500" b="1" dirty="0">
                          <a:solidFill>
                            <a:srgbClr val="740074"/>
                          </a:solidFill>
                          <a:latin typeface="Calibri" panose="020F0502020204030204" pitchFamily="34" charset="0"/>
                          <a:cs typeface="Calibri" panose="020F0502020204030204" pitchFamily="34" charset="0"/>
                        </a:rPr>
                        <a:t>Debrief reports and protocol implementation-focused data collection</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kern="1200" dirty="0">
                          <a:solidFill>
                            <a:schemeClr val="tx1">
                              <a:lumMod val="75000"/>
                              <a:lumOff val="25000"/>
                            </a:schemeClr>
                          </a:solidFill>
                          <a:latin typeface="Calibri" panose="020F0502020204030204" pitchFamily="34" charset="0"/>
                          <a:ea typeface="+mn-ea"/>
                          <a:cs typeface="Calibri" panose="020F0502020204030204" pitchFamily="34" charset="0"/>
                        </a:rPr>
                        <a:t>Debrief reports and rapid analysis conducted soon after in-depth interviews (IDIs) or focus group discussions (FGDs) highlighted key findings for protocol implementation teams and behavioral researchers to learn about and respond to emerging thematic areas and address time-sensitive concerns, such as misinformation about the study or the investigational products and dislike of certain study procedures. In MTN-034, participants feedback received from early FGDs, which focused on trial implementation, were used to improve clinic procedures (e.g., pelvic exams) and address product-related rumors.</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1850636586"/>
                  </a:ext>
                </a:extLst>
              </a:tr>
              <a:tr h="807720">
                <a:tc>
                  <a:txBody>
                    <a:bodyPr/>
                    <a:lstStyle/>
                    <a:p>
                      <a:r>
                        <a:rPr lang="en-US" sz="1500" b="1" dirty="0">
                          <a:solidFill>
                            <a:srgbClr val="740074"/>
                          </a:solidFill>
                          <a:latin typeface="Calibri" panose="020F0502020204030204" pitchFamily="34" charset="0"/>
                          <a:cs typeface="Calibri" panose="020F0502020204030204" pitchFamily="34" charset="0"/>
                        </a:rPr>
                        <a:t>Applying lessons learned to future studies</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kern="1200" dirty="0">
                          <a:solidFill>
                            <a:schemeClr val="tx1">
                              <a:lumMod val="75000"/>
                              <a:lumOff val="25000"/>
                            </a:schemeClr>
                          </a:solidFill>
                          <a:latin typeface="Calibri" panose="020F0502020204030204" pitchFamily="34" charset="0"/>
                          <a:ea typeface="+mn-ea"/>
                          <a:cs typeface="Calibri" panose="020F0502020204030204" pitchFamily="34" charset="0"/>
                        </a:rPr>
                        <a:t>Key successes and lessons learned regarding trial implementation and research methods were successfully carried forward to subsequent MTN trials. For example, while MTN-003 lacked an objective measurement of adherence, MTN-003D assessed the utility of drug-level feedback; MTN-020 provided site-level average adherence feedback; MTN-025 provided individual drug-level feedback in addition to choice-based adherence counseling; and MTN-034 provided a menu of adherence support options and simplified, population-relevant drug level feedback to enhance comprehension.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96091223"/>
                  </a:ext>
                </a:extLst>
              </a:tr>
            </a:tbl>
          </a:graphicData>
        </a:graphic>
      </p:graphicFrame>
      <p:grpSp>
        <p:nvGrpSpPr>
          <p:cNvPr id="21" name="Group 20">
            <a:extLst>
              <a:ext uri="{FF2B5EF4-FFF2-40B4-BE49-F238E27FC236}">
                <a16:creationId xmlns:a16="http://schemas.microsoft.com/office/drawing/2014/main" id="{893750FC-4C61-4E1D-BC17-0A80BBEF0509}"/>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A00BB650-4135-4AD8-A74B-172807E0BF7D}"/>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BBFFD3DE-6181-4FDA-90D5-EFF24B8D3B9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31BA3855-FD1D-410A-A282-CBF48F2FCB7D}"/>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D1ED5498-0676-4EE0-8AA8-6532F19789B5}"/>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DCAFA998-31AF-4E1E-82E1-96B1CB4A66F9}"/>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C2B65F78-A72D-44CB-873C-A07BBC737371}"/>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107BA3B2-E2AA-41AD-BEC2-2C74AAAAA7F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A4B49A1E-64D5-4D52-9D12-4B8E343E7531}"/>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0B24B738-43BC-4AD9-8F42-EFCE53BC58C7}"/>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DD1C66FE-D43B-49E8-B6A6-4488CBECB49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96FCFC15-3F48-427F-9ECE-217AEC640D12}"/>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24394BBC-DA0E-4DAA-BB5F-9C6851B663B3}"/>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0971DB9D-C4C7-48D0-B7B8-23135F0ED616}"/>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D15A24A-ECEF-4EF9-9A5C-C6550B76098A}"/>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3A972A94-80C9-4CD3-A93A-0D7C517344AC}"/>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26422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What works </a:t>
            </a:r>
            <a:r>
              <a:rPr lang="en-US" sz="3200" dirty="0"/>
              <a:t>| Choice and options for study participants </a:t>
            </a:r>
          </a:p>
        </p:txBody>
      </p:sp>
      <p:sp>
        <p:nvSpPr>
          <p:cNvPr id="2" name="TextBox 1">
            <a:extLst>
              <a:ext uri="{FF2B5EF4-FFF2-40B4-BE49-F238E27FC236}">
                <a16:creationId xmlns:a16="http://schemas.microsoft.com/office/drawing/2014/main" id="{79D87949-45F1-4AB7-A717-2485707EEA8E}"/>
              </a:ext>
            </a:extLst>
          </p:cNvPr>
          <p:cNvSpPr txBox="1"/>
          <p:nvPr/>
        </p:nvSpPr>
        <p:spPr>
          <a:xfrm>
            <a:off x="0" y="1219200"/>
            <a:ext cx="11496039"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effectLst/>
              <a:latin typeface="Calibri" panose="020F0502020204030204" pitchFamily="34" charset="0"/>
            </a:endParaRPr>
          </a:p>
        </p:txBody>
      </p:sp>
      <p:graphicFrame>
        <p:nvGraphicFramePr>
          <p:cNvPr id="3" name="Table 2">
            <a:extLst>
              <a:ext uri="{FF2B5EF4-FFF2-40B4-BE49-F238E27FC236}">
                <a16:creationId xmlns:a16="http://schemas.microsoft.com/office/drawing/2014/main" id="{D31E879E-2278-4F65-A026-8C61729A6D9A}"/>
              </a:ext>
            </a:extLst>
          </p:cNvPr>
          <p:cNvGraphicFramePr>
            <a:graphicFrameLocks noGrp="1"/>
          </p:cNvGraphicFramePr>
          <p:nvPr>
            <p:extLst>
              <p:ext uri="{D42A27DB-BD31-4B8C-83A1-F6EECF244321}">
                <p14:modId xmlns:p14="http://schemas.microsoft.com/office/powerpoint/2010/main" val="12070242"/>
              </p:ext>
            </p:extLst>
          </p:nvPr>
        </p:nvGraphicFramePr>
        <p:xfrm>
          <a:off x="389201" y="1548229"/>
          <a:ext cx="8463017" cy="5101542"/>
        </p:xfrm>
        <a:graphic>
          <a:graphicData uri="http://schemas.openxmlformats.org/drawingml/2006/table">
            <a:tbl>
              <a:tblPr firstRow="1" bandRow="1">
                <a:tableStyleId>{5C22544A-7EE6-4342-B048-85BDC9FD1C3A}</a:tableStyleId>
              </a:tblPr>
              <a:tblGrid>
                <a:gridCol w="1692604">
                  <a:extLst>
                    <a:ext uri="{9D8B030D-6E8A-4147-A177-3AD203B41FA5}">
                      <a16:colId xmlns:a16="http://schemas.microsoft.com/office/drawing/2014/main" val="883823196"/>
                    </a:ext>
                  </a:extLst>
                </a:gridCol>
                <a:gridCol w="6770413">
                  <a:extLst>
                    <a:ext uri="{9D8B030D-6E8A-4147-A177-3AD203B41FA5}">
                      <a16:colId xmlns:a16="http://schemas.microsoft.com/office/drawing/2014/main" val="953452014"/>
                    </a:ext>
                  </a:extLst>
                </a:gridCol>
              </a:tblGrid>
              <a:tr h="1747469">
                <a:tc>
                  <a:txBody>
                    <a:bodyPr/>
                    <a:lstStyle/>
                    <a:p>
                      <a:r>
                        <a:rPr lang="en-US" sz="1500" b="1" dirty="0">
                          <a:solidFill>
                            <a:srgbClr val="740074"/>
                          </a:solidFill>
                          <a:latin typeface="Calibri" panose="020F0502020204030204" pitchFamily="34" charset="0"/>
                          <a:cs typeface="Calibri" panose="020F0502020204030204" pitchFamily="34" charset="0"/>
                        </a:rPr>
                        <a:t>Enacted product choice built into study design</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Building choice into clinical trial design allows participants to exercise autonomy over product selection and provides a direct, measurable assessment of preference and decision-making. </a:t>
                      </a:r>
                      <a:r>
                        <a:rPr lang="en-US" sz="1500" b="0" kern="1200" dirty="0">
                          <a:solidFill>
                            <a:schemeClr val="tx1"/>
                          </a:solidFill>
                          <a:effectLst/>
                          <a:latin typeface="Calibri" panose="020F0502020204030204" pitchFamily="34" charset="0"/>
                          <a:ea typeface="+mn-ea"/>
                          <a:cs typeface="Calibri" panose="020F0502020204030204" pitchFamily="34" charset="0"/>
                        </a:rPr>
                        <a:t>Successful examples of this included an open-label crossover study of the dapivirine</a:t>
                      </a:r>
                      <a:r>
                        <a:rPr lang="en-US" sz="1500" b="0" kern="1200" baseline="0" dirty="0">
                          <a:solidFill>
                            <a:schemeClr val="tx1"/>
                          </a:solidFill>
                          <a:effectLst/>
                          <a:latin typeface="Calibri" panose="020F0502020204030204" pitchFamily="34" charset="0"/>
                          <a:ea typeface="+mn-ea"/>
                          <a:cs typeface="Calibri" panose="020F0502020204030204" pitchFamily="34" charset="0"/>
                        </a:rPr>
                        <a:t> ring and oral PrEP with a third phase during which </a:t>
                      </a:r>
                      <a:r>
                        <a:rPr lang="en-US" sz="1500" b="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participants </a:t>
                      </a:r>
                      <a:r>
                        <a:rPr lang="en-US" sz="1500" b="0" kern="1200" dirty="0">
                          <a:solidFill>
                            <a:schemeClr val="tx1"/>
                          </a:solidFill>
                          <a:effectLst/>
                          <a:latin typeface="Calibri" panose="020F0502020204030204" pitchFamily="34" charset="0"/>
                          <a:ea typeface="+mn-ea"/>
                          <a:cs typeface="Calibri" panose="020F0502020204030204" pitchFamily="34" charset="0"/>
                        </a:rPr>
                        <a:t>could</a:t>
                      </a:r>
                      <a:r>
                        <a:rPr lang="en-US" sz="1500" b="0" kern="1200" dirty="0">
                          <a:solidFill>
                            <a:srgbClr val="FF0000"/>
                          </a:solidFill>
                          <a:effectLst/>
                          <a:latin typeface="Calibri" panose="020F0502020204030204" pitchFamily="34" charset="0"/>
                          <a:ea typeface="+mn-ea"/>
                          <a:cs typeface="Calibri" panose="020F0502020204030204" pitchFamily="34" charset="0"/>
                        </a:rPr>
                        <a:t> </a:t>
                      </a:r>
                      <a:r>
                        <a:rPr lang="en-US" sz="1500" b="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chose to use the ring, oral PrEP, or neither (MTN-034), and an</a:t>
                      </a:r>
                      <a:r>
                        <a:rPr lang="en-US" sz="1500" b="0" kern="1200" dirty="0">
                          <a:solidFill>
                            <a:schemeClr val="tx1"/>
                          </a:solidFill>
                          <a:effectLst/>
                          <a:latin typeface="Calibri" panose="020F0502020204030204" pitchFamily="34" charset="0"/>
                          <a:ea typeface="+mn-ea"/>
                          <a:cs typeface="Calibri" panose="020F0502020204030204" pitchFamily="34" charset="0"/>
                        </a:rPr>
                        <a:t> open-label </a:t>
                      </a:r>
                      <a:r>
                        <a:rPr lang="en-US" sz="1500" b="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extension study that allowed participants to accept or not the ring (MTN-025). In both studies, women could also switch products or HIV prevention strategies, better reflecting real-world use. </a:t>
                      </a: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4036488809"/>
                  </a:ext>
                </a:extLst>
              </a:tr>
              <a:tr h="1555802">
                <a:tc>
                  <a:txBody>
                    <a:bodyPr/>
                    <a:lstStyle/>
                    <a:p>
                      <a:r>
                        <a:rPr lang="en-US" sz="1500" b="1" dirty="0">
                          <a:solidFill>
                            <a:srgbClr val="740074"/>
                          </a:solidFill>
                          <a:latin typeface="Calibri" panose="020F0502020204030204" pitchFamily="34" charset="0"/>
                          <a:cs typeface="Calibri" panose="020F0502020204030204" pitchFamily="34" charset="0"/>
                        </a:rPr>
                        <a:t>Stated preference and choice in discrete choice experiments </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Discrete choice experiments (DCEs) </a:t>
                      </a:r>
                      <a:r>
                        <a:rPr lang="en-US" sz="1500" kern="1200" dirty="0">
                          <a:solidFill>
                            <a:schemeClr val="tx1"/>
                          </a:solidFill>
                          <a:effectLst/>
                          <a:latin typeface="Calibri" panose="020F0502020204030204" pitchFamily="34" charset="0"/>
                          <a:ea typeface="+mn-ea"/>
                          <a:cs typeface="Calibri" panose="020F0502020204030204" pitchFamily="34" charset="0"/>
                        </a:rPr>
                        <a:t>allowed researchers to examine preferences related to specific product attributes, assess which attributes were most influential to choice, and evaluate trade-offs. DCEs conducted in MTN-017 and MTN-035 (DESIRE) assessed preference for different delivery methods of</a:t>
                      </a:r>
                      <a:r>
                        <a:rPr lang="en-US" sz="1500" kern="1200" baseline="0" dirty="0">
                          <a:solidFill>
                            <a:schemeClr val="tx1"/>
                          </a:solidFill>
                          <a:effectLst/>
                          <a:latin typeface="Calibri" panose="020F0502020204030204" pitchFamily="34" charset="0"/>
                          <a:ea typeface="+mn-ea"/>
                          <a:cs typeface="Calibri" panose="020F0502020204030204" pitchFamily="34" charset="0"/>
                        </a:rPr>
                        <a:t> a rectal </a:t>
                      </a:r>
                      <a:r>
                        <a:rPr lang="en-US" sz="1500" strike="noStrike" kern="1200" baseline="0" dirty="0">
                          <a:solidFill>
                            <a:schemeClr val="tx1"/>
                          </a:solidFill>
                          <a:effectLst/>
                          <a:latin typeface="Calibri" panose="020F0502020204030204" pitchFamily="34" charset="0"/>
                          <a:ea typeface="+mn-ea"/>
                          <a:cs typeface="Calibri" panose="020F0502020204030204" pitchFamily="34" charset="0"/>
                        </a:rPr>
                        <a:t>microbicide</a:t>
                      </a:r>
                      <a:r>
                        <a:rPr lang="en-US" sz="1500" strike="noStrike" kern="1200" dirty="0">
                          <a:solidFill>
                            <a:schemeClr val="tx1"/>
                          </a:solidFill>
                          <a:effectLst/>
                          <a:latin typeface="Calibri" panose="020F0502020204030204" pitchFamily="34" charset="0"/>
                          <a:ea typeface="+mn-ea"/>
                          <a:cs typeface="Calibri" panose="020F0502020204030204" pitchFamily="34" charset="0"/>
                        </a:rPr>
                        <a:t>s</a:t>
                      </a:r>
                      <a:r>
                        <a:rPr lang="en-US" sz="1500"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 </a:t>
                      </a:r>
                      <a:r>
                        <a:rPr lang="en-US" sz="150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while MTN-045 (CUPID) assessed hypothetical product choice and preference for Multipurpose Prevention Technologies (MPT) indications. </a:t>
                      </a: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524871454"/>
                  </a:ext>
                </a:extLst>
              </a:tr>
              <a:tr h="1625500">
                <a:tc>
                  <a:txBody>
                    <a:bodyPr/>
                    <a:lstStyle/>
                    <a:p>
                      <a:r>
                        <a:rPr lang="en-US" sz="1500" b="1" dirty="0">
                          <a:solidFill>
                            <a:srgbClr val="740074"/>
                          </a:solidFill>
                          <a:latin typeface="Calibri" panose="020F0502020204030204" pitchFamily="34" charset="0"/>
                          <a:cs typeface="Calibri" panose="020F0502020204030204" pitchFamily="34" charset="0"/>
                        </a:rPr>
                        <a:t>Choice for other aspects of trial participation </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Recognizing that providing options is empowering to study participants, the MTN worked to support participant choice in various aspects of the clinical trial experience. The Contraceptive Action Team was formed to ensure that women participating in MTN trials have access to a wider range of contraception options. MTN-034 promoted participant choice in adherence support by encouraging participants to choose from a menu of counseling options. </a:t>
                      </a:r>
                      <a:endParaRPr lang="en-US" sz="1500" b="0" dirty="0">
                        <a:solidFill>
                          <a:schemeClr val="tx1">
                            <a:lumMod val="75000"/>
                            <a:lumOff val="25000"/>
                          </a:schemeClr>
                        </a:solidFill>
                        <a:latin typeface="Calibri" panose="020F0502020204030204" pitchFamily="34" charset="0"/>
                        <a:cs typeface="Calibri" panose="020F0502020204030204" pitchFamily="34" charset="0"/>
                      </a:endParaRP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342366412"/>
                  </a:ext>
                </a:extLst>
              </a:tr>
            </a:tbl>
          </a:graphicData>
        </a:graphic>
      </p:graphicFrame>
      <p:pic>
        <p:nvPicPr>
          <p:cNvPr id="7" name="Picture 6">
            <a:extLst>
              <a:ext uri="{FF2B5EF4-FFF2-40B4-BE49-F238E27FC236}">
                <a16:creationId xmlns:a16="http://schemas.microsoft.com/office/drawing/2014/main" id="{72DB6EF1-2901-46F2-B711-55103EFC47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7685" y="3639193"/>
            <a:ext cx="2492102" cy="1332065"/>
          </a:xfrm>
          <a:prstGeom prst="rect">
            <a:avLst/>
          </a:prstGeom>
        </p:spPr>
      </p:pic>
      <p:pic>
        <p:nvPicPr>
          <p:cNvPr id="6" name="Hexagon 28">
            <a:extLst>
              <a:ext uri="{FF2B5EF4-FFF2-40B4-BE49-F238E27FC236}">
                <a16:creationId xmlns:a16="http://schemas.microsoft.com/office/drawing/2014/main" id="{9C556F76-5CB2-468F-BF43-EC0DD6EB4F9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3551" y="1600200"/>
            <a:ext cx="2396236" cy="1915249"/>
          </a:xfrm>
          <a:prstGeom prst="rect">
            <a:avLst/>
          </a:prstGeom>
          <a:noFill/>
        </p:spPr>
      </p:pic>
      <p:pic>
        <p:nvPicPr>
          <p:cNvPr id="8" name="Picture 7">
            <a:extLst>
              <a:ext uri="{FF2B5EF4-FFF2-40B4-BE49-F238E27FC236}">
                <a16:creationId xmlns:a16="http://schemas.microsoft.com/office/drawing/2014/main" id="{CBDD7A0A-EC54-4D4E-8F0B-CEB64E24C4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05874" y="5082135"/>
            <a:ext cx="2537226" cy="739577"/>
          </a:xfrm>
          <a:prstGeom prst="rect">
            <a:avLst/>
          </a:prstGeom>
        </p:spPr>
      </p:pic>
      <p:grpSp>
        <p:nvGrpSpPr>
          <p:cNvPr id="25" name="Group 24">
            <a:extLst>
              <a:ext uri="{FF2B5EF4-FFF2-40B4-BE49-F238E27FC236}">
                <a16:creationId xmlns:a16="http://schemas.microsoft.com/office/drawing/2014/main" id="{0A1EE4D5-1814-4A05-B96B-5B211FF270B5}"/>
              </a:ext>
            </a:extLst>
          </p:cNvPr>
          <p:cNvGrpSpPr/>
          <p:nvPr/>
        </p:nvGrpSpPr>
        <p:grpSpPr>
          <a:xfrm>
            <a:off x="8534400" y="6324600"/>
            <a:ext cx="3811256" cy="3065844"/>
            <a:chOff x="8534400" y="3792156"/>
            <a:chExt cx="3811256" cy="3065844"/>
          </a:xfrm>
        </p:grpSpPr>
        <p:grpSp>
          <p:nvGrpSpPr>
            <p:cNvPr id="26" name="Group 25">
              <a:extLst>
                <a:ext uri="{FF2B5EF4-FFF2-40B4-BE49-F238E27FC236}">
                  <a16:creationId xmlns:a16="http://schemas.microsoft.com/office/drawing/2014/main" id="{710944AE-6982-49A7-ABC3-531FB7FD45AF}"/>
                </a:ext>
              </a:extLst>
            </p:cNvPr>
            <p:cNvGrpSpPr/>
            <p:nvPr/>
          </p:nvGrpSpPr>
          <p:grpSpPr>
            <a:xfrm>
              <a:off x="8534400" y="3792156"/>
              <a:ext cx="3811256" cy="3065844"/>
              <a:chOff x="8534400" y="3810000"/>
              <a:chExt cx="3811256" cy="3065844"/>
            </a:xfrm>
          </p:grpSpPr>
          <p:sp>
            <p:nvSpPr>
              <p:cNvPr id="28" name="Rectangle 27">
                <a:extLst>
                  <a:ext uri="{FF2B5EF4-FFF2-40B4-BE49-F238E27FC236}">
                    <a16:creationId xmlns:a16="http://schemas.microsoft.com/office/drawing/2014/main" id="{518D1689-C8AD-43D4-87A0-EE05AD3AAFA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85D6F746-2793-4E0A-863B-2EBC3D13AB56}"/>
                  </a:ext>
                </a:extLst>
              </p:cNvPr>
              <p:cNvPicPr>
                <a:picLocks noChangeAspect="1"/>
              </p:cNvPicPr>
              <p:nvPr/>
            </p:nvPicPr>
            <p:blipFill>
              <a:blip r:embed="rId6"/>
              <a:stretch>
                <a:fillRect/>
              </a:stretch>
            </p:blipFill>
            <p:spPr>
              <a:xfrm>
                <a:off x="8686800" y="3962400"/>
                <a:ext cx="254000" cy="165100"/>
              </a:xfrm>
              <a:prstGeom prst="rect">
                <a:avLst/>
              </a:prstGeom>
            </p:spPr>
          </p:pic>
          <p:sp>
            <p:nvSpPr>
              <p:cNvPr id="30" name="TextBox 29">
                <a:extLst>
                  <a:ext uri="{FF2B5EF4-FFF2-40B4-BE49-F238E27FC236}">
                    <a16:creationId xmlns:a16="http://schemas.microsoft.com/office/drawing/2014/main" id="{AD0CEF52-EB7A-4E60-A06B-01F1617B640B}"/>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1" name="TextBox 30">
                <a:hlinkClick r:id="rId7" action="ppaction://hlinksldjump"/>
                <a:extLst>
                  <a:ext uri="{FF2B5EF4-FFF2-40B4-BE49-F238E27FC236}">
                    <a16:creationId xmlns:a16="http://schemas.microsoft.com/office/drawing/2014/main" id="{65BD097E-1895-4261-B172-3751342CBE33}"/>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2" name="Rectangle 31">
                <a:hlinkClick r:id="rId7" action="ppaction://hlinksldjump"/>
                <a:extLst>
                  <a:ext uri="{FF2B5EF4-FFF2-40B4-BE49-F238E27FC236}">
                    <a16:creationId xmlns:a16="http://schemas.microsoft.com/office/drawing/2014/main" id="{50DECD56-8631-4A44-B8CF-2D1E806D4992}"/>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3" name="Rectangle 32">
                <a:hlinkClick r:id="rId8" action="ppaction://hlinksldjump"/>
                <a:extLst>
                  <a:ext uri="{FF2B5EF4-FFF2-40B4-BE49-F238E27FC236}">
                    <a16:creationId xmlns:a16="http://schemas.microsoft.com/office/drawing/2014/main" id="{35523E32-14BF-49D6-9B50-4FEA013F5046}"/>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4" name="TextBox 33">
                <a:hlinkClick r:id="rId8" action="ppaction://hlinksldjump"/>
                <a:extLst>
                  <a:ext uri="{FF2B5EF4-FFF2-40B4-BE49-F238E27FC236}">
                    <a16:creationId xmlns:a16="http://schemas.microsoft.com/office/drawing/2014/main" id="{E221CD5A-7B74-49E2-B10E-F1557476645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5" name="Rectangle 34">
                <a:hlinkClick r:id="rId9" action="ppaction://hlinksldjump"/>
                <a:extLst>
                  <a:ext uri="{FF2B5EF4-FFF2-40B4-BE49-F238E27FC236}">
                    <a16:creationId xmlns:a16="http://schemas.microsoft.com/office/drawing/2014/main" id="{F7649CF1-FAA6-47D9-BAB2-5A2CE9FD8688}"/>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6" name="TextBox 35">
                <a:hlinkClick r:id="rId9" action="ppaction://hlinksldjump"/>
                <a:extLst>
                  <a:ext uri="{FF2B5EF4-FFF2-40B4-BE49-F238E27FC236}">
                    <a16:creationId xmlns:a16="http://schemas.microsoft.com/office/drawing/2014/main" id="{C24AA5B3-AC8B-4E10-89D3-D8269145DEC6}"/>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7" name="Rectangle 36">
                <a:hlinkClick r:id="rId10" action="ppaction://hlinksldjump"/>
                <a:extLst>
                  <a:ext uri="{FF2B5EF4-FFF2-40B4-BE49-F238E27FC236}">
                    <a16:creationId xmlns:a16="http://schemas.microsoft.com/office/drawing/2014/main" id="{9F0A8E26-31AE-41EB-85F1-EFF245CE97B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8" name="TextBox 37">
                <a:hlinkClick r:id="rId10" action="ppaction://hlinksldjump"/>
                <a:extLst>
                  <a:ext uri="{FF2B5EF4-FFF2-40B4-BE49-F238E27FC236}">
                    <a16:creationId xmlns:a16="http://schemas.microsoft.com/office/drawing/2014/main" id="{33F05D38-D5F0-4173-9D73-2449D39F630A}"/>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9" name="Straight Connector 38">
                <a:extLst>
                  <a:ext uri="{FF2B5EF4-FFF2-40B4-BE49-F238E27FC236}">
                    <a16:creationId xmlns:a16="http://schemas.microsoft.com/office/drawing/2014/main" id="{1785BF97-2B91-467C-9911-950625471B86}"/>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AD6821C5-50C3-453B-9D71-B94CDF836C5B}"/>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A497FBDB-497A-45F7-9E52-6D41D653DAE5}"/>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09496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5"/>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5"/>
                                        </p:tgtEl>
                                        <p:attrNameLst>
                                          <p:attrName>ppt_x</p:attrName>
                                          <p:attrName>ppt_y</p:attrName>
                                        </p:attrNameLst>
                                      </p:cBhvr>
                                      <p:rCtr x="0" y="18588"/>
                                    </p:animMotion>
                                  </p:child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What works </a:t>
            </a:r>
            <a:r>
              <a:rPr lang="en-US" sz="3200" dirty="0"/>
              <a:t>| Measuring and supporting product adherence </a:t>
            </a:r>
          </a:p>
        </p:txBody>
      </p:sp>
      <p:graphicFrame>
        <p:nvGraphicFramePr>
          <p:cNvPr id="3" name="Table 2">
            <a:extLst>
              <a:ext uri="{FF2B5EF4-FFF2-40B4-BE49-F238E27FC236}">
                <a16:creationId xmlns:a16="http://schemas.microsoft.com/office/drawing/2014/main" id="{547E5FA9-97DF-1C4F-9C07-FEA69497D610}"/>
              </a:ext>
            </a:extLst>
          </p:cNvPr>
          <p:cNvGraphicFramePr>
            <a:graphicFrameLocks noGrp="1"/>
          </p:cNvGraphicFramePr>
          <p:nvPr>
            <p:extLst>
              <p:ext uri="{D42A27DB-BD31-4B8C-83A1-F6EECF244321}">
                <p14:modId xmlns:p14="http://schemas.microsoft.com/office/powerpoint/2010/main" val="3015085600"/>
              </p:ext>
            </p:extLst>
          </p:nvPr>
        </p:nvGraphicFramePr>
        <p:xfrm>
          <a:off x="304800" y="1908087"/>
          <a:ext cx="11582400" cy="4278311"/>
        </p:xfrm>
        <a:graphic>
          <a:graphicData uri="http://schemas.openxmlformats.org/drawingml/2006/table">
            <a:tbl>
              <a:tblPr firstRow="1" bandRow="1">
                <a:tableStyleId>{5C22544A-7EE6-4342-B048-85BDC9FD1C3A}</a:tableStyleId>
              </a:tblPr>
              <a:tblGrid>
                <a:gridCol w="1930400">
                  <a:extLst>
                    <a:ext uri="{9D8B030D-6E8A-4147-A177-3AD203B41FA5}">
                      <a16:colId xmlns:a16="http://schemas.microsoft.com/office/drawing/2014/main" val="883823196"/>
                    </a:ext>
                  </a:extLst>
                </a:gridCol>
                <a:gridCol w="9652000">
                  <a:extLst>
                    <a:ext uri="{9D8B030D-6E8A-4147-A177-3AD203B41FA5}">
                      <a16:colId xmlns:a16="http://schemas.microsoft.com/office/drawing/2014/main" val="953452014"/>
                    </a:ext>
                  </a:extLst>
                </a:gridCol>
              </a:tblGrid>
              <a:tr h="940962">
                <a:tc>
                  <a:txBody>
                    <a:bodyPr/>
                    <a:lstStyle/>
                    <a:p>
                      <a:r>
                        <a:rPr lang="en-US" sz="1500" b="1" kern="1200" dirty="0">
                          <a:solidFill>
                            <a:srgbClr val="740074"/>
                          </a:solidFill>
                          <a:latin typeface="Calibri" panose="020F0502020204030204" pitchFamily="34" charset="0"/>
                          <a:ea typeface="+mn-ea"/>
                          <a:cs typeface="Calibri" panose="020F0502020204030204" pitchFamily="34" charset="0"/>
                        </a:rPr>
                        <a:t>Measuring product adherence</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pPr marL="0" algn="l" defTabSz="914400" rtl="0" eaLnBrk="1" latinLnBrk="0" hangingPunct="1"/>
                      <a:r>
                        <a:rPr lang="en-US" sz="1500" b="0" kern="1200" dirty="0">
                          <a:solidFill>
                            <a:schemeClr val="tx1">
                              <a:lumMod val="75000"/>
                              <a:lumOff val="25000"/>
                            </a:schemeClr>
                          </a:solidFill>
                          <a:latin typeface="Calibri" panose="020F0502020204030204" pitchFamily="34" charset="0"/>
                          <a:ea typeface="+mn-ea"/>
                          <a:cs typeface="Calibri" panose="020F0502020204030204" pitchFamily="34" charset="0"/>
                        </a:rPr>
                        <a:t>Combining objective measures of adherence (e.g., drug levels in blood) with open-ended, non-judgmental interviewing elicited more honest dialogue surrounding challenges of using HIV prevention products. Instead of attempting to measure adherence itself, social and behavioral research should be used to explore the context in which study participants are navigating product use and identify facilitators and barriers of product adherence. </a:t>
                      </a: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4035592330"/>
                  </a:ext>
                </a:extLst>
              </a:tr>
              <a:tr h="1276224">
                <a:tc>
                  <a:txBody>
                    <a:bodyPr/>
                    <a:lstStyle/>
                    <a:p>
                      <a:r>
                        <a:rPr lang="en-US" sz="1500" b="1" dirty="0">
                          <a:solidFill>
                            <a:srgbClr val="740074"/>
                          </a:solidFill>
                          <a:latin typeface="Calibri" panose="020F0502020204030204" pitchFamily="34" charset="0"/>
                          <a:cs typeface="Calibri" panose="020F0502020204030204" pitchFamily="34" charset="0"/>
                        </a:rPr>
                        <a:t>Adherence counseling based in Motivational Interviewing and client-centered care </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dirty="0">
                          <a:solidFill>
                            <a:schemeClr val="tx1">
                              <a:lumMod val="75000"/>
                              <a:lumOff val="25000"/>
                            </a:schemeClr>
                          </a:solidFill>
                          <a:latin typeface="Calibri" panose="020F0502020204030204" pitchFamily="34" charset="0"/>
                          <a:cs typeface="Calibri" panose="020F0502020204030204" pitchFamily="34" charset="0"/>
                        </a:rPr>
                        <a:t>Existing counselors in clinical research sites were trained by a team of experts including clinical psychologists and community trainers. Counseling content was standardized and informed by evidence-based practices such as client-centered counseling and Motivational Interviewing (MI).</a:t>
                      </a:r>
                      <a:r>
                        <a:rPr lang="en-US" sz="1500" b="0" baseline="30000" dirty="0">
                          <a:solidFill>
                            <a:schemeClr val="tx1">
                              <a:lumMod val="75000"/>
                              <a:lumOff val="25000"/>
                            </a:schemeClr>
                          </a:solidFill>
                          <a:latin typeface="Calibri" panose="020F0502020204030204" pitchFamily="34" charset="0"/>
                          <a:cs typeface="Calibri" panose="020F0502020204030204" pitchFamily="34" charset="0"/>
                        </a:rPr>
                        <a:t>64</a:t>
                      </a:r>
                      <a:r>
                        <a:rPr lang="en-US" sz="1500" b="0" dirty="0">
                          <a:solidFill>
                            <a:schemeClr val="tx1">
                              <a:lumMod val="75000"/>
                              <a:lumOff val="25000"/>
                            </a:schemeClr>
                          </a:solidFill>
                          <a:latin typeface="Calibri" panose="020F0502020204030204" pitchFamily="34" charset="0"/>
                          <a:cs typeface="Calibri" panose="020F0502020204030204" pitchFamily="34" charset="0"/>
                        </a:rPr>
                        <a:t> A tabletop flipchart and/or counseling manual was used to help guide counselors during sessions. Key aspects of MI incorporated into adherence counseling included a focus on working in collaboration with participants and expressing empathy. </a:t>
                      </a: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4036488809"/>
                  </a:ext>
                </a:extLst>
              </a:tr>
              <a:tr h="1078970">
                <a:tc>
                  <a:txBody>
                    <a:bodyPr/>
                    <a:lstStyle/>
                    <a:p>
                      <a:r>
                        <a:rPr lang="en-US" sz="1500" b="1" dirty="0">
                          <a:solidFill>
                            <a:srgbClr val="740074"/>
                          </a:solidFill>
                          <a:latin typeface="Calibri" panose="020F0502020204030204" pitchFamily="34" charset="0"/>
                          <a:cs typeface="Calibri" panose="020F0502020204030204" pitchFamily="34" charset="0"/>
                        </a:rPr>
                        <a:t>Audio-recording counseling sessions for quality assurance </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dirty="0">
                          <a:solidFill>
                            <a:schemeClr val="tx1">
                              <a:lumMod val="75000"/>
                              <a:lumOff val="25000"/>
                            </a:schemeClr>
                          </a:solidFill>
                          <a:latin typeface="Calibri" panose="020F0502020204030204" pitchFamily="34" charset="0"/>
                          <a:cs typeface="Calibri" panose="020F0502020204030204" pitchFamily="34" charset="0"/>
                        </a:rPr>
                        <a:t>Audio-recording counseling sessions allowed a team of experts and/or peers to carefully review counseling sessions, assess fidelity to the counseling guide, and provide constructive, detailed feedback to counselors. This practice was also found to be highly acceptable to study participants.</a:t>
                      </a:r>
                      <a:r>
                        <a:rPr lang="en-US" sz="1500" b="0" baseline="30000" dirty="0">
                          <a:solidFill>
                            <a:schemeClr val="tx1">
                              <a:lumMod val="75000"/>
                              <a:lumOff val="25000"/>
                            </a:schemeClr>
                          </a:solidFill>
                          <a:latin typeface="Calibri" panose="020F0502020204030204" pitchFamily="34" charset="0"/>
                          <a:cs typeface="Calibri" panose="020F0502020204030204" pitchFamily="34" charset="0"/>
                        </a:rPr>
                        <a:t>52</a:t>
                      </a:r>
                      <a:r>
                        <a:rPr lang="en-US" sz="1500" b="0" dirty="0">
                          <a:solidFill>
                            <a:schemeClr val="tx1">
                              <a:lumMod val="75000"/>
                              <a:lumOff val="25000"/>
                            </a:schemeClr>
                          </a:solidFill>
                          <a:latin typeface="Calibri" panose="020F0502020204030204" pitchFamily="34" charset="0"/>
                          <a:cs typeface="Calibri" panose="020F0502020204030204" pitchFamily="34" charset="0"/>
                        </a:rPr>
                        <a:t> Counselors received reports rating each counseling session. In some studies, data from counseling sessions was used to triangulate other study data on participant adherence challenges. </a:t>
                      </a: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875407395"/>
                  </a:ext>
                </a:extLst>
              </a:tr>
              <a:tr h="917277">
                <a:tc>
                  <a:txBody>
                    <a:bodyPr/>
                    <a:lstStyle/>
                    <a:p>
                      <a:r>
                        <a:rPr lang="en-US" sz="1500" b="1" dirty="0">
                          <a:solidFill>
                            <a:srgbClr val="740074"/>
                          </a:solidFill>
                          <a:latin typeface="Calibri" panose="020F0502020204030204" pitchFamily="34" charset="0"/>
                          <a:cs typeface="Calibri" panose="020F0502020204030204" pitchFamily="34" charset="0"/>
                        </a:rPr>
                        <a:t>Sharing pharmacokinetic (PK) data with participants </a:t>
                      </a:r>
                    </a:p>
                  </a:txBody>
                  <a:tcPr anchor="ctr">
                    <a:lnL w="12700" cap="flat" cmpd="sng" algn="ctr">
                      <a:noFill/>
                      <a:prstDash val="sysDash"/>
                      <a:round/>
                      <a:headEnd type="none" w="med" len="med"/>
                      <a:tailEnd type="none" w="med" len="med"/>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tx1">
                              <a:lumMod val="75000"/>
                              <a:lumOff val="25000"/>
                            </a:schemeClr>
                          </a:solidFill>
                          <a:latin typeface="Calibri" panose="020F0502020204030204" pitchFamily="34" charset="0"/>
                          <a:cs typeface="Calibri" panose="020F0502020204030204" pitchFamily="34" charset="0"/>
                        </a:rPr>
                        <a:t>Presenting study participants with objective data on their adherence (e.g., drug levels in blood or residual ring drug levels), combined with open and non-judgmental interviewing styles, facilitated conversations surrounding barriers to adherence and contextualized objective adherence findings.</a:t>
                      </a:r>
                      <a:r>
                        <a:rPr lang="en-US" sz="1500" b="0" baseline="30000" dirty="0">
                          <a:solidFill>
                            <a:schemeClr val="tx1">
                              <a:lumMod val="75000"/>
                              <a:lumOff val="25000"/>
                            </a:schemeClr>
                          </a:solidFill>
                          <a:latin typeface="Calibri" panose="020F0502020204030204" pitchFamily="34" charset="0"/>
                          <a:cs typeface="Calibri" panose="020F0502020204030204" pitchFamily="34" charset="0"/>
                        </a:rPr>
                        <a:t>57</a:t>
                      </a:r>
                      <a:endParaRPr lang="en-US" sz="1500" b="0" dirty="0">
                        <a:solidFill>
                          <a:schemeClr val="tx1">
                            <a:lumMod val="75000"/>
                            <a:lumOff val="25000"/>
                          </a:schemeClr>
                        </a:solidFill>
                        <a:latin typeface="Calibri" panose="020F0502020204030204" pitchFamily="34" charset="0"/>
                        <a:cs typeface="Calibri" panose="020F0502020204030204" pitchFamily="34" charset="0"/>
                      </a:endParaRPr>
                    </a:p>
                  </a:txBody>
                  <a:tcPr anchor="ctr">
                    <a:lnL w="12700" cap="flat" cmpd="sng" algn="ctr">
                      <a:solidFill>
                        <a:schemeClr val="accent3"/>
                      </a:solidFill>
                      <a:prstDash val="sysDash"/>
                      <a:round/>
                      <a:headEnd type="none" w="med" len="med"/>
                      <a:tailEnd type="none" w="med" len="med"/>
                    </a:lnL>
                    <a:lnR w="12700" cap="flat" cmpd="sng" algn="ctr">
                      <a:no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3387234479"/>
                  </a:ext>
                </a:extLst>
              </a:tr>
            </a:tbl>
          </a:graphicData>
        </a:graphic>
      </p:graphicFrame>
      <p:grpSp>
        <p:nvGrpSpPr>
          <p:cNvPr id="21" name="Group 20">
            <a:extLst>
              <a:ext uri="{FF2B5EF4-FFF2-40B4-BE49-F238E27FC236}">
                <a16:creationId xmlns:a16="http://schemas.microsoft.com/office/drawing/2014/main" id="{6E89FC4F-F41C-4D52-969F-344EE0A17A30}"/>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9C287B53-49C8-4000-A37B-9588F73E575A}"/>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8314E7DD-FD7B-41A4-8CE8-FF5A92444C69}"/>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5D0CFEF1-2AF1-42A4-8883-0F85C3400277}"/>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808446E4-CADD-4FDB-AF1E-F42E289CD092}"/>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AC55A313-B299-4859-88BC-2F03B390AA2D}"/>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F8985D54-8D67-4EFE-9E89-35F2DFEAC66B}"/>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92289126-062A-492D-8133-2F376BF96A84}"/>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DC1EAD0F-7018-428F-8EC8-3D709334A7C0}"/>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5004C51A-C82B-4125-B6AD-E74267320D0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4BFB901C-E606-40BC-B19D-DB482A5493F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E014F6C3-87AC-429B-B717-A3531B0AD7B6}"/>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27BC6D96-8BB3-4708-8013-1C1292D30062}"/>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81D2BDC4-0D78-4DF7-B432-4801BC7E6ADB}"/>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1A8FB49-BFCA-4CBC-8352-8CC111596F1E}"/>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46B97BC1-FC50-4084-8694-3FEDF045294A}"/>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96346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What works </a:t>
            </a:r>
            <a:r>
              <a:rPr lang="en-US" sz="3200" dirty="0"/>
              <a:t>| Engaging participants and communities</a:t>
            </a:r>
          </a:p>
        </p:txBody>
      </p:sp>
      <p:graphicFrame>
        <p:nvGraphicFramePr>
          <p:cNvPr id="3" name="Table 2">
            <a:extLst>
              <a:ext uri="{FF2B5EF4-FFF2-40B4-BE49-F238E27FC236}">
                <a16:creationId xmlns:a16="http://schemas.microsoft.com/office/drawing/2014/main" id="{547E5FA9-97DF-1C4F-9C07-FEA69497D610}"/>
              </a:ext>
            </a:extLst>
          </p:cNvPr>
          <p:cNvGraphicFramePr>
            <a:graphicFrameLocks noGrp="1"/>
          </p:cNvGraphicFramePr>
          <p:nvPr>
            <p:extLst>
              <p:ext uri="{D42A27DB-BD31-4B8C-83A1-F6EECF244321}">
                <p14:modId xmlns:p14="http://schemas.microsoft.com/office/powerpoint/2010/main" val="334446689"/>
              </p:ext>
            </p:extLst>
          </p:nvPr>
        </p:nvGraphicFramePr>
        <p:xfrm>
          <a:off x="381000" y="1828800"/>
          <a:ext cx="11430000" cy="44670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883823196"/>
                    </a:ext>
                  </a:extLst>
                </a:gridCol>
                <a:gridCol w="9144000">
                  <a:extLst>
                    <a:ext uri="{9D8B030D-6E8A-4147-A177-3AD203B41FA5}">
                      <a16:colId xmlns:a16="http://schemas.microsoft.com/office/drawing/2014/main" val="953452014"/>
                    </a:ext>
                  </a:extLst>
                </a:gridCol>
              </a:tblGrid>
              <a:tr h="1545498">
                <a:tc>
                  <a:txBody>
                    <a:bodyPr/>
                    <a:lstStyle/>
                    <a:p>
                      <a:r>
                        <a:rPr lang="en-US" sz="1500" b="1" dirty="0">
                          <a:solidFill>
                            <a:srgbClr val="740074"/>
                          </a:solidFill>
                          <a:latin typeface="Calibri" panose="020F0502020204030204" pitchFamily="34" charset="0"/>
                          <a:cs typeface="Calibri" panose="020F0502020204030204" pitchFamily="34" charset="0"/>
                        </a:rPr>
                        <a:t>Positive research-community relationships</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400" b="0" dirty="0">
                          <a:solidFill>
                            <a:schemeClr val="accent4">
                              <a:lumMod val="50000"/>
                            </a:schemeClr>
                          </a:solidFill>
                          <a:latin typeface="Calibri" panose="020F0502020204030204" pitchFamily="34" charset="0"/>
                          <a:cs typeface="Calibri" panose="020F0502020204030204" pitchFamily="34" charset="0"/>
                        </a:rPr>
                        <a:t>Every MTN protocol team included a member from the MTN Community Working Group (CWG). CWG members review protocols prior to approval, work with community stakeholders both prior to and during study implementation, </a:t>
                      </a:r>
                      <a:r>
                        <a:rPr lang="en-US" sz="1400" b="0" kern="1200" dirty="0">
                          <a:solidFill>
                            <a:schemeClr val="accent4">
                              <a:lumMod val="50000"/>
                            </a:schemeClr>
                          </a:solidFill>
                          <a:latin typeface="Calibri" panose="020F0502020204030204" pitchFamily="34" charset="0"/>
                          <a:ea typeface="+mn-ea"/>
                          <a:cs typeface="Calibri" panose="020F0502020204030204" pitchFamily="34" charset="0"/>
                        </a:rPr>
                        <a:t>and serve as advocates for the communities in which trials are conducted. Across studies, the evidence generated from the social and behavioral research is shared with the CWG and helps inform the work of the CWG and community programs at each site. Effective stakeholder and community engagement are critical to </a:t>
                      </a:r>
                      <a:r>
                        <a:rPr lang="en-US" sz="1400" b="0" kern="1200" dirty="0">
                          <a:solidFill>
                            <a:schemeClr val="tx1">
                              <a:lumMod val="75000"/>
                              <a:lumOff val="25000"/>
                            </a:schemeClr>
                          </a:solidFill>
                          <a:latin typeface="Calibri" panose="020F0502020204030204" pitchFamily="34" charset="0"/>
                          <a:ea typeface="+mn-ea"/>
                          <a:cs typeface="Calibri" panose="020F0502020204030204" pitchFamily="34" charset="0"/>
                        </a:rPr>
                        <a:t>laying the </a:t>
                      </a:r>
                      <a:r>
                        <a:rPr lang="en-US" sz="1400" b="0" kern="1200" dirty="0">
                          <a:solidFill>
                            <a:schemeClr val="accent4">
                              <a:lumMod val="50000"/>
                            </a:schemeClr>
                          </a:solidFill>
                          <a:latin typeface="Calibri" panose="020F0502020204030204" pitchFamily="34" charset="0"/>
                          <a:ea typeface="+mn-ea"/>
                          <a:cs typeface="Calibri" panose="020F0502020204030204" pitchFamily="34" charset="0"/>
                        </a:rPr>
                        <a:t>foundation for positive relationships between clinical research and the surrounding </a:t>
                      </a:r>
                      <a:r>
                        <a:rPr lang="en-US" sz="1400" b="0" kern="1200" baseline="0" dirty="0">
                          <a:solidFill>
                            <a:schemeClr val="accent4">
                              <a:lumMod val="50000"/>
                            </a:schemeClr>
                          </a:solidFill>
                          <a:latin typeface="Calibri" panose="020F0502020204030204" pitchFamily="34" charset="0"/>
                          <a:ea typeface="+mn-ea"/>
                          <a:cs typeface="Calibri" panose="020F0502020204030204" pitchFamily="34" charset="0"/>
                        </a:rPr>
                        <a:t>community</a:t>
                      </a:r>
                      <a:r>
                        <a:rPr lang="en-US" sz="1400" b="0" kern="1200" dirty="0">
                          <a:solidFill>
                            <a:schemeClr val="accent4">
                              <a:lumMod val="50000"/>
                            </a:schemeClr>
                          </a:solidFill>
                          <a:latin typeface="Calibri" panose="020F0502020204030204" pitchFamily="34" charset="0"/>
                          <a:ea typeface="+mn-ea"/>
                          <a:cs typeface="Calibri" panose="020F0502020204030204" pitchFamily="34" charset="0"/>
                        </a:rPr>
                        <a:t>.</a:t>
                      </a:r>
                      <a:r>
                        <a:rPr lang="en-US" sz="1400" b="0" kern="1200" baseline="30000" dirty="0">
                          <a:solidFill>
                            <a:schemeClr val="accent4">
                              <a:lumMod val="50000"/>
                            </a:schemeClr>
                          </a:solidFill>
                          <a:latin typeface="Calibri" panose="020F0502020204030204" pitchFamily="34" charset="0"/>
                          <a:ea typeface="+mn-ea"/>
                          <a:cs typeface="Calibri" panose="020F0502020204030204" pitchFamily="34" charset="0"/>
                        </a:rPr>
                        <a:t>71 </a:t>
                      </a:r>
                      <a:r>
                        <a:rPr lang="en-US" sz="1400" b="0" kern="1200" dirty="0">
                          <a:solidFill>
                            <a:schemeClr val="accent4">
                              <a:lumMod val="50000"/>
                            </a:schemeClr>
                          </a:solidFill>
                          <a:latin typeface="Calibri" panose="020F0502020204030204" pitchFamily="34" charset="0"/>
                          <a:ea typeface="+mn-ea"/>
                          <a:cs typeface="Calibri" panose="020F0502020204030204" pitchFamily="34" charset="0"/>
                        </a:rPr>
                        <a:t>In MTN-020, robust participant engagement activities were implemented at all sites; attendance to these activities was associated with ring use and helped mitigate ring worries, highlighting the importance of meaningfully engaging participants in research to achieve success.</a:t>
                      </a:r>
                      <a:r>
                        <a:rPr lang="en-US" sz="1400" b="0" baseline="30000" dirty="0">
                          <a:solidFill>
                            <a:schemeClr val="accent4">
                              <a:lumMod val="50000"/>
                            </a:schemeClr>
                          </a:solidFill>
                          <a:effectLst/>
                          <a:latin typeface="Calibri" panose="020F0502020204030204" pitchFamily="34" charset="0"/>
                          <a:cs typeface="Calibri" panose="020F0502020204030204" pitchFamily="34" charset="0"/>
                        </a:rPr>
                        <a:t>11, 72</a:t>
                      </a:r>
                      <a:endParaRPr lang="en-US" sz="1400" b="0" kern="1200" baseline="30000" dirty="0">
                        <a:solidFill>
                          <a:schemeClr val="accent4">
                            <a:lumMod val="50000"/>
                          </a:schemeClr>
                        </a:solidFill>
                        <a:latin typeface="Calibri" panose="020F0502020204030204" pitchFamily="34" charset="0"/>
                        <a:ea typeface="+mn-ea"/>
                        <a:cs typeface="Calibri" panose="020F0502020204030204" pitchFamily="34" charset="0"/>
                      </a:endParaRP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3859644902"/>
                  </a:ext>
                </a:extLst>
              </a:tr>
              <a:tr h="1334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740074"/>
                          </a:solidFill>
                          <a:latin typeface="Calibri" panose="020F0502020204030204" pitchFamily="34" charset="0"/>
                          <a:cs typeface="Calibri" panose="020F0502020204030204" pitchFamily="34" charset="0"/>
                        </a:rPr>
                        <a:t>Engaging with a broad range of study populations</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400" b="0" dirty="0">
                          <a:solidFill>
                            <a:schemeClr val="accent4">
                              <a:lumMod val="50000"/>
                            </a:schemeClr>
                          </a:solidFill>
                          <a:latin typeface="Calibri" panose="020F0502020204030204" pitchFamily="34" charset="0"/>
                          <a:cs typeface="Calibri" panose="020F0502020204030204" pitchFamily="34" charset="0"/>
                        </a:rPr>
                        <a:t>The MTN has successfully engaged with varied populations, including pregnant and breastfeeding women and adolescent girls (aged 16 and up). MTN-045 successfully recruited hundreds of couples from a variety of demographic backgrounds and with a range of relationship types. Several of these trials were able to successfully recruit participants despite the additional challenges of the COVID-19 pandemic.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162812464"/>
                  </a:ext>
                </a:extLst>
              </a:tr>
              <a:tr h="1334340">
                <a:tc>
                  <a:txBody>
                    <a:bodyPr/>
                    <a:lstStyle/>
                    <a:p>
                      <a:r>
                        <a:rPr lang="en-US" sz="1500" b="1" dirty="0">
                          <a:solidFill>
                            <a:srgbClr val="740074"/>
                          </a:solidFill>
                          <a:latin typeface="Calibri" panose="020F0502020204030204" pitchFamily="34" charset="0"/>
                          <a:cs typeface="Calibri" panose="020F0502020204030204" pitchFamily="34" charset="0"/>
                        </a:rPr>
                        <a:t>Conducting research in restrictive policy environments</a:t>
                      </a:r>
                    </a:p>
                  </a:txBody>
                  <a:tcPr anchor="ctr">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400" b="0" dirty="0">
                          <a:solidFill>
                            <a:schemeClr val="accent4">
                              <a:lumMod val="50000"/>
                            </a:schemeClr>
                          </a:solidFill>
                          <a:latin typeface="Calibri" panose="020F0502020204030204" pitchFamily="34" charset="0"/>
                          <a:cs typeface="Calibri" panose="020F0502020204030204" pitchFamily="34" charset="0"/>
                        </a:rPr>
                        <a:t>MTN-035 successfully conducted research with cisgender men who have sex with men and transgender men and women in Malawi, where homosexuality and living openly as a transgender person are both criminalized. Foundational to this success was proactive safety planning, novel approaches to clinical procedures and dispensation requirements, and forming robust relationships with local stakeholders. </a:t>
                      </a:r>
                    </a:p>
                  </a:txBody>
                  <a:tcPr anchor="ctr">
                    <a:lnL w="12700" cap="flat" cmpd="sng" algn="ctr">
                      <a:solidFill>
                        <a:schemeClr val="accent3"/>
                      </a:solidFill>
                      <a:prstDash val="sysDash"/>
                      <a:round/>
                      <a:headEnd type="none" w="med" len="med"/>
                      <a:tailEnd type="none" w="med" len="med"/>
                    </a:lnL>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524871454"/>
                  </a:ext>
                </a:extLst>
              </a:tr>
            </a:tbl>
          </a:graphicData>
        </a:graphic>
      </p:graphicFrame>
      <p:grpSp>
        <p:nvGrpSpPr>
          <p:cNvPr id="21" name="Group 20">
            <a:extLst>
              <a:ext uri="{FF2B5EF4-FFF2-40B4-BE49-F238E27FC236}">
                <a16:creationId xmlns:a16="http://schemas.microsoft.com/office/drawing/2014/main" id="{32FE007E-EBCC-4FB9-8577-D3799626A728}"/>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F3DD7958-3FDB-4ABD-A668-DD81F35D464D}"/>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F1597EF2-E456-4BF0-9FC2-1E25C6C3798E}"/>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5B6C3A3-7846-45AD-8A53-6A65EE017076}"/>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8BA2F32B-D005-45D0-89A7-66B8CACA3BA2}"/>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CCCAE5A4-B452-4FE3-BF68-7C5284791069}"/>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5A786BB5-994C-449D-8697-D15D166A14FB}"/>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B3E957C3-0641-4A8F-8B2C-9D47A4E0925D}"/>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77F36222-EE2D-4735-94E9-761295CB2C1F}"/>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F58EED1D-F5D7-474E-A815-95534601022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E1915583-6C15-49BE-9E28-9B4994425165}"/>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E886B66B-E8CC-4C0C-A3B9-A7F635F8B51A}"/>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88C258DE-4E19-4ED7-A577-020D854ABD8E}"/>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42EECC8C-FC69-415D-8401-71EC24976F8A}"/>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4CB9212-6FF9-4635-B36F-05DFDB685D5D}"/>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133BBD19-C9D0-492F-8143-9DCFFEBDCBF9}"/>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60995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152400" y="152400"/>
            <a:ext cx="12039600" cy="965200"/>
          </a:xfrm>
        </p:spPr>
        <p:txBody>
          <a:bodyPr/>
          <a:lstStyle/>
          <a:p>
            <a:pPr algn="l"/>
            <a:r>
              <a:rPr lang="en-US" sz="3200" b="1" dirty="0"/>
              <a:t>Challenges </a:t>
            </a:r>
            <a:r>
              <a:rPr lang="en-US" sz="3200" dirty="0"/>
              <a:t>| Lessons learned from social &amp; behavioral research</a:t>
            </a:r>
          </a:p>
        </p:txBody>
      </p:sp>
      <p:graphicFrame>
        <p:nvGraphicFramePr>
          <p:cNvPr id="3" name="Table 2">
            <a:extLst>
              <a:ext uri="{FF2B5EF4-FFF2-40B4-BE49-F238E27FC236}">
                <a16:creationId xmlns:a16="http://schemas.microsoft.com/office/drawing/2014/main" id="{547E5FA9-97DF-1C4F-9C07-FEA69497D610}"/>
              </a:ext>
            </a:extLst>
          </p:cNvPr>
          <p:cNvGraphicFramePr>
            <a:graphicFrameLocks noGrp="1"/>
          </p:cNvGraphicFramePr>
          <p:nvPr>
            <p:extLst>
              <p:ext uri="{D42A27DB-BD31-4B8C-83A1-F6EECF244321}">
                <p14:modId xmlns:p14="http://schemas.microsoft.com/office/powerpoint/2010/main" val="2717781384"/>
              </p:ext>
            </p:extLst>
          </p:nvPr>
        </p:nvGraphicFramePr>
        <p:xfrm>
          <a:off x="381000" y="1828800"/>
          <a:ext cx="11430000" cy="4371016"/>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883823196"/>
                    </a:ext>
                  </a:extLst>
                </a:gridCol>
                <a:gridCol w="9220200">
                  <a:extLst>
                    <a:ext uri="{9D8B030D-6E8A-4147-A177-3AD203B41FA5}">
                      <a16:colId xmlns:a16="http://schemas.microsoft.com/office/drawing/2014/main" val="953452014"/>
                    </a:ext>
                  </a:extLst>
                </a:gridCol>
              </a:tblGrid>
              <a:tr h="1216336">
                <a:tc>
                  <a:txBody>
                    <a:bodyPr/>
                    <a:lstStyle/>
                    <a:p>
                      <a:r>
                        <a:rPr lang="en-US" sz="1500" b="1" dirty="0">
                          <a:solidFill>
                            <a:srgbClr val="740074"/>
                          </a:solidFill>
                          <a:latin typeface="Calibri" panose="020F0502020204030204" pitchFamily="34" charset="0"/>
                          <a:cs typeface="Calibri" panose="020F0502020204030204" pitchFamily="34" charset="0"/>
                        </a:rPr>
                        <a:t>Working within regulatory requirements of clinical trials</a:t>
                      </a:r>
                    </a:p>
                  </a:txBody>
                  <a:tcPr anchor="ctr">
                    <a:lnL w="12700" cmpd="sng">
                      <a:noFill/>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dirty="0">
                          <a:solidFill>
                            <a:schemeClr val="accent4">
                              <a:lumMod val="50000"/>
                            </a:schemeClr>
                          </a:solidFill>
                          <a:latin typeface="Calibri" panose="020F0502020204030204" pitchFamily="34" charset="0"/>
                          <a:cs typeface="Calibri" panose="020F0502020204030204" pitchFamily="34" charset="0"/>
                        </a:rPr>
                        <a:t>Regulatory requirements of clinical trials generally stipulate that primary analyses be completed before secondary (including social and behavioral) research questions can be published. This necessitated the use of novel and adaptive approaches to gain access to social and behavioral data without compromising the integrity of the study. </a:t>
                      </a:r>
                      <a:endParaRPr lang="en-US" sz="1500" b="0" kern="1200" dirty="0">
                        <a:solidFill>
                          <a:schemeClr val="accent4">
                            <a:lumMod val="50000"/>
                          </a:schemeClr>
                        </a:solidFill>
                        <a:highlight>
                          <a:srgbClr val="FFFF00"/>
                        </a:highlight>
                        <a:latin typeface="Calibri" panose="020F0502020204030204" pitchFamily="34" charset="0"/>
                        <a:ea typeface="+mn-ea"/>
                        <a:cs typeface="Calibri" panose="020F0502020204030204" pitchFamily="34" charset="0"/>
                      </a:endParaRPr>
                    </a:p>
                  </a:txBody>
                  <a:tcPr anchor="ctr">
                    <a:lnL w="12700" cap="flat" cmpd="sng" algn="ctr">
                      <a:solidFill>
                        <a:schemeClr val="accent3"/>
                      </a:solidFill>
                      <a:prstDash val="sysDash"/>
                      <a:round/>
                      <a:headEnd type="none" w="med" len="med"/>
                      <a:tailEnd type="none" w="med" len="med"/>
                    </a:lnL>
                    <a:lnR w="12700" cmpd="sng">
                      <a:noFill/>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3492135024"/>
                  </a:ext>
                </a:extLst>
              </a:tr>
              <a:tr h="1216336">
                <a:tc>
                  <a:txBody>
                    <a:bodyPr/>
                    <a:lstStyle/>
                    <a:p>
                      <a:r>
                        <a:rPr lang="en-US" sz="1500" b="1" dirty="0">
                          <a:solidFill>
                            <a:srgbClr val="740074"/>
                          </a:solidFill>
                          <a:latin typeface="Calibri" panose="020F0502020204030204" pitchFamily="34" charset="0"/>
                          <a:cs typeface="Calibri" panose="020F0502020204030204" pitchFamily="34" charset="0"/>
                        </a:rPr>
                        <a:t>Variations in language and norms between study sites</a:t>
                      </a:r>
                    </a:p>
                  </a:txBody>
                  <a:tcPr anchor="ctr">
                    <a:lnL w="12700" cmpd="sng">
                      <a:noFill/>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b="0" dirty="0">
                          <a:solidFill>
                            <a:schemeClr val="accent4">
                              <a:lumMod val="50000"/>
                            </a:schemeClr>
                          </a:solidFill>
                          <a:latin typeface="Calibri" panose="020F0502020204030204" pitchFamily="34" charset="0"/>
                          <a:cs typeface="Calibri" panose="020F0502020204030204" pitchFamily="34" charset="0"/>
                        </a:rPr>
                        <a:t>Asking direct questions with explicit language about sexual behavior was not acceptable in many of the African sites in which the MTN worked, and the use of more indirect and euphemistic </a:t>
                      </a:r>
                      <a:r>
                        <a:rPr lang="en-US" sz="1500" b="0" kern="1200" dirty="0">
                          <a:solidFill>
                            <a:schemeClr val="accent4">
                              <a:lumMod val="50000"/>
                            </a:schemeClr>
                          </a:solidFill>
                          <a:latin typeface="Calibri" panose="020F0502020204030204" pitchFamily="34" charset="0"/>
                          <a:ea typeface="+mn-ea"/>
                          <a:cs typeface="Calibri" panose="020F0502020204030204" pitchFamily="34" charset="0"/>
                        </a:rPr>
                        <a:t>language in earlier studies led to </a:t>
                      </a:r>
                      <a:r>
                        <a:rPr lang="en-US" sz="1500" b="0" dirty="0">
                          <a:solidFill>
                            <a:schemeClr val="accent4">
                              <a:lumMod val="50000"/>
                            </a:schemeClr>
                          </a:solidFill>
                          <a:latin typeface="Calibri" panose="020F0502020204030204" pitchFamily="34" charset="0"/>
                          <a:cs typeface="Calibri" panose="020F0502020204030204" pitchFamily="34" charset="0"/>
                        </a:rPr>
                        <a:t>participants misunderstanding questions about behaviors of interest. Researchers need to work with communities, participants, and ethics review committees to emphasize the importance of accurate sexual behavior data while also ensuring participant comfort. Tools such as body maps and anatomical visual aids were particularly useful. </a:t>
                      </a:r>
                    </a:p>
                  </a:txBody>
                  <a:tcPr anchor="ctr">
                    <a:lnL w="12700" cap="flat" cmpd="sng" algn="ctr">
                      <a:solidFill>
                        <a:schemeClr val="accent3"/>
                      </a:solidFill>
                      <a:prstDash val="sysDash"/>
                      <a:round/>
                      <a:headEnd type="none" w="med" len="med"/>
                      <a:tailEnd type="none" w="med" len="med"/>
                    </a:lnL>
                    <a:lnR w="12700" cmpd="sng">
                      <a:noFill/>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2875407395"/>
                  </a:ext>
                </a:extLst>
              </a:tr>
              <a:tr h="1835430">
                <a:tc>
                  <a:txBody>
                    <a:bodyPr/>
                    <a:lstStyle/>
                    <a:p>
                      <a:r>
                        <a:rPr lang="en-US" sz="1500" b="1" dirty="0">
                          <a:solidFill>
                            <a:srgbClr val="740074"/>
                          </a:solidFill>
                          <a:latin typeface="Calibri" panose="020F0502020204030204" pitchFamily="34" charset="0"/>
                          <a:cs typeface="Calibri" panose="020F0502020204030204" pitchFamily="34" charset="0"/>
                        </a:rPr>
                        <a:t>Resource-intensive nature of social and behavioral research</a:t>
                      </a:r>
                    </a:p>
                  </a:txBody>
                  <a:tcPr anchor="ctr">
                    <a:lnL w="12700" cmpd="sng">
                      <a:noFill/>
                    </a:lnL>
                    <a:lnR w="12700" cap="flat" cmpd="sng" algn="ctr">
                      <a:solidFill>
                        <a:schemeClr val="accent3"/>
                      </a:solidFill>
                      <a:prstDash val="sysDash"/>
                      <a:round/>
                      <a:headEnd type="none" w="med" len="med"/>
                      <a:tailEnd type="none" w="med" len="med"/>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tc>
                  <a:txBody>
                    <a:bodyPr/>
                    <a:lstStyle/>
                    <a:p>
                      <a:r>
                        <a:rPr lang="en-US" sz="1500" dirty="0">
                          <a:solidFill>
                            <a:schemeClr val="accent4">
                              <a:lumMod val="50000"/>
                            </a:schemeClr>
                          </a:solidFill>
                          <a:latin typeface="Calibri" panose="020F0502020204030204" pitchFamily="34" charset="0"/>
                          <a:cs typeface="Calibri" panose="020F0502020204030204" pitchFamily="34" charset="0"/>
                        </a:rPr>
                        <a:t>Social and behavioral research needs to </a:t>
                      </a:r>
                      <a:r>
                        <a:rPr lang="en-US" sz="1500" dirty="0">
                          <a:solidFill>
                            <a:schemeClr val="tx1">
                              <a:lumMod val="75000"/>
                              <a:lumOff val="25000"/>
                            </a:schemeClr>
                          </a:solidFill>
                          <a:latin typeface="Calibri" panose="020F0502020204030204" pitchFamily="34" charset="0"/>
                          <a:cs typeface="Calibri" panose="020F0502020204030204" pitchFamily="34" charset="0"/>
                        </a:rPr>
                        <a:t>be carefully targeted </a:t>
                      </a:r>
                      <a:r>
                        <a:rPr lang="en-US" sz="1500" dirty="0">
                          <a:solidFill>
                            <a:schemeClr val="accent4">
                              <a:lumMod val="50000"/>
                            </a:schemeClr>
                          </a:solidFill>
                          <a:latin typeface="Calibri" panose="020F0502020204030204" pitchFamily="34" charset="0"/>
                          <a:cs typeface="Calibri" panose="020F0502020204030204" pitchFamily="34" charset="0"/>
                        </a:rPr>
                        <a:t>in order to be feasible within a clinical trial. Some behavioral research methods, such as serial in-depth interviews, are time-intensive in terms of staffing and data collection. Lengthy behavioral questionnaires or interviews may place undue burden on trial participants, as they can add significant time to clinic visits that include multiple procedures such as blood draws, exams, and adherence counseling. Being mindful of the participant experience requires prioritizing specific questions, streamlining data collection, and/or selecting specific timepoints in the trial to ask added questions. These approaches can help ensure that social and behavioral research, which can yield critical insights to complement or explain clinical results, can be implemented successfully within a clinical trial. </a:t>
                      </a:r>
                    </a:p>
                  </a:txBody>
                  <a:tcPr anchor="ctr">
                    <a:lnL w="12700" cap="flat" cmpd="sng" algn="ctr">
                      <a:solidFill>
                        <a:schemeClr val="accent3"/>
                      </a:solidFill>
                      <a:prstDash val="sysDash"/>
                      <a:round/>
                      <a:headEnd type="none" w="med" len="med"/>
                      <a:tailEnd type="none" w="med" len="med"/>
                    </a:lnL>
                    <a:lnR w="12700" cmpd="sng">
                      <a:noFill/>
                    </a:lnR>
                    <a:lnT w="12700" cap="flat" cmpd="sng" algn="ctr">
                      <a:solidFill>
                        <a:schemeClr val="accent3"/>
                      </a:solidFill>
                      <a:prstDash val="sysDash"/>
                      <a:round/>
                      <a:headEnd type="none" w="med" len="med"/>
                      <a:tailEnd type="none" w="med" len="med"/>
                    </a:lnT>
                    <a:lnB w="12700" cap="flat" cmpd="sng" algn="ctr">
                      <a:solidFill>
                        <a:schemeClr val="accent3"/>
                      </a:solidFill>
                      <a:prstDash val="sysDash"/>
                      <a:round/>
                      <a:headEnd type="none" w="med" len="med"/>
                      <a:tailEnd type="none" w="med" len="med"/>
                    </a:lnB>
                    <a:noFill/>
                  </a:tcPr>
                </a:tc>
                <a:extLst>
                  <a:ext uri="{0D108BD9-81ED-4DB2-BD59-A6C34878D82A}">
                    <a16:rowId xmlns:a16="http://schemas.microsoft.com/office/drawing/2014/main" val="4287299483"/>
                  </a:ext>
                </a:extLst>
              </a:tr>
            </a:tbl>
          </a:graphicData>
        </a:graphic>
      </p:graphicFrame>
      <p:grpSp>
        <p:nvGrpSpPr>
          <p:cNvPr id="37" name="Group 36">
            <a:extLst>
              <a:ext uri="{FF2B5EF4-FFF2-40B4-BE49-F238E27FC236}">
                <a16:creationId xmlns:a16="http://schemas.microsoft.com/office/drawing/2014/main" id="{C44C15DB-9EB2-4101-8180-E24E48F9A994}"/>
              </a:ext>
            </a:extLst>
          </p:cNvPr>
          <p:cNvGrpSpPr/>
          <p:nvPr/>
        </p:nvGrpSpPr>
        <p:grpSpPr>
          <a:xfrm>
            <a:off x="8534400" y="6324600"/>
            <a:ext cx="3811256" cy="3065844"/>
            <a:chOff x="8534400" y="3792156"/>
            <a:chExt cx="3811256" cy="3065844"/>
          </a:xfrm>
        </p:grpSpPr>
        <p:grpSp>
          <p:nvGrpSpPr>
            <p:cNvPr id="38" name="Group 37">
              <a:extLst>
                <a:ext uri="{FF2B5EF4-FFF2-40B4-BE49-F238E27FC236}">
                  <a16:creationId xmlns:a16="http://schemas.microsoft.com/office/drawing/2014/main" id="{CFA89A44-3DDD-4316-86A9-6025132FB107}"/>
                </a:ext>
              </a:extLst>
            </p:cNvPr>
            <p:cNvGrpSpPr/>
            <p:nvPr/>
          </p:nvGrpSpPr>
          <p:grpSpPr>
            <a:xfrm>
              <a:off x="8534400" y="3792156"/>
              <a:ext cx="3811256" cy="3065844"/>
              <a:chOff x="8534400" y="3810000"/>
              <a:chExt cx="3811256" cy="3065844"/>
            </a:xfrm>
          </p:grpSpPr>
          <p:sp>
            <p:nvSpPr>
              <p:cNvPr id="40" name="Rectangle 39">
                <a:extLst>
                  <a:ext uri="{FF2B5EF4-FFF2-40B4-BE49-F238E27FC236}">
                    <a16:creationId xmlns:a16="http://schemas.microsoft.com/office/drawing/2014/main" id="{2D5BA2A9-CF49-49E8-9427-895BBC90DBE6}"/>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9EBCA0FE-3B52-4B90-94B0-4383DC98251B}"/>
                  </a:ext>
                </a:extLst>
              </p:cNvPr>
              <p:cNvPicPr>
                <a:picLocks noChangeAspect="1"/>
              </p:cNvPicPr>
              <p:nvPr/>
            </p:nvPicPr>
            <p:blipFill>
              <a:blip r:embed="rId3"/>
              <a:stretch>
                <a:fillRect/>
              </a:stretch>
            </p:blipFill>
            <p:spPr>
              <a:xfrm>
                <a:off x="8686800" y="3962400"/>
                <a:ext cx="254000" cy="165100"/>
              </a:xfrm>
              <a:prstGeom prst="rect">
                <a:avLst/>
              </a:prstGeom>
            </p:spPr>
          </p:pic>
          <p:sp>
            <p:nvSpPr>
              <p:cNvPr id="42" name="TextBox 41">
                <a:extLst>
                  <a:ext uri="{FF2B5EF4-FFF2-40B4-BE49-F238E27FC236}">
                    <a16:creationId xmlns:a16="http://schemas.microsoft.com/office/drawing/2014/main" id="{36D1C7A5-C8B8-411C-A969-24754AF3E500}"/>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43" name="TextBox 42">
                <a:hlinkClick r:id="rId4" action="ppaction://hlinksldjump"/>
                <a:extLst>
                  <a:ext uri="{FF2B5EF4-FFF2-40B4-BE49-F238E27FC236}">
                    <a16:creationId xmlns:a16="http://schemas.microsoft.com/office/drawing/2014/main" id="{AE863701-C737-4C4D-AD5E-177277B77967}"/>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44" name="Rectangle 43">
                <a:hlinkClick r:id="rId4" action="ppaction://hlinksldjump"/>
                <a:extLst>
                  <a:ext uri="{FF2B5EF4-FFF2-40B4-BE49-F238E27FC236}">
                    <a16:creationId xmlns:a16="http://schemas.microsoft.com/office/drawing/2014/main" id="{69E60138-3625-4732-BBE5-D387D23E7359}"/>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45" name="Rectangle 44">
                <a:hlinkClick r:id="rId5" action="ppaction://hlinksldjump"/>
                <a:extLst>
                  <a:ext uri="{FF2B5EF4-FFF2-40B4-BE49-F238E27FC236}">
                    <a16:creationId xmlns:a16="http://schemas.microsoft.com/office/drawing/2014/main" id="{D3235AE7-9259-4FD2-BB9B-072CC672EB9E}"/>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46" name="TextBox 45">
                <a:hlinkClick r:id="rId5" action="ppaction://hlinksldjump"/>
                <a:extLst>
                  <a:ext uri="{FF2B5EF4-FFF2-40B4-BE49-F238E27FC236}">
                    <a16:creationId xmlns:a16="http://schemas.microsoft.com/office/drawing/2014/main" id="{CA8FF906-A464-4E53-8C7A-B1C93E9A6CB7}"/>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47" name="Rectangle 46">
                <a:hlinkClick r:id="rId6" action="ppaction://hlinksldjump"/>
                <a:extLst>
                  <a:ext uri="{FF2B5EF4-FFF2-40B4-BE49-F238E27FC236}">
                    <a16:creationId xmlns:a16="http://schemas.microsoft.com/office/drawing/2014/main" id="{2D07019F-EAB2-4105-AA10-06E9BBEC2EA1}"/>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48" name="TextBox 47">
                <a:hlinkClick r:id="rId6" action="ppaction://hlinksldjump"/>
                <a:extLst>
                  <a:ext uri="{FF2B5EF4-FFF2-40B4-BE49-F238E27FC236}">
                    <a16:creationId xmlns:a16="http://schemas.microsoft.com/office/drawing/2014/main" id="{61C39414-20E7-4A37-8864-5B41CE970CF3}"/>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49" name="Rectangle 48">
                <a:hlinkClick r:id="rId7" action="ppaction://hlinksldjump"/>
                <a:extLst>
                  <a:ext uri="{FF2B5EF4-FFF2-40B4-BE49-F238E27FC236}">
                    <a16:creationId xmlns:a16="http://schemas.microsoft.com/office/drawing/2014/main" id="{8832ACF6-429A-4A7D-AC75-413D94B8160E}"/>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0" name="TextBox 49">
                <a:hlinkClick r:id="rId7" action="ppaction://hlinksldjump"/>
                <a:extLst>
                  <a:ext uri="{FF2B5EF4-FFF2-40B4-BE49-F238E27FC236}">
                    <a16:creationId xmlns:a16="http://schemas.microsoft.com/office/drawing/2014/main" id="{A98F8FE3-667A-44D5-A741-9AE322E8E7A1}"/>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51" name="Straight Connector 50">
                <a:extLst>
                  <a:ext uri="{FF2B5EF4-FFF2-40B4-BE49-F238E27FC236}">
                    <a16:creationId xmlns:a16="http://schemas.microsoft.com/office/drawing/2014/main" id="{8E32F892-09FA-4B13-969B-35241195AE34}"/>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885B3D3-5836-4920-87E8-EE8569F855AD}"/>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2E0C6DC9-FAE3-4517-BF31-57275519DFB9}"/>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07150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3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37"/>
                                        </p:tgtEl>
                                        <p:attrNameLst>
                                          <p:attrName>ppt_x</p:attrName>
                                          <p:attrName>ppt_y</p:attrName>
                                        </p:attrNameLst>
                                      </p:cBhvr>
                                      <p:rCtr x="0" y="18588"/>
                                    </p:animMotion>
                                  </p:childTnLst>
                                </p:cTn>
                              </p:par>
                            </p:childTnLst>
                          </p:cTn>
                        </p:par>
                      </p:childTnLst>
                    </p:cTn>
                  </p:par>
                </p:childTnLst>
              </p:cTn>
              <p:nextCondLst>
                <p:cond evt="onClick" delay="0">
                  <p:tgtEl>
                    <p:spTgt spid="3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3C5736-AF1D-664D-9384-57B5406619E8}"/>
              </a:ext>
            </a:extLst>
          </p:cNvPr>
          <p:cNvGrpSpPr/>
          <p:nvPr/>
        </p:nvGrpSpPr>
        <p:grpSpPr>
          <a:xfrm>
            <a:off x="6350" y="0"/>
            <a:ext cx="12338047" cy="6858000"/>
            <a:chOff x="6350" y="0"/>
            <a:chExt cx="12338047" cy="6858000"/>
          </a:xfrm>
        </p:grpSpPr>
        <p:pic>
          <p:nvPicPr>
            <p:cNvPr id="5" name="Picture 4" descr="Background pattern&#10;&#10;Description automatically generated">
              <a:extLst>
                <a:ext uri="{FF2B5EF4-FFF2-40B4-BE49-F238E27FC236}">
                  <a16:creationId xmlns:a16="http://schemas.microsoft.com/office/drawing/2014/main" id="{D1C03350-AFAD-6545-A7A2-3F74011090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C25CB89B-102F-F04B-B429-4A268609B8F4}"/>
                </a:ext>
              </a:extLst>
            </p:cNvPr>
            <p:cNvSpPr txBox="1"/>
            <p:nvPr/>
          </p:nvSpPr>
          <p:spPr>
            <a:xfrm>
              <a:off x="3048000" y="1417261"/>
              <a:ext cx="914400" cy="4478149"/>
            </a:xfrm>
            <a:prstGeom prst="rect">
              <a:avLst/>
            </a:prstGeom>
            <a:noFill/>
          </p:spPr>
          <p:txBody>
            <a:bodyPr wrap="square" rtlCol="0">
              <a:spAutoFit/>
            </a:bodyPr>
            <a:lstStyle/>
            <a:p>
              <a:r>
                <a:rPr lang="en-US" sz="28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p>
          </p:txBody>
        </p:sp>
        <p:cxnSp>
          <p:nvCxnSpPr>
            <p:cNvPr id="8" name="Straight Connector 7">
              <a:extLst>
                <a:ext uri="{FF2B5EF4-FFF2-40B4-BE49-F238E27FC236}">
                  <a16:creationId xmlns:a16="http://schemas.microsoft.com/office/drawing/2014/main" id="{CB9CA569-8BBB-0A48-85EA-210280B8FA8C}"/>
                </a:ext>
              </a:extLst>
            </p:cNvPr>
            <p:cNvCxnSpPr>
              <a:cxnSpLocks/>
            </p:cNvCxnSpPr>
            <p:nvPr/>
          </p:nvCxnSpPr>
          <p:spPr>
            <a:xfrm>
              <a:off x="5638800" y="1600200"/>
              <a:ext cx="0" cy="403860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F5EECC-41C5-5845-9F0F-A1382925D302}"/>
                </a:ext>
              </a:extLst>
            </p:cNvPr>
            <p:cNvSpPr txBox="1"/>
            <p:nvPr/>
          </p:nvSpPr>
          <p:spPr>
            <a:xfrm>
              <a:off x="6172200" y="2667000"/>
              <a:ext cx="6172197" cy="2215991"/>
            </a:xfrm>
            <a:prstGeom prst="rect">
              <a:avLst/>
            </a:prstGeom>
            <a:noFill/>
          </p:spPr>
          <p:txBody>
            <a:bodyPr wrap="square" rtlCol="0">
              <a:spAutoFit/>
            </a:bodyPr>
            <a:lstStyle/>
            <a:p>
              <a:r>
                <a:rPr lang="en-US" sz="6000" dirty="0">
                  <a:solidFill>
                    <a:schemeClr val="accent2">
                      <a:lumMod val="50000"/>
                    </a:schemeClr>
                  </a:solidFill>
                  <a:latin typeface="Calibri" panose="020F0502020204030204" pitchFamily="34" charset="0"/>
                  <a:cs typeface="Calibri" panose="020F0502020204030204" pitchFamily="34" charset="0"/>
                </a:rPr>
                <a:t>Research </a:t>
              </a:r>
              <a:br>
                <a:rPr lang="en-US" sz="6000" dirty="0">
                  <a:solidFill>
                    <a:schemeClr val="accent2">
                      <a:lumMod val="50000"/>
                    </a:schemeClr>
                  </a:solidFill>
                  <a:latin typeface="Calibri" panose="020F0502020204030204" pitchFamily="34" charset="0"/>
                  <a:cs typeface="Calibri" panose="020F0502020204030204" pitchFamily="34" charset="0"/>
                </a:rPr>
              </a:br>
              <a:r>
                <a:rPr lang="en-US" sz="6000" dirty="0">
                  <a:solidFill>
                    <a:schemeClr val="accent2">
                      <a:lumMod val="50000"/>
                    </a:schemeClr>
                  </a:solidFill>
                  <a:latin typeface="Calibri" panose="020F0502020204030204" pitchFamily="34" charset="0"/>
                  <a:cs typeface="Calibri" panose="020F0502020204030204" pitchFamily="34" charset="0"/>
                </a:rPr>
                <a:t>Insights</a:t>
              </a:r>
            </a:p>
            <a:p>
              <a:endParaRPr lang="en-US" dirty="0"/>
            </a:p>
          </p:txBody>
        </p:sp>
      </p:grpSp>
      <p:grpSp>
        <p:nvGrpSpPr>
          <p:cNvPr id="42" name="Group 41">
            <a:extLst>
              <a:ext uri="{FF2B5EF4-FFF2-40B4-BE49-F238E27FC236}">
                <a16:creationId xmlns:a16="http://schemas.microsoft.com/office/drawing/2014/main" id="{4758E036-EC70-4396-8233-419532A7CBF6}"/>
              </a:ext>
            </a:extLst>
          </p:cNvPr>
          <p:cNvGrpSpPr/>
          <p:nvPr/>
        </p:nvGrpSpPr>
        <p:grpSpPr>
          <a:xfrm>
            <a:off x="8534400" y="6324600"/>
            <a:ext cx="3811256" cy="3065844"/>
            <a:chOff x="8534400" y="3792156"/>
            <a:chExt cx="3811256" cy="3065844"/>
          </a:xfrm>
        </p:grpSpPr>
        <p:grpSp>
          <p:nvGrpSpPr>
            <p:cNvPr id="43" name="Group 42">
              <a:extLst>
                <a:ext uri="{FF2B5EF4-FFF2-40B4-BE49-F238E27FC236}">
                  <a16:creationId xmlns:a16="http://schemas.microsoft.com/office/drawing/2014/main" id="{9D54C4FA-FEAF-432C-AB59-11EA0C807D35}"/>
                </a:ext>
              </a:extLst>
            </p:cNvPr>
            <p:cNvGrpSpPr/>
            <p:nvPr/>
          </p:nvGrpSpPr>
          <p:grpSpPr>
            <a:xfrm>
              <a:off x="8534400" y="3792156"/>
              <a:ext cx="3811256" cy="3065844"/>
              <a:chOff x="8534400" y="3810000"/>
              <a:chExt cx="3811256" cy="3065844"/>
            </a:xfrm>
          </p:grpSpPr>
          <p:sp>
            <p:nvSpPr>
              <p:cNvPr id="45" name="Rectangle 44">
                <a:extLst>
                  <a:ext uri="{FF2B5EF4-FFF2-40B4-BE49-F238E27FC236}">
                    <a16:creationId xmlns:a16="http://schemas.microsoft.com/office/drawing/2014/main" id="{F3141830-9D2E-41DA-B684-654554F2D8A6}"/>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4219A208-BB8B-4BA0-B2C1-F28D1840C709}"/>
                  </a:ext>
                </a:extLst>
              </p:cNvPr>
              <p:cNvPicPr>
                <a:picLocks noChangeAspect="1"/>
              </p:cNvPicPr>
              <p:nvPr/>
            </p:nvPicPr>
            <p:blipFill>
              <a:blip r:embed="rId4"/>
              <a:stretch>
                <a:fillRect/>
              </a:stretch>
            </p:blipFill>
            <p:spPr>
              <a:xfrm>
                <a:off x="8686800" y="3962400"/>
                <a:ext cx="254000" cy="165100"/>
              </a:xfrm>
              <a:prstGeom prst="rect">
                <a:avLst/>
              </a:prstGeom>
            </p:spPr>
          </p:pic>
          <p:sp>
            <p:nvSpPr>
              <p:cNvPr id="47" name="TextBox 46">
                <a:extLst>
                  <a:ext uri="{FF2B5EF4-FFF2-40B4-BE49-F238E27FC236}">
                    <a16:creationId xmlns:a16="http://schemas.microsoft.com/office/drawing/2014/main" id="{C8C12074-1706-470C-BAD1-500941E33FC1}"/>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48" name="TextBox 47">
                <a:hlinkClick r:id="rId5" action="ppaction://hlinksldjump"/>
                <a:extLst>
                  <a:ext uri="{FF2B5EF4-FFF2-40B4-BE49-F238E27FC236}">
                    <a16:creationId xmlns:a16="http://schemas.microsoft.com/office/drawing/2014/main" id="{58343EE6-9992-41EE-BAE4-D39284884BE7}"/>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49" name="Rectangle 48">
                <a:hlinkClick r:id="rId5" action="ppaction://hlinksldjump"/>
                <a:extLst>
                  <a:ext uri="{FF2B5EF4-FFF2-40B4-BE49-F238E27FC236}">
                    <a16:creationId xmlns:a16="http://schemas.microsoft.com/office/drawing/2014/main" id="{357A504D-EE94-42B6-869B-634D1F4633F4}"/>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50" name="Rectangle 49">
                <a:hlinkClick r:id="rId6" action="ppaction://hlinksldjump"/>
                <a:extLst>
                  <a:ext uri="{FF2B5EF4-FFF2-40B4-BE49-F238E27FC236}">
                    <a16:creationId xmlns:a16="http://schemas.microsoft.com/office/drawing/2014/main" id="{74F1EEC0-8599-431C-BCB4-B74F36C36F83}"/>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51" name="TextBox 50">
                <a:hlinkClick r:id="rId6" action="ppaction://hlinksldjump"/>
                <a:extLst>
                  <a:ext uri="{FF2B5EF4-FFF2-40B4-BE49-F238E27FC236}">
                    <a16:creationId xmlns:a16="http://schemas.microsoft.com/office/drawing/2014/main" id="{85582915-DE93-45A4-B116-F9F9FC246A33}"/>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52" name="Rectangle 51">
                <a:hlinkClick r:id="rId7" action="ppaction://hlinksldjump"/>
                <a:extLst>
                  <a:ext uri="{FF2B5EF4-FFF2-40B4-BE49-F238E27FC236}">
                    <a16:creationId xmlns:a16="http://schemas.microsoft.com/office/drawing/2014/main" id="{1C51A33A-174F-4013-B1E9-F17D44F3124D}"/>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53" name="TextBox 52">
                <a:hlinkClick r:id="rId7" action="ppaction://hlinksldjump"/>
                <a:extLst>
                  <a:ext uri="{FF2B5EF4-FFF2-40B4-BE49-F238E27FC236}">
                    <a16:creationId xmlns:a16="http://schemas.microsoft.com/office/drawing/2014/main" id="{5B739F28-906C-4E7D-ACE9-CA5C02A694AC}"/>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54" name="Rectangle 53">
                <a:hlinkClick r:id="rId8" action="ppaction://hlinksldjump"/>
                <a:extLst>
                  <a:ext uri="{FF2B5EF4-FFF2-40B4-BE49-F238E27FC236}">
                    <a16:creationId xmlns:a16="http://schemas.microsoft.com/office/drawing/2014/main" id="{F9AB3545-C17A-48C7-ABAE-2C88741A0411}"/>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5" name="TextBox 54">
                <a:hlinkClick r:id="rId8" action="ppaction://hlinksldjump"/>
                <a:extLst>
                  <a:ext uri="{FF2B5EF4-FFF2-40B4-BE49-F238E27FC236}">
                    <a16:creationId xmlns:a16="http://schemas.microsoft.com/office/drawing/2014/main" id="{05493F1B-E49B-47DA-A6D8-D4B2A34ABE21}"/>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56" name="Straight Connector 55">
                <a:extLst>
                  <a:ext uri="{FF2B5EF4-FFF2-40B4-BE49-F238E27FC236}">
                    <a16:creationId xmlns:a16="http://schemas.microsoft.com/office/drawing/2014/main" id="{639A4D93-428E-4B83-971E-C77D39B702D5}"/>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B1460C32-E1BF-4F7C-8472-0F6C804100C4}"/>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44" name="Straight Connector 43">
              <a:extLst>
                <a:ext uri="{FF2B5EF4-FFF2-40B4-BE49-F238E27FC236}">
                  <a16:creationId xmlns:a16="http://schemas.microsoft.com/office/drawing/2014/main" id="{FA6F8329-332C-4690-B318-F5B9CD0AFA08}"/>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682366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42"/>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42"/>
                                        </p:tgtEl>
                                        <p:attrNameLst>
                                          <p:attrName>ppt_x</p:attrName>
                                          <p:attrName>ppt_y</p:attrName>
                                        </p:attrNameLst>
                                      </p:cBhvr>
                                      <p:rCtr x="0" y="18588"/>
                                    </p:animMotion>
                                  </p:childTnLst>
                                </p:cTn>
                              </p:par>
                            </p:childTnLst>
                          </p:cTn>
                        </p:par>
                      </p:childTnLst>
                    </p:cTn>
                  </p:par>
                </p:childTnLst>
              </p:cTn>
              <p:nextCondLst>
                <p:cond evt="onClick" delay="0">
                  <p:tgtEl>
                    <p:spTgt spid="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48A3C-8744-1345-8AF9-F55A7C8A9E09}"/>
              </a:ext>
            </a:extLst>
          </p:cNvPr>
          <p:cNvSpPr>
            <a:spLocks noGrp="1"/>
          </p:cNvSpPr>
          <p:nvPr>
            <p:ph type="title"/>
          </p:nvPr>
        </p:nvSpPr>
        <p:spPr>
          <a:xfrm>
            <a:off x="381000" y="152400"/>
            <a:ext cx="11887200" cy="965200"/>
          </a:xfrm>
        </p:spPr>
        <p:txBody>
          <a:bodyPr/>
          <a:lstStyle/>
          <a:p>
            <a:pPr algn="l"/>
            <a:r>
              <a:rPr lang="en-US" sz="3200" b="1" dirty="0"/>
              <a:t>The MTN BRWG </a:t>
            </a:r>
            <a:r>
              <a:rPr lang="en-US" sz="3200" dirty="0"/>
              <a:t>| A catalyst for social &amp; behavioral research </a:t>
            </a:r>
            <a:endParaRPr lang="en-US" sz="3200" b="1" dirty="0"/>
          </a:p>
        </p:txBody>
      </p:sp>
      <p:sp>
        <p:nvSpPr>
          <p:cNvPr id="18" name="Content Placeholder 2">
            <a:extLst>
              <a:ext uri="{FF2B5EF4-FFF2-40B4-BE49-F238E27FC236}">
                <a16:creationId xmlns:a16="http://schemas.microsoft.com/office/drawing/2014/main" id="{BC150694-6B7B-4443-964C-0A1347A962F7}"/>
              </a:ext>
            </a:extLst>
          </p:cNvPr>
          <p:cNvSpPr>
            <a:spLocks noGrp="1"/>
          </p:cNvSpPr>
          <p:nvPr>
            <p:ph idx="1"/>
          </p:nvPr>
        </p:nvSpPr>
        <p:spPr>
          <a:xfrm>
            <a:off x="123179" y="1371600"/>
            <a:ext cx="9490634" cy="4876800"/>
          </a:xfrm>
        </p:spPr>
        <p:txBody>
          <a:bodyPr>
            <a:noAutofit/>
          </a:bodyPr>
          <a:lstStyle/>
          <a:p>
            <a:pPr>
              <a:lnSpc>
                <a:spcPct val="120000"/>
              </a:lnSpc>
              <a:spcBef>
                <a:spcPts val="0"/>
              </a:spcBef>
              <a:spcAft>
                <a:spcPts val="600"/>
              </a:spcAft>
            </a:pPr>
            <a:r>
              <a:rPr lang="en-US" sz="1200" dirty="0">
                <a:solidFill>
                  <a:schemeClr val="tx1"/>
                </a:solidFill>
                <a:latin typeface="Calibri" panose="020F0502020204030204" pitchFamily="34" charset="0"/>
                <a:cs typeface="Calibri" panose="020F0502020204030204" pitchFamily="34" charset="0"/>
              </a:rPr>
              <a:t>The Microbicide Trials Network (MTN) </a:t>
            </a:r>
            <a:r>
              <a:rPr lang="en-US" sz="1200" dirty="0">
                <a:solidFill>
                  <a:schemeClr val="tx1"/>
                </a:solidFill>
              </a:rPr>
              <a:t>was </a:t>
            </a:r>
            <a:r>
              <a:rPr lang="en-US" sz="1200" dirty="0">
                <a:solidFill>
                  <a:schemeClr val="tx1"/>
                </a:solidFill>
                <a:latin typeface="Calibri" panose="020F0502020204030204" pitchFamily="34" charset="0"/>
                <a:cs typeface="Calibri" panose="020F0502020204030204" pitchFamily="34" charset="0"/>
              </a:rPr>
              <a:t>a</a:t>
            </a:r>
            <a:r>
              <a:rPr lang="en-US" sz="1200" dirty="0">
                <a:solidFill>
                  <a:schemeClr val="tx1"/>
                </a:solidFill>
              </a:rPr>
              <a:t>n HIV/AIDS</a:t>
            </a:r>
            <a:r>
              <a:rPr lang="en-US" sz="1200" dirty="0">
                <a:solidFill>
                  <a:schemeClr val="tx1"/>
                </a:solidFill>
                <a:latin typeface="Calibri" panose="020F0502020204030204" pitchFamily="34" charset="0"/>
                <a:cs typeface="Calibri" panose="020F0502020204030204" pitchFamily="34" charset="0"/>
              </a:rPr>
              <a:t> clinical trials network established in 2006 by the National Institutes of Health (NIH) and funded</a:t>
            </a:r>
            <a:r>
              <a:rPr lang="en-US" sz="1200" strike="sngStrike" dirty="0">
                <a:solidFill>
                  <a:schemeClr val="tx1"/>
                </a:solidFill>
              </a:rPr>
              <a:t> </a:t>
            </a:r>
            <a:r>
              <a:rPr lang="en-US" sz="1200" dirty="0">
                <a:solidFill>
                  <a:schemeClr val="tx1"/>
                </a:solidFill>
                <a:latin typeface="Calibri" panose="020F0502020204030204" pitchFamily="34" charset="0"/>
                <a:cs typeface="Calibri" panose="020F0502020204030204" pitchFamily="34" charset="0"/>
              </a:rPr>
              <a:t>through November 2021, with a mission of conducting rigorous clinical research to support potential licensure and approval of HIV prevention products, including microbicides and multipurpose prevention technologies (MPTs). The MTN focused primarily on non-systemic products that are user-initiated, including vaginal products for cisgender-women and rectal products for gay men, other men who have sex with men, cis- and transgender people</a:t>
            </a:r>
            <a:r>
              <a:rPr lang="en-US" sz="1200" dirty="0">
                <a:solidFill>
                  <a:schemeClr val="tx1"/>
                </a:solidFill>
              </a:rPr>
              <a:t>.</a:t>
            </a:r>
            <a:endParaRPr lang="en-US" sz="1200" dirty="0">
              <a:solidFill>
                <a:schemeClr val="tx1"/>
              </a:solidFill>
              <a:latin typeface="Calibri" panose="020F0502020204030204" pitchFamily="34" charset="0"/>
              <a:cs typeface="Calibri" panose="020F0502020204030204" pitchFamily="34" charset="0"/>
            </a:endParaRPr>
          </a:p>
          <a:p>
            <a:pPr>
              <a:lnSpc>
                <a:spcPct val="120000"/>
              </a:lnSpc>
              <a:spcBef>
                <a:spcPts val="0"/>
              </a:spcBef>
              <a:spcAft>
                <a:spcPts val="600"/>
              </a:spcAft>
            </a:pPr>
            <a:r>
              <a:rPr lang="en-US" sz="1200" dirty="0">
                <a:solidFill>
                  <a:schemeClr val="tx1"/>
                </a:solidFill>
                <a:latin typeface="Calibri" panose="020F0502020204030204" pitchFamily="34" charset="0"/>
                <a:cs typeface="Calibri" panose="020F0502020204030204" pitchFamily="34" charset="0"/>
              </a:rPr>
              <a:t>The MTN was structured with two scientific working groups, the Biomedical Science Working Group (BSWG) and the Behavioral Research Working Group (BRWG), as well as a Community Resource Working Group (CRWG), which were all involved in development and implementation of research protocols.</a:t>
            </a:r>
          </a:p>
          <a:p>
            <a:pPr>
              <a:lnSpc>
                <a:spcPct val="120000"/>
              </a:lnSpc>
              <a:spcBef>
                <a:spcPts val="0"/>
              </a:spcBef>
              <a:spcAft>
                <a:spcPts val="0"/>
              </a:spcAft>
            </a:pPr>
            <a:r>
              <a:rPr lang="en-US" sz="1200" dirty="0">
                <a:solidFill>
                  <a:schemeClr val="tx1"/>
                </a:solidFill>
                <a:latin typeface="Calibri" panose="020F0502020204030204" pitchFamily="34" charset="0"/>
                <a:cs typeface="Calibri" panose="020F0502020204030204" pitchFamily="34" charset="0"/>
              </a:rPr>
              <a:t>The BRWG was charged with ensuring a robust social and behavioral research agenda, by: </a:t>
            </a:r>
          </a:p>
          <a:p>
            <a:pPr lvl="1">
              <a:lnSpc>
                <a:spcPct val="120000"/>
              </a:lnSpc>
              <a:spcBef>
                <a:spcPts val="0"/>
              </a:spcBef>
              <a:spcAft>
                <a:spcPts val="0"/>
              </a:spcAft>
              <a:buFont typeface="+mj-lt"/>
              <a:buAutoNum type="arabicPeriod"/>
            </a:pPr>
            <a:r>
              <a:rPr lang="en-US" sz="1200" dirty="0">
                <a:solidFill>
                  <a:schemeClr val="tx1"/>
                </a:solidFill>
                <a:latin typeface="Calibri" panose="020F0502020204030204" pitchFamily="34" charset="0"/>
                <a:cs typeface="Calibri" panose="020F0502020204030204" pitchFamily="34" charset="0"/>
              </a:rPr>
              <a:t>Embedding social and behavioral research in the context of clinical research</a:t>
            </a:r>
          </a:p>
          <a:p>
            <a:pPr lvl="1">
              <a:lnSpc>
                <a:spcPct val="120000"/>
              </a:lnSpc>
              <a:spcBef>
                <a:spcPts val="0"/>
              </a:spcBef>
              <a:spcAft>
                <a:spcPts val="600"/>
              </a:spcAft>
              <a:buFont typeface="+mj-lt"/>
              <a:buAutoNum type="arabicPeriod"/>
            </a:pPr>
            <a:r>
              <a:rPr lang="en-US" sz="1200" dirty="0">
                <a:solidFill>
                  <a:schemeClr val="tx1"/>
                </a:solidFill>
                <a:latin typeface="Calibri" panose="020F0502020204030204" pitchFamily="34" charset="0"/>
                <a:cs typeface="Calibri" panose="020F0502020204030204" pitchFamily="34" charset="0"/>
              </a:rPr>
              <a:t>Conducting dedicated social and behavioral studies for in-depth investigation</a:t>
            </a:r>
          </a:p>
          <a:p>
            <a:pPr>
              <a:lnSpc>
                <a:spcPct val="120000"/>
              </a:lnSpc>
              <a:spcBef>
                <a:spcPts val="0"/>
              </a:spcBef>
              <a:spcAft>
                <a:spcPts val="600"/>
              </a:spcAft>
            </a:pPr>
            <a:r>
              <a:rPr lang="en-US" sz="1200" dirty="0">
                <a:solidFill>
                  <a:schemeClr val="tx1"/>
                </a:solidFill>
                <a:latin typeface="Calibri" panose="020F0502020204030204" pitchFamily="34" charset="0"/>
                <a:cs typeface="Calibri" panose="020F0502020204030204" pitchFamily="34" charset="0"/>
              </a:rPr>
              <a:t>This research has yielded critical insights on sexual behavior, product acceptability, user experience, and adherence to inform product development, rollout, and scale-up. Additionally, pivotal socio-behavioral research was conducted on mental health/depression, </a:t>
            </a:r>
            <a:br>
              <a:rPr lang="en-US" sz="1200" dirty="0">
                <a:solidFill>
                  <a:schemeClr val="tx1"/>
                </a:solidFill>
                <a:latin typeface="Calibri" panose="020F0502020204030204" pitchFamily="34" charset="0"/>
                <a:cs typeface="Calibri" panose="020F0502020204030204" pitchFamily="34" charset="0"/>
              </a:rPr>
            </a:br>
            <a:r>
              <a:rPr lang="en-US" sz="1200" dirty="0">
                <a:solidFill>
                  <a:schemeClr val="tx1"/>
                </a:solidFill>
                <a:latin typeface="Calibri" panose="020F0502020204030204" pitchFamily="34" charset="0"/>
                <a:cs typeface="Calibri" panose="020F0502020204030204" pitchFamily="34" charset="0"/>
              </a:rPr>
              <a:t>intimate partner violence (IPV) and gendered power relationships, and adherence support interventions, all in the context of HIV </a:t>
            </a:r>
            <a:br>
              <a:rPr lang="en-US" sz="1200" dirty="0">
                <a:solidFill>
                  <a:schemeClr val="tx1"/>
                </a:solidFill>
                <a:latin typeface="Calibri" panose="020F0502020204030204" pitchFamily="34" charset="0"/>
                <a:cs typeface="Calibri" panose="020F0502020204030204" pitchFamily="34" charset="0"/>
              </a:rPr>
            </a:br>
            <a:r>
              <a:rPr lang="en-US" sz="1200" dirty="0">
                <a:solidFill>
                  <a:schemeClr val="tx1"/>
                </a:solidFill>
                <a:latin typeface="Calibri" panose="020F0502020204030204" pitchFamily="34" charset="0"/>
                <a:cs typeface="Calibri" panose="020F0502020204030204" pitchFamily="34" charset="0"/>
              </a:rPr>
              <a:t>prevention research. </a:t>
            </a:r>
          </a:p>
          <a:p>
            <a:pPr>
              <a:lnSpc>
                <a:spcPct val="120000"/>
              </a:lnSpc>
              <a:spcBef>
                <a:spcPts val="0"/>
              </a:spcBef>
              <a:spcAft>
                <a:spcPts val="600"/>
              </a:spcAft>
            </a:pPr>
            <a:r>
              <a:rPr lang="en-US" sz="1200" dirty="0">
                <a:solidFill>
                  <a:schemeClr val="tx1"/>
                </a:solidFill>
                <a:latin typeface="Calibri" panose="020F0502020204030204" pitchFamily="34" charset="0"/>
                <a:cs typeface="Calibri" panose="020F0502020204030204" pitchFamily="34" charset="0"/>
              </a:rPr>
              <a:t>BRWG members were</a:t>
            </a:r>
            <a:r>
              <a:rPr lang="en-US" sz="1200" strike="sngStrike" dirty="0">
                <a:solidFill>
                  <a:schemeClr val="tx1"/>
                </a:solidFill>
              </a:rPr>
              <a:t> </a:t>
            </a:r>
            <a:r>
              <a:rPr lang="en-US" sz="1200" dirty="0">
                <a:solidFill>
                  <a:schemeClr val="tx1"/>
                </a:solidFill>
                <a:latin typeface="Calibri" panose="020F0502020204030204" pitchFamily="34" charset="0"/>
                <a:cs typeface="Calibri" panose="020F0502020204030204" pitchFamily="34" charset="0"/>
              </a:rPr>
              <a:t>fully engaged at all levels of protocol development and study implementation for protocols with behavioral components, including with communities and stakeholders. Members defined social and behavioral research questions of interest and provided guidance on methodology, data collection tools, risk reduction, adherence and other counseling (e.g., for IPV) in the context of the trials. </a:t>
            </a:r>
          </a:p>
          <a:p>
            <a:pPr>
              <a:lnSpc>
                <a:spcPct val="120000"/>
              </a:lnSpc>
              <a:spcBef>
                <a:spcPts val="0"/>
              </a:spcBef>
              <a:spcAft>
                <a:spcPts val="600"/>
              </a:spcAft>
            </a:pPr>
            <a:r>
              <a:rPr lang="en-US" sz="1200" dirty="0">
                <a:solidFill>
                  <a:schemeClr val="tx1"/>
                </a:solidFill>
                <a:latin typeface="Calibri" panose="020F0502020204030204" pitchFamily="34" charset="0"/>
                <a:cs typeface="Calibri" panose="020F0502020204030204" pitchFamily="34" charset="0"/>
              </a:rPr>
              <a:t>Research sites and other MTN groups, such as Contraception Action Teams (CATs), also played a critical role in strengthening relationships with study participants and communities</a:t>
            </a:r>
            <a:r>
              <a:rPr lang="en-US" sz="1200" dirty="0">
                <a:solidFill>
                  <a:schemeClr val="accent4">
                    <a:lumMod val="50000"/>
                  </a:schemeClr>
                </a:solidFill>
                <a:latin typeface="Calibri" panose="020F0502020204030204" pitchFamily="34" charset="0"/>
                <a:cs typeface="Calibri" panose="020F0502020204030204" pitchFamily="34" charset="0"/>
              </a:rPr>
              <a:t>.</a:t>
            </a:r>
          </a:p>
        </p:txBody>
      </p:sp>
      <p:pic>
        <p:nvPicPr>
          <p:cNvPr id="7" name="Picture 6" descr="A picture containing person, indoor, hand, holding&#10;&#10;Description automatically generated">
            <a:extLst>
              <a:ext uri="{FF2B5EF4-FFF2-40B4-BE49-F238E27FC236}">
                <a16:creationId xmlns:a16="http://schemas.microsoft.com/office/drawing/2014/main" id="{6BF71B2D-DA8F-3F4B-9016-1526E43270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8659" y="1266736"/>
            <a:ext cx="1653311" cy="2479967"/>
          </a:xfrm>
          <a:prstGeom prst="rect">
            <a:avLst/>
          </a:prstGeom>
        </p:spPr>
      </p:pic>
      <p:pic>
        <p:nvPicPr>
          <p:cNvPr id="8" name="Picture 7" descr="A close up of a persons hand&#10;&#10;Description automatically generated">
            <a:extLst>
              <a:ext uri="{FF2B5EF4-FFF2-40B4-BE49-F238E27FC236}">
                <a16:creationId xmlns:a16="http://schemas.microsoft.com/office/drawing/2014/main" id="{1C014E5B-C8FE-6F47-92C3-4D67295F26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71710" y="5368133"/>
            <a:ext cx="2157431" cy="1426569"/>
          </a:xfrm>
          <a:prstGeom prst="rect">
            <a:avLst/>
          </a:prstGeom>
        </p:spPr>
      </p:pic>
      <p:pic>
        <p:nvPicPr>
          <p:cNvPr id="9" name="Picture 8">
            <a:extLst>
              <a:ext uri="{FF2B5EF4-FFF2-40B4-BE49-F238E27FC236}">
                <a16:creationId xmlns:a16="http://schemas.microsoft.com/office/drawing/2014/main" id="{B15A7FA6-7705-427F-9C87-5503225EC2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11"/>
          <a:stretch/>
        </p:blipFill>
        <p:spPr>
          <a:xfrm rot="5400000">
            <a:off x="9517428" y="3872307"/>
            <a:ext cx="1621430" cy="1370222"/>
          </a:xfrm>
          <a:prstGeom prst="rect">
            <a:avLst/>
          </a:prstGeom>
        </p:spPr>
      </p:pic>
    </p:spTree>
    <p:extLst>
      <p:ext uri="{BB962C8B-B14F-4D97-AF65-F5344CB8AC3E}">
        <p14:creationId xmlns:p14="http://schemas.microsoft.com/office/powerpoint/2010/main" val="120608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a:t>
            </a:r>
            <a:r>
              <a:rPr lang="en-US" sz="3200" dirty="0"/>
              <a:t> | Research on key questions </a:t>
            </a:r>
          </a:p>
        </p:txBody>
      </p:sp>
      <p:graphicFrame>
        <p:nvGraphicFramePr>
          <p:cNvPr id="2" name="Table 2">
            <a:extLst>
              <a:ext uri="{FF2B5EF4-FFF2-40B4-BE49-F238E27FC236}">
                <a16:creationId xmlns:a16="http://schemas.microsoft.com/office/drawing/2014/main" id="{A7A487EF-DD70-C74B-BBA8-CC7A3F6B3FE1}"/>
              </a:ext>
            </a:extLst>
          </p:cNvPr>
          <p:cNvGraphicFramePr>
            <a:graphicFrameLocks noGrp="1"/>
          </p:cNvGraphicFramePr>
          <p:nvPr>
            <p:extLst>
              <p:ext uri="{D42A27DB-BD31-4B8C-83A1-F6EECF244321}">
                <p14:modId xmlns:p14="http://schemas.microsoft.com/office/powerpoint/2010/main" val="4047765384"/>
              </p:ext>
            </p:extLst>
          </p:nvPr>
        </p:nvGraphicFramePr>
        <p:xfrm>
          <a:off x="603061" y="2057400"/>
          <a:ext cx="10720744" cy="4480561"/>
        </p:xfrm>
        <a:graphic>
          <a:graphicData uri="http://schemas.openxmlformats.org/drawingml/2006/table">
            <a:tbl>
              <a:tblPr firstRow="1" bandRow="1">
                <a:tableStyleId>{5C22544A-7EE6-4342-B048-85BDC9FD1C3A}</a:tableStyleId>
              </a:tblPr>
              <a:tblGrid>
                <a:gridCol w="502920">
                  <a:extLst>
                    <a:ext uri="{9D8B030D-6E8A-4147-A177-3AD203B41FA5}">
                      <a16:colId xmlns:a16="http://schemas.microsoft.com/office/drawing/2014/main" val="305955675"/>
                    </a:ext>
                  </a:extLst>
                </a:gridCol>
                <a:gridCol w="2157650">
                  <a:extLst>
                    <a:ext uri="{9D8B030D-6E8A-4147-A177-3AD203B41FA5}">
                      <a16:colId xmlns:a16="http://schemas.microsoft.com/office/drawing/2014/main" val="2099238850"/>
                    </a:ext>
                  </a:extLst>
                </a:gridCol>
                <a:gridCol w="8060174">
                  <a:extLst>
                    <a:ext uri="{9D8B030D-6E8A-4147-A177-3AD203B41FA5}">
                      <a16:colId xmlns:a16="http://schemas.microsoft.com/office/drawing/2014/main" val="514035452"/>
                    </a:ext>
                  </a:extLst>
                </a:gridCol>
              </a:tblGrid>
              <a:tr h="699997">
                <a:tc rowSpan="5">
                  <a:txBody>
                    <a:bodyPr/>
                    <a:lstStyle/>
                    <a:p>
                      <a:pPr algn="r"/>
                      <a:r>
                        <a:rPr lang="en-US" sz="1500" dirty="0">
                          <a:latin typeface="Calibri" panose="020F0502020204030204" pitchFamily="34" charset="0"/>
                          <a:cs typeface="Calibri" panose="020F0502020204030204" pitchFamily="34" charset="0"/>
                        </a:rPr>
                        <a:t>Section Overview</a:t>
                      </a:r>
                    </a:p>
                  </a:txBody>
                  <a:tcPr vert="vert27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BC82A">
                        <a:alpha val="75000"/>
                      </a:srgbClr>
                    </a:solidFill>
                  </a:tcPr>
                </a:tc>
                <a:tc>
                  <a:txBody>
                    <a:bodyPr/>
                    <a:lstStyle/>
                    <a:p>
                      <a:r>
                        <a:rPr lang="en-US" sz="1200" dirty="0">
                          <a:latin typeface="Calibri" panose="020F0502020204030204" pitchFamily="34" charset="0"/>
                          <a:cs typeface="Calibri" panose="020F0502020204030204" pitchFamily="34" charset="0"/>
                        </a:rPr>
                        <a:t>Acceptability</a:t>
                      </a:r>
                    </a:p>
                  </a:txBody>
                  <a:tcPr anchor="ctr">
                    <a:lnL w="12700" cmpd="sng">
                      <a:noFill/>
                    </a:lnL>
                    <a:lnR w="12700" cmpd="sng">
                      <a:noFill/>
                    </a:lnR>
                    <a:lnT w="28575"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200" b="0" dirty="0">
                          <a:solidFill>
                            <a:schemeClr val="accent4">
                              <a:lumMod val="50000"/>
                            </a:schemeClr>
                          </a:solidFill>
                          <a:latin typeface="Calibri" panose="020F0502020204030204" pitchFamily="34" charset="0"/>
                          <a:cs typeface="Calibri" panose="020F0502020204030204" pitchFamily="34" charset="0"/>
                        </a:rPr>
                        <a:t>What factors affect product acceptability, and how does acceptability influence product use?</a:t>
                      </a:r>
                    </a:p>
                    <a:p>
                      <a:r>
                        <a:rPr lang="en-US" sz="1200" b="0" dirty="0">
                          <a:solidFill>
                            <a:schemeClr val="accent4">
                              <a:lumMod val="50000"/>
                            </a:schemeClr>
                          </a:solidFill>
                          <a:latin typeface="Calibri" panose="020F0502020204030204" pitchFamily="34" charset="0"/>
                          <a:cs typeface="Calibri" panose="020F0502020204030204" pitchFamily="34" charset="0"/>
                        </a:rPr>
                        <a:t>Who influences an end user’s acceptability of a product (e.g., partner, family, community), and in what ways? </a:t>
                      </a:r>
                    </a:p>
                  </a:txBody>
                  <a:tcPr anchor="ctr">
                    <a:lnL w="12700" cmpd="sng">
                      <a:noFill/>
                    </a:lnL>
                    <a:lnR w="12700" cap="flat" cmpd="sng" algn="ctr">
                      <a:noFill/>
                      <a:prstDash val="sysDash"/>
                      <a:round/>
                      <a:headEnd type="none" w="med" len="med"/>
                      <a:tailEnd type="none" w="med" len="med"/>
                    </a:lnR>
                    <a:lnT w="28575" cap="flat" cmpd="sng" algn="ctr">
                      <a:noFill/>
                      <a:prstDash val="solid"/>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2779527767"/>
                  </a:ext>
                </a:extLst>
              </a:tr>
              <a:tr h="723211">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200" b="1" kern="1200" dirty="0">
                          <a:solidFill>
                            <a:schemeClr val="lt1"/>
                          </a:solidFill>
                          <a:latin typeface="Calibri" panose="020F0502020204030204" pitchFamily="34" charset="0"/>
                          <a:ea typeface="+mn-ea"/>
                          <a:cs typeface="Calibri" panose="020F0502020204030204" pitchFamily="34" charset="0"/>
                        </a:rPr>
                        <a:t>Adherence</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200" b="0" dirty="0">
                          <a:solidFill>
                            <a:schemeClr val="accent4">
                              <a:lumMod val="50000"/>
                            </a:schemeClr>
                          </a:solidFill>
                          <a:latin typeface="Calibri" panose="020F0502020204030204" pitchFamily="34" charset="0"/>
                          <a:cs typeface="Calibri" panose="020F0502020204030204" pitchFamily="34" charset="0"/>
                        </a:rPr>
                        <a:t>What are the most accurate and reliable measures of product adherence, and how can multiple adherence assessments be triangulated to obtain accurate estimates? </a:t>
                      </a:r>
                    </a:p>
                    <a:p>
                      <a:r>
                        <a:rPr lang="en-US" sz="1200" b="0" dirty="0">
                          <a:solidFill>
                            <a:schemeClr val="accent4">
                              <a:lumMod val="50000"/>
                            </a:schemeClr>
                          </a:solidFill>
                          <a:latin typeface="Calibri" panose="020F0502020204030204" pitchFamily="34" charset="0"/>
                          <a:cs typeface="Calibri" panose="020F0502020204030204" pitchFamily="34" charset="0"/>
                        </a:rPr>
                        <a:t>What </a:t>
                      </a:r>
                      <a:r>
                        <a:rPr lang="en-US" sz="1200" dirty="0">
                          <a:solidFill>
                            <a:schemeClr val="accent4">
                              <a:lumMod val="50000"/>
                            </a:schemeClr>
                          </a:solidFill>
                          <a:latin typeface="Calibri" panose="020F0502020204030204" pitchFamily="34" charset="0"/>
                          <a:cs typeface="Calibri" panose="020F0502020204030204" pitchFamily="34" charset="0"/>
                        </a:rPr>
                        <a:t>types of support do study participants need to effectively use study products? </a:t>
                      </a:r>
                      <a:endParaRPr lang="en-US" sz="1200" b="0" dirty="0">
                        <a:solidFill>
                          <a:schemeClr val="accent4">
                            <a:lumMod val="50000"/>
                          </a:schemeClr>
                        </a:solidFill>
                        <a:latin typeface="Calibri" panose="020F0502020204030204" pitchFamily="34" charset="0"/>
                        <a:cs typeface="Calibri" panose="020F0502020204030204" pitchFamily="34" charset="0"/>
                      </a:endParaRP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3964517625"/>
                  </a:ext>
                </a:extLst>
              </a:tr>
              <a:tr h="723211">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200" b="1" kern="1200" dirty="0">
                          <a:solidFill>
                            <a:schemeClr val="lt1"/>
                          </a:solidFill>
                          <a:latin typeface="Calibri" panose="020F0502020204030204" pitchFamily="34" charset="0"/>
                          <a:ea typeface="+mn-ea"/>
                          <a:cs typeface="Calibri" panose="020F0502020204030204" pitchFamily="34" charset="0"/>
                        </a:rPr>
                        <a:t>Social factors</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4">
                              <a:lumMod val="50000"/>
                            </a:schemeClr>
                          </a:solidFill>
                          <a:latin typeface="Calibri" panose="020F0502020204030204" pitchFamily="34" charset="0"/>
                          <a:cs typeface="Calibri" panose="020F0502020204030204" pitchFamily="34" charset="0"/>
                        </a:rPr>
                        <a:t>How do male partners influence women’s experience with and use of HIV prevention products?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4">
                              <a:lumMod val="50000"/>
                            </a:schemeClr>
                          </a:solidFill>
                          <a:latin typeface="Calibri" panose="020F0502020204030204" pitchFamily="34" charset="0"/>
                          <a:cs typeface="Calibri" panose="020F0502020204030204" pitchFamily="34" charset="0"/>
                        </a:rPr>
                        <a:t>How can male partners better support product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4">
                              <a:lumMod val="50000"/>
                            </a:schemeClr>
                          </a:solidFill>
                          <a:latin typeface="Calibri" panose="020F0502020204030204" pitchFamily="34" charset="0"/>
                          <a:cs typeface="Calibri" panose="020F0502020204030204" pitchFamily="34" charset="0"/>
                        </a:rPr>
                        <a:t>What roles do peers and family play in product acceptability, use, and continuation? </a:t>
                      </a: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1572216668"/>
                  </a:ext>
                </a:extLst>
              </a:tr>
              <a:tr h="934148">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200" b="1" kern="1200" dirty="0">
                          <a:solidFill>
                            <a:schemeClr val="lt1"/>
                          </a:solidFill>
                          <a:latin typeface="Calibri" panose="020F0502020204030204" pitchFamily="34" charset="0"/>
                          <a:ea typeface="+mn-ea"/>
                          <a:cs typeface="Calibri" panose="020F0502020204030204" pitchFamily="34" charset="0"/>
                        </a:rPr>
                        <a:t>Contextual factors</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200" dirty="0">
                          <a:solidFill>
                            <a:schemeClr val="accent4">
                              <a:lumMod val="50000"/>
                            </a:schemeClr>
                          </a:solidFill>
                          <a:latin typeface="Calibri" panose="020F0502020204030204" pitchFamily="34" charset="0"/>
                          <a:cs typeface="Calibri" panose="020F0502020204030204" pitchFamily="34" charset="0"/>
                        </a:rPr>
                        <a:t>For women using vaginal products, how do cultural practices around menstrual cycle management affect product use and acceptability? </a:t>
                      </a:r>
                    </a:p>
                    <a:p>
                      <a:r>
                        <a:rPr lang="en-US" sz="1200" dirty="0">
                          <a:solidFill>
                            <a:schemeClr val="accent4">
                              <a:lumMod val="50000"/>
                            </a:schemeClr>
                          </a:solidFill>
                          <a:latin typeface="Calibri" panose="020F0502020204030204" pitchFamily="34" charset="0"/>
                          <a:cs typeface="Calibri" panose="020F0502020204030204" pitchFamily="34" charset="0"/>
                        </a:rPr>
                        <a:t>How does social and cultural context, including community beliefs, practices, and family members, affect trial participants' attitudes about the study and product use? </a:t>
                      </a:r>
                      <a:endParaRPr lang="en-US" sz="1200" b="0" dirty="0">
                        <a:solidFill>
                          <a:schemeClr val="accent4">
                            <a:lumMod val="50000"/>
                          </a:schemeClr>
                        </a:solidFill>
                        <a:latin typeface="Calibri" panose="020F0502020204030204" pitchFamily="34" charset="0"/>
                        <a:cs typeface="Calibri" panose="020F0502020204030204" pitchFamily="34" charset="0"/>
                      </a:endParaRP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1098561402"/>
                  </a:ext>
                </a:extLst>
              </a:tr>
              <a:tr h="699997">
                <a:tc vMerge="1">
                  <a:txBody>
                    <a:bodyPr/>
                    <a:lstStyle/>
                    <a:p>
                      <a:pPr marL="0" algn="l" defTabSz="914400" rtl="0" eaLnBrk="1" latinLnBrk="0" hangingPunct="1"/>
                      <a:endParaRPr lang="en-US" sz="1500" b="1" kern="1200" dirty="0">
                        <a:solidFill>
                          <a:schemeClr val="lt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200" b="1" kern="1200" dirty="0">
                          <a:solidFill>
                            <a:schemeClr val="lt1"/>
                          </a:solidFill>
                          <a:latin typeface="Calibri" panose="020F0502020204030204" pitchFamily="34" charset="0"/>
                          <a:ea typeface="+mn-ea"/>
                          <a:cs typeface="Calibri" panose="020F0502020204030204" pitchFamily="34" charset="0"/>
                        </a:rPr>
                        <a:t>Sexual behavior</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r>
                        <a:rPr lang="en-US" sz="1200" dirty="0">
                          <a:solidFill>
                            <a:schemeClr val="tx1">
                              <a:lumMod val="75000"/>
                              <a:lumOff val="25000"/>
                            </a:schemeClr>
                          </a:solidFill>
                          <a:latin typeface="Calibri" panose="020F0502020204030204" pitchFamily="34" charset="0"/>
                          <a:cs typeface="Calibri" panose="020F0502020204030204" pitchFamily="34" charset="0"/>
                        </a:rPr>
                        <a:t>Which approaches can best elicit accurate data about stigmatized sexual behaviors? </a:t>
                      </a:r>
                    </a:p>
                    <a:p>
                      <a:r>
                        <a:rPr lang="en-US" sz="1200" dirty="0">
                          <a:solidFill>
                            <a:schemeClr val="tx1">
                              <a:lumMod val="75000"/>
                              <a:lumOff val="25000"/>
                            </a:schemeClr>
                          </a:solidFill>
                          <a:latin typeface="Calibri" panose="020F0502020204030204" pitchFamily="34" charset="0"/>
                          <a:cs typeface="Calibri" panose="020F0502020204030204" pitchFamily="34" charset="0"/>
                        </a:rPr>
                        <a:t>How can researchers work within norms that discourage explicit language around bodies and sex? </a:t>
                      </a:r>
                      <a:endParaRPr lang="en-US" sz="1200" b="0" dirty="0">
                        <a:solidFill>
                          <a:schemeClr val="tx1">
                            <a:lumMod val="75000"/>
                            <a:lumOff val="25000"/>
                          </a:schemeClr>
                        </a:solidFill>
                        <a:latin typeface="Calibri" panose="020F0502020204030204" pitchFamily="34" charset="0"/>
                        <a:cs typeface="Calibri" panose="020F0502020204030204" pitchFamily="34" charset="0"/>
                      </a:endParaRP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12700" cap="flat" cmpd="sng" algn="ctr">
                      <a:solidFill>
                        <a:schemeClr val="accent3">
                          <a:lumMod val="75000"/>
                        </a:schemeClr>
                      </a:solidFill>
                      <a:prstDash val="sysDash"/>
                      <a:round/>
                      <a:headEnd type="none" w="med" len="med"/>
                      <a:tailEnd type="none" w="med" len="med"/>
                    </a:lnB>
                    <a:noFill/>
                  </a:tcPr>
                </a:tc>
                <a:extLst>
                  <a:ext uri="{0D108BD9-81ED-4DB2-BD59-A6C34878D82A}">
                    <a16:rowId xmlns:a16="http://schemas.microsoft.com/office/drawing/2014/main" val="3477080221"/>
                  </a:ext>
                </a:extLst>
              </a:tr>
              <a:tr h="699997">
                <a:tc>
                  <a:txBody>
                    <a:bodyPr/>
                    <a:lstStyle/>
                    <a:p>
                      <a:pPr algn="r"/>
                      <a:endParaRPr lang="en-US" sz="1500" dirty="0">
                        <a:latin typeface="Calibri" panose="020F0502020204030204" pitchFamily="34" charset="0"/>
                        <a:cs typeface="Calibri" panose="020F0502020204030204" pitchFamily="34" charset="0"/>
                      </a:endParaRPr>
                    </a:p>
                  </a:txBody>
                  <a:tcPr vert="vert27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BC82A">
                        <a:alpha val="75000"/>
                      </a:srgbClr>
                    </a:solidFill>
                  </a:tcPr>
                </a:tc>
                <a:tc>
                  <a:txBody>
                    <a:bodyPr/>
                    <a:lstStyle/>
                    <a:p>
                      <a:pPr marL="0" algn="l" defTabSz="914400" rtl="0" eaLnBrk="1" latinLnBrk="0" hangingPunct="1"/>
                      <a:r>
                        <a:rPr lang="en-US" sz="1200" b="1" kern="1200" dirty="0">
                          <a:solidFill>
                            <a:schemeClr val="lt1"/>
                          </a:solidFill>
                          <a:latin typeface="Calibri" panose="020F0502020204030204" pitchFamily="34" charset="0"/>
                          <a:ea typeface="+mn-ea"/>
                          <a:cs typeface="Calibri" panose="020F0502020204030204" pitchFamily="34" charset="0"/>
                        </a:rPr>
                        <a:t>Multipurpose prevention technology (MPT)</a:t>
                      </a:r>
                    </a:p>
                  </a:txBody>
                  <a:tcPr anchor="ctr">
                    <a:lnL w="12700" cmpd="sng">
                      <a:noFill/>
                    </a:lnL>
                    <a:lnR w="12700" cmpd="sng">
                      <a:noFill/>
                    </a:lnR>
                    <a:lnT w="381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40074"/>
                    </a:solidFill>
                  </a:tcPr>
                </a:tc>
                <a:tc>
                  <a:txBody>
                    <a:bodyPr/>
                    <a:lstStyle/>
                    <a:p>
                      <a:pPr marL="0" algn="l" defTabSz="914400" rtl="0" eaLnBrk="1" latinLnBrk="0" hangingPunct="1"/>
                      <a:r>
                        <a:rPr lang="en-US" sz="1200" kern="1200" dirty="0">
                          <a:solidFill>
                            <a:schemeClr val="tx1">
                              <a:lumMod val="75000"/>
                              <a:lumOff val="25000"/>
                            </a:schemeClr>
                          </a:solidFill>
                          <a:latin typeface="Calibri" panose="020F0502020204030204" pitchFamily="34" charset="0"/>
                          <a:ea typeface="+mn-ea"/>
                          <a:cs typeface="Calibri" panose="020F0502020204030204" pitchFamily="34" charset="0"/>
                        </a:rPr>
                        <a:t>What product characteristics influence choices and preferences for an MPT? </a:t>
                      </a:r>
                    </a:p>
                    <a:p>
                      <a:pPr marL="0" algn="l" defTabSz="914400" rtl="0" eaLnBrk="1" latinLnBrk="0" hangingPunct="1"/>
                      <a:r>
                        <a:rPr lang="en-US" sz="1200" kern="1200" dirty="0">
                          <a:solidFill>
                            <a:schemeClr val="tx1">
                              <a:lumMod val="75000"/>
                              <a:lumOff val="25000"/>
                            </a:schemeClr>
                          </a:solidFill>
                          <a:latin typeface="Calibri" panose="020F0502020204030204" pitchFamily="34" charset="0"/>
                          <a:ea typeface="+mn-ea"/>
                          <a:cs typeface="Calibri" panose="020F0502020204030204" pitchFamily="34" charset="0"/>
                        </a:rPr>
                        <a:t>For women in heterosexual relationships, what role does a male partner play in choosing MPT options?</a:t>
                      </a:r>
                    </a:p>
                  </a:txBody>
                  <a:tcPr anchor="ctr">
                    <a:lnL w="12700" cmpd="sng">
                      <a:noFill/>
                    </a:lnL>
                    <a:lnR w="12700" cap="flat" cmpd="sng" algn="ctr">
                      <a:noFill/>
                      <a:prstDash val="sysDash"/>
                      <a:round/>
                      <a:headEnd type="none" w="med" len="med"/>
                      <a:tailEnd type="none" w="med" len="med"/>
                    </a:lnR>
                    <a:lnT w="12700" cap="flat" cmpd="sng" algn="ctr">
                      <a:solidFill>
                        <a:schemeClr val="accent3">
                          <a:lumMod val="75000"/>
                        </a:schemeClr>
                      </a:solidFill>
                      <a:prstDash val="sysDash"/>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474406822"/>
                  </a:ext>
                </a:extLst>
              </a:tr>
            </a:tbl>
          </a:graphicData>
        </a:graphic>
      </p:graphicFrame>
      <p:sp>
        <p:nvSpPr>
          <p:cNvPr id="6" name="Rectangle 5">
            <a:extLst>
              <a:ext uri="{FF2B5EF4-FFF2-40B4-BE49-F238E27FC236}">
                <a16:creationId xmlns:a16="http://schemas.microsoft.com/office/drawing/2014/main" id="{C5A0850F-3D41-9442-8D6B-106789E992A4}"/>
              </a:ext>
            </a:extLst>
          </p:cNvPr>
          <p:cNvSpPr/>
          <p:nvPr/>
        </p:nvSpPr>
        <p:spPr>
          <a:xfrm>
            <a:off x="457200" y="1447800"/>
            <a:ext cx="115824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accent4">
                    <a:lumMod val="50000"/>
                  </a:schemeClr>
                </a:solidFill>
                <a:latin typeface="Calibri" panose="020F0502020204030204" pitchFamily="34" charset="0"/>
                <a:cs typeface="Calibri" panose="020F0502020204030204" pitchFamily="34" charset="0"/>
              </a:rPr>
              <a:t>Social and behavioral research conducted through the MTN yielded insights on several factors critical to product development, product use and introduction of user-initiated HIV prevention options. This section captures key insights from the research on the following topics: </a:t>
            </a:r>
          </a:p>
        </p:txBody>
      </p:sp>
      <p:grpSp>
        <p:nvGrpSpPr>
          <p:cNvPr id="23" name="Group 22">
            <a:extLst>
              <a:ext uri="{FF2B5EF4-FFF2-40B4-BE49-F238E27FC236}">
                <a16:creationId xmlns:a16="http://schemas.microsoft.com/office/drawing/2014/main" id="{7949E43C-DDB2-4CF8-A8B6-C6E1B1C7FDF6}"/>
              </a:ext>
            </a:extLst>
          </p:cNvPr>
          <p:cNvGrpSpPr/>
          <p:nvPr/>
        </p:nvGrpSpPr>
        <p:grpSpPr>
          <a:xfrm>
            <a:off x="8534400" y="6400800"/>
            <a:ext cx="3811256" cy="3065844"/>
            <a:chOff x="8534400" y="3792156"/>
            <a:chExt cx="3811256" cy="3065844"/>
          </a:xfrm>
        </p:grpSpPr>
        <p:grpSp>
          <p:nvGrpSpPr>
            <p:cNvPr id="24" name="Group 23">
              <a:extLst>
                <a:ext uri="{FF2B5EF4-FFF2-40B4-BE49-F238E27FC236}">
                  <a16:creationId xmlns:a16="http://schemas.microsoft.com/office/drawing/2014/main" id="{367A6E4B-9FA4-4ED4-B526-2FCC9C1366BE}"/>
                </a:ext>
              </a:extLst>
            </p:cNvPr>
            <p:cNvGrpSpPr/>
            <p:nvPr/>
          </p:nvGrpSpPr>
          <p:grpSpPr>
            <a:xfrm>
              <a:off x="8534400" y="3792156"/>
              <a:ext cx="3811256" cy="3065844"/>
              <a:chOff x="8534400" y="3810000"/>
              <a:chExt cx="3811256" cy="3065844"/>
            </a:xfrm>
          </p:grpSpPr>
          <p:sp>
            <p:nvSpPr>
              <p:cNvPr id="26" name="Rectangle 25">
                <a:extLst>
                  <a:ext uri="{FF2B5EF4-FFF2-40B4-BE49-F238E27FC236}">
                    <a16:creationId xmlns:a16="http://schemas.microsoft.com/office/drawing/2014/main" id="{1EE981F7-A1A2-41CF-BD47-076DB66B9BC7}"/>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327AB68C-B5DE-4B72-892C-304FA2DB793F}"/>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8" name="TextBox 27">
                <a:extLst>
                  <a:ext uri="{FF2B5EF4-FFF2-40B4-BE49-F238E27FC236}">
                    <a16:creationId xmlns:a16="http://schemas.microsoft.com/office/drawing/2014/main" id="{DEA984D6-7323-439F-AE08-7979A4084EA8}"/>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9" name="TextBox 28">
                <a:hlinkClick r:id="rId4" action="ppaction://hlinksldjump"/>
                <a:extLst>
                  <a:ext uri="{FF2B5EF4-FFF2-40B4-BE49-F238E27FC236}">
                    <a16:creationId xmlns:a16="http://schemas.microsoft.com/office/drawing/2014/main" id="{69CDDB30-1F06-4398-B64B-BC4358320AE8}"/>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0" name="Rectangle 29">
                <a:hlinkClick r:id="rId4" action="ppaction://hlinksldjump"/>
                <a:extLst>
                  <a:ext uri="{FF2B5EF4-FFF2-40B4-BE49-F238E27FC236}">
                    <a16:creationId xmlns:a16="http://schemas.microsoft.com/office/drawing/2014/main" id="{03893844-9568-4B4B-A55B-A21FFBD49C06}"/>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1" name="Rectangle 30">
                <a:hlinkClick r:id="rId5" action="ppaction://hlinksldjump"/>
                <a:extLst>
                  <a:ext uri="{FF2B5EF4-FFF2-40B4-BE49-F238E27FC236}">
                    <a16:creationId xmlns:a16="http://schemas.microsoft.com/office/drawing/2014/main" id="{187DC7A7-7D3B-4F6A-88F2-A3345C3817EC}"/>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2" name="TextBox 31">
                <a:hlinkClick r:id="rId5" action="ppaction://hlinksldjump"/>
                <a:extLst>
                  <a:ext uri="{FF2B5EF4-FFF2-40B4-BE49-F238E27FC236}">
                    <a16:creationId xmlns:a16="http://schemas.microsoft.com/office/drawing/2014/main" id="{B9872966-2F93-4092-841E-CB32379814AE}"/>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3" name="Rectangle 32">
                <a:hlinkClick r:id="rId6" action="ppaction://hlinksldjump"/>
                <a:extLst>
                  <a:ext uri="{FF2B5EF4-FFF2-40B4-BE49-F238E27FC236}">
                    <a16:creationId xmlns:a16="http://schemas.microsoft.com/office/drawing/2014/main" id="{02727307-6FB6-4EF4-9BF1-3C28DCA335F9}"/>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4" name="TextBox 33">
                <a:hlinkClick r:id="rId6" action="ppaction://hlinksldjump"/>
                <a:extLst>
                  <a:ext uri="{FF2B5EF4-FFF2-40B4-BE49-F238E27FC236}">
                    <a16:creationId xmlns:a16="http://schemas.microsoft.com/office/drawing/2014/main" id="{81D42235-21E6-41C9-A028-2A541EF5C26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5" name="Rectangle 34">
                <a:hlinkClick r:id="rId7" action="ppaction://hlinksldjump"/>
                <a:extLst>
                  <a:ext uri="{FF2B5EF4-FFF2-40B4-BE49-F238E27FC236}">
                    <a16:creationId xmlns:a16="http://schemas.microsoft.com/office/drawing/2014/main" id="{BBB1EF70-82F7-4C21-8717-202C70D8984B}"/>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6" name="TextBox 35">
                <a:hlinkClick r:id="rId7" action="ppaction://hlinksldjump"/>
                <a:extLst>
                  <a:ext uri="{FF2B5EF4-FFF2-40B4-BE49-F238E27FC236}">
                    <a16:creationId xmlns:a16="http://schemas.microsoft.com/office/drawing/2014/main" id="{671399C1-8D43-46AA-9E2E-E56C2D34A20D}"/>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7" name="Straight Connector 36">
                <a:extLst>
                  <a:ext uri="{FF2B5EF4-FFF2-40B4-BE49-F238E27FC236}">
                    <a16:creationId xmlns:a16="http://schemas.microsoft.com/office/drawing/2014/main" id="{C2DEC096-BF70-462F-8D8B-80422C7BA9CF}"/>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B166ACF-11B7-4EE1-8A4F-8F757060847D}"/>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5D04E238-BF44-4753-BFE7-7C2AB33AC1F5}"/>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78209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3"/>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3"/>
                                        </p:tgtEl>
                                        <p:attrNameLst>
                                          <p:attrName>ppt_x</p:attrName>
                                          <p:attrName>ppt_y</p:attrName>
                                        </p:attrNameLst>
                                      </p:cBhvr>
                                      <p:rCtr x="0" y="18588"/>
                                    </p:animMotion>
                                  </p:childTnLst>
                                </p:cTn>
                              </p:par>
                            </p:childTnLst>
                          </p:cTn>
                        </p:par>
                      </p:childTnLst>
                    </p:cTn>
                  </p:par>
                </p:childTnLst>
              </p:cTn>
              <p:nextCondLst>
                <p:cond evt="onClick" delay="0">
                  <p:tgtEl>
                    <p:spTgt spid="2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Acceptability of vaginal products </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76200" y="1549400"/>
            <a:ext cx="8844483" cy="5258052"/>
          </a:xfrm>
        </p:spPr>
        <p:txBody>
          <a:bodyPr>
            <a:noAutofit/>
          </a:bodyPr>
          <a:lstStyle/>
          <a:p>
            <a:pPr marL="0" indent="-161925">
              <a:buNone/>
            </a:pPr>
            <a:r>
              <a:rPr lang="en-US" sz="1400" b="1" dirty="0">
                <a:solidFill>
                  <a:srgbClr val="740074"/>
                </a:solidFill>
                <a:latin typeface="Calibri" panose="020F0502020204030204" pitchFamily="34" charset="0"/>
                <a:cs typeface="Calibri" panose="020F0502020204030204" pitchFamily="34" charset="0"/>
              </a:rPr>
              <a:t>Vaginal gels had mixed acceptability results, with some variation across formulations</a:t>
            </a:r>
          </a:p>
          <a:p>
            <a:pPr marL="523875" lvl="1"/>
            <a:r>
              <a:rPr lang="en-US" sz="1300" dirty="0">
                <a:latin typeface="Calibri" panose="020F0502020204030204" pitchFamily="34" charset="0"/>
                <a:cs typeface="Calibri" panose="020F0502020204030204" pitchFamily="34" charset="0"/>
              </a:rPr>
              <a:t>In MTN-001, future </a:t>
            </a:r>
            <a:r>
              <a:rPr lang="en-US" sz="1300" dirty="0"/>
              <a:t>willingness to use tenofovir (</a:t>
            </a:r>
            <a:r>
              <a:rPr lang="en-US" sz="1300" dirty="0" err="1"/>
              <a:t>TFV</a:t>
            </a:r>
            <a:r>
              <a:rPr lang="en-US" sz="1300" dirty="0"/>
              <a:t>) vaginal gel was high overall and higher acceptability </a:t>
            </a:r>
            <a:r>
              <a:rPr lang="en-US" sz="1300" dirty="0">
                <a:latin typeface="Calibri" panose="020F0502020204030204" pitchFamily="34" charset="0"/>
                <a:cs typeface="Calibri" panose="020F0502020204030204" pitchFamily="34" charset="0"/>
              </a:rPr>
              <a:t>was related to higher product adherence.</a:t>
            </a:r>
            <a:r>
              <a:rPr lang="en-US" sz="1300" baseline="30000" dirty="0">
                <a:latin typeface="Calibri" panose="020F0502020204030204" pitchFamily="34" charset="0"/>
                <a:cs typeface="Calibri" panose="020F0502020204030204" pitchFamily="34" charset="0"/>
              </a:rPr>
              <a:t>1 </a:t>
            </a:r>
            <a:r>
              <a:rPr lang="en-US" sz="1300" dirty="0">
                <a:latin typeface="Calibri" panose="020F0502020204030204" pitchFamily="34" charset="0"/>
                <a:cs typeface="Calibri" panose="020F0502020204030204" pitchFamily="34" charset="0"/>
              </a:rPr>
              <a:t>In MTN-004, less than half of users reported liking </a:t>
            </a:r>
            <a:r>
              <a:rPr lang="en-US" sz="1300" dirty="0" err="1">
                <a:latin typeface="Calibri" panose="020F0502020204030204" pitchFamily="34" charset="0"/>
                <a:cs typeface="Calibri" panose="020F0502020204030204" pitchFamily="34" charset="0"/>
              </a:rPr>
              <a:t>VivaGel</a:t>
            </a:r>
            <a:r>
              <a:rPr lang="en-US" sz="1300" dirty="0">
                <a:latin typeface="Calibri" panose="020F0502020204030204" pitchFamily="34" charset="0"/>
                <a:cs typeface="Calibri" panose="020F0502020204030204" pitchFamily="34" charset="0"/>
              </a:rPr>
              <a:t>, and just over half were willing to use it in the future.</a:t>
            </a:r>
            <a:r>
              <a:rPr lang="en-US" sz="1300" baseline="30000" dirty="0">
                <a:latin typeface="Calibri" panose="020F0502020204030204" pitchFamily="34" charset="0"/>
                <a:cs typeface="Calibri" panose="020F0502020204030204" pitchFamily="34" charset="0"/>
              </a:rPr>
              <a:t>2 </a:t>
            </a:r>
            <a:r>
              <a:rPr lang="en-US" sz="1300" dirty="0">
                <a:latin typeface="Calibri" panose="020F0502020204030204" pitchFamily="34" charset="0"/>
                <a:cs typeface="Calibri" panose="020F0502020204030204" pitchFamily="34" charset="0"/>
              </a:rPr>
              <a:t>Studies that compared gels to oral PrEP and hypothetical long-acting products indicated a general preference for other products over vaginal gels.</a:t>
            </a:r>
            <a:r>
              <a:rPr lang="en-US" sz="1300" baseline="30000" dirty="0">
                <a:latin typeface="Calibri" panose="020F0502020204030204" pitchFamily="34" charset="0"/>
                <a:cs typeface="Calibri" panose="020F0502020204030204" pitchFamily="34" charset="0"/>
              </a:rPr>
              <a:t>1, 13</a:t>
            </a:r>
            <a:endParaRPr lang="en-US" sz="1300" dirty="0">
              <a:latin typeface="Calibri" panose="020F0502020204030204" pitchFamily="34" charset="0"/>
              <a:cs typeface="Calibri" panose="020F0502020204030204" pitchFamily="34" charset="0"/>
            </a:endParaRPr>
          </a:p>
          <a:p>
            <a:pPr marL="523875" lvl="1"/>
            <a:r>
              <a:rPr lang="en-US" sz="1300" dirty="0">
                <a:latin typeface="Calibri" panose="020F0502020204030204" pitchFamily="34" charset="0"/>
                <a:cs typeface="Calibri" panose="020F0502020204030204" pitchFamily="34" charset="0"/>
              </a:rPr>
              <a:t>Women using vaginal gels in MTN-004 and MTN-008 reported that they appreciated the gels’ ease of use.</a:t>
            </a:r>
            <a:r>
              <a:rPr lang="en-US" sz="1300" baseline="30000" dirty="0">
                <a:latin typeface="Calibri" panose="020F0502020204030204" pitchFamily="34" charset="0"/>
                <a:cs typeface="Calibri" panose="020F0502020204030204" pitchFamily="34" charset="0"/>
              </a:rPr>
              <a:t>2, 7</a:t>
            </a:r>
          </a:p>
          <a:p>
            <a:pPr marL="523875" lvl="1"/>
            <a:r>
              <a:rPr lang="en-US" sz="1300" dirty="0">
                <a:latin typeface="Calibri" panose="020F0502020204030204" pitchFamily="34" charset="0"/>
                <a:cs typeface="Calibri" panose="020F0502020204030204" pitchFamily="34" charset="0"/>
              </a:rPr>
              <a:t>While excessive wetness was a common complaint, some women in MTN-003D reported liking the lubricating properties of the vaginal gel, especially to ease intercourse.</a:t>
            </a:r>
            <a:r>
              <a:rPr lang="en-US" sz="1300" baseline="30000" dirty="0">
                <a:latin typeface="Calibri" panose="020F0502020204030204" pitchFamily="34" charset="0"/>
                <a:cs typeface="Calibri" panose="020F0502020204030204" pitchFamily="34" charset="0"/>
              </a:rPr>
              <a:t>41</a:t>
            </a:r>
          </a:p>
          <a:p>
            <a:pPr marL="523875" lvl="1">
              <a:spcAft>
                <a:spcPts val="600"/>
              </a:spcAft>
            </a:pPr>
            <a:r>
              <a:rPr lang="en-US" sz="1300" dirty="0">
                <a:latin typeface="Calibri" panose="020F0502020204030204" pitchFamily="34" charset="0"/>
                <a:cs typeface="Calibri" panose="020F0502020204030204" pitchFamily="34" charset="0"/>
              </a:rPr>
              <a:t>Men using a vaginal gel topically on the penis in MTN-012/IPM 010 had similar modest acceptability ratings.</a:t>
            </a:r>
            <a:r>
              <a:rPr lang="en-US" sz="1300" baseline="30000" dirty="0">
                <a:latin typeface="Calibri" panose="020F0502020204030204" pitchFamily="34" charset="0"/>
                <a:cs typeface="Calibri" panose="020F0502020204030204" pitchFamily="34" charset="0"/>
              </a:rPr>
              <a:t>8</a:t>
            </a:r>
          </a:p>
          <a:p>
            <a:pPr marL="0" lvl="1" indent="-161925">
              <a:buNone/>
            </a:pPr>
            <a:r>
              <a:rPr lang="en-US" sz="1400" b="1" dirty="0">
                <a:solidFill>
                  <a:srgbClr val="740074"/>
                </a:solidFill>
                <a:latin typeface="Calibri" panose="020F0502020204030204" pitchFamily="34" charset="0"/>
                <a:cs typeface="Calibri" panose="020F0502020204030204" pitchFamily="34" charset="0"/>
              </a:rPr>
              <a:t>Vaginal rings are acceptable, comfortable </a:t>
            </a:r>
            <a:r>
              <a:rPr lang="en-US" sz="1400" b="1" dirty="0">
                <a:solidFill>
                  <a:srgbClr val="740074"/>
                </a:solidFill>
              </a:rPr>
              <a:t>and fit within the daily lives </a:t>
            </a:r>
            <a:r>
              <a:rPr lang="en-US" sz="1400" b="1" dirty="0">
                <a:solidFill>
                  <a:srgbClr val="740074"/>
                </a:solidFill>
                <a:latin typeface="Calibri" panose="020F0502020204030204" pitchFamily="34" charset="0"/>
                <a:cs typeface="Calibri" panose="020F0502020204030204" pitchFamily="34" charset="0"/>
              </a:rPr>
              <a:t>of most users after an initial “learning curve”  </a:t>
            </a:r>
          </a:p>
          <a:p>
            <a:pPr marL="523875" lvl="1"/>
            <a:r>
              <a:rPr lang="en-US" sz="1300" dirty="0"/>
              <a:t>Rings are highly acceptable to women users across geographic regions and indications, including for HIV PrEP. </a:t>
            </a:r>
            <a:r>
              <a:rPr lang="en-US" sz="1300" baseline="30000" dirty="0"/>
              <a:t>73 </a:t>
            </a:r>
            <a:r>
              <a:rPr lang="en-US" sz="1300" dirty="0">
                <a:latin typeface="Calibri" panose="020F0502020204030204" pitchFamily="34" charset="0"/>
                <a:cs typeface="Calibri" panose="020F0502020204030204" pitchFamily="34" charset="0"/>
              </a:rPr>
              <a:t>The ring was well-liked by most participants in studies involving actual ring use (MTN-013, MTN-020, MTN-023, MTN-024, MTN-027, </a:t>
            </a:r>
            <a:r>
              <a:rPr lang="en-US" sz="1300" dirty="0"/>
              <a:t>MTN-036, MTN-038),</a:t>
            </a:r>
            <a:r>
              <a:rPr lang="en-US" sz="1300" baseline="30000" dirty="0"/>
              <a:t>9, 11, 14-16, 74, 75</a:t>
            </a:r>
            <a:r>
              <a:rPr lang="en-US" sz="1300" baseline="30000"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as well </a:t>
            </a:r>
            <a:r>
              <a:rPr lang="en-US" sz="1300" dirty="0"/>
              <a:t>as prospectively during pregnancy </a:t>
            </a:r>
            <a:r>
              <a:rPr lang="en-US" sz="1300" dirty="0">
                <a:latin typeface="Calibri" panose="020F0502020204030204" pitchFamily="34" charset="0"/>
                <a:cs typeface="Calibri" panose="020F0502020204030204" pitchFamily="34" charset="0"/>
              </a:rPr>
              <a:t>and breastfeeding.</a:t>
            </a:r>
            <a:r>
              <a:rPr lang="en-US" sz="1300" baseline="30000" dirty="0">
                <a:latin typeface="Calibri" panose="020F0502020204030204" pitchFamily="34" charset="0"/>
                <a:cs typeface="Calibri" panose="020F0502020204030204" pitchFamily="34" charset="0"/>
              </a:rPr>
              <a:t>17</a:t>
            </a:r>
            <a:r>
              <a:rPr lang="en-US" sz="1300" baseline="30000" dirty="0"/>
              <a:t> </a:t>
            </a:r>
            <a:r>
              <a:rPr lang="en-US" sz="1300" dirty="0">
                <a:latin typeface="Calibri" panose="020F0502020204030204" pitchFamily="34" charset="0"/>
                <a:cs typeface="Calibri" panose="020F0502020204030204" pitchFamily="34" charset="0"/>
              </a:rPr>
              <a:t>The majority of women across these </a:t>
            </a:r>
            <a:r>
              <a:rPr lang="en-US" sz="1300" dirty="0"/>
              <a:t>studies reported that </a:t>
            </a:r>
            <a:r>
              <a:rPr lang="en-US" sz="1300" dirty="0">
                <a:latin typeface="Calibri" panose="020F0502020204030204" pitchFamily="34" charset="0"/>
                <a:cs typeface="Calibri" panose="020F0502020204030204" pitchFamily="34" charset="0"/>
              </a:rPr>
              <a:t>the ring was easy to insert or use and offered a discreet HIV prevention option.</a:t>
            </a:r>
            <a:r>
              <a:rPr lang="en-US" sz="1300" baseline="30000" dirty="0">
                <a:latin typeface="Calibri" panose="020F0502020204030204" pitchFamily="34" charset="0"/>
                <a:cs typeface="Calibri" panose="020F0502020204030204" pitchFamily="34" charset="0"/>
              </a:rPr>
              <a:t>9, 12, 14, 16</a:t>
            </a:r>
            <a:r>
              <a:rPr lang="en-US" sz="1300" dirty="0">
                <a:latin typeface="Calibri" panose="020F0502020204030204" pitchFamily="34" charset="0"/>
                <a:cs typeface="Calibri" panose="020F0502020204030204" pitchFamily="34" charset="0"/>
              </a:rPr>
              <a:t> High uptake and persistence of the ring in MTN-025 provided similar favorable indications.</a:t>
            </a:r>
            <a:r>
              <a:rPr lang="en-US" sz="1300" baseline="30000" dirty="0">
                <a:latin typeface="Calibri" panose="020F0502020204030204" pitchFamily="34" charset="0"/>
                <a:cs typeface="Calibri" panose="020F0502020204030204" pitchFamily="34" charset="0"/>
              </a:rPr>
              <a:t>55</a:t>
            </a:r>
          </a:p>
          <a:p>
            <a:pPr marL="523875" lvl="1"/>
            <a:r>
              <a:rPr lang="en-US" sz="1300" dirty="0">
                <a:latin typeface="Calibri" panose="020F0502020204030204" pitchFamily="34" charset="0"/>
                <a:cs typeface="Calibri" panose="020F0502020204030204" pitchFamily="34" charset="0"/>
              </a:rPr>
              <a:t>Compared to condoms, the standard of prevention, rings were generally preferred in a diversity of settings where preference was assessed, including by reproductive age women in Africa (MTN-020)</a:t>
            </a:r>
            <a:r>
              <a:rPr lang="en-US" sz="1300" baseline="30000" dirty="0">
                <a:latin typeface="Calibri" panose="020F0502020204030204" pitchFamily="34" charset="0"/>
                <a:cs typeface="Calibri" panose="020F0502020204030204" pitchFamily="34" charset="0"/>
              </a:rPr>
              <a:t>13 </a:t>
            </a:r>
            <a:r>
              <a:rPr lang="en-US" sz="1300" dirty="0">
                <a:latin typeface="Calibri" panose="020F0502020204030204" pitchFamily="34" charset="0"/>
                <a:cs typeface="Calibri" panose="020F0502020204030204" pitchFamily="34" charset="0"/>
              </a:rPr>
              <a:t>and the United States (MTN-036, MTN-038),</a:t>
            </a:r>
            <a:r>
              <a:rPr lang="en-US" sz="1300" baseline="30000" dirty="0">
                <a:solidFill>
                  <a:schemeClr val="accent4">
                    <a:lumMod val="50000"/>
                  </a:schemeClr>
                </a:solidFill>
                <a:latin typeface="Calibri" panose="020F0502020204030204" pitchFamily="34" charset="0"/>
                <a:cs typeface="Calibri" panose="020F0502020204030204" pitchFamily="34" charset="0"/>
              </a:rPr>
              <a:t>75</a:t>
            </a:r>
            <a:r>
              <a:rPr lang="en-US" sz="1300" baseline="30000" dirty="0">
                <a:solidFill>
                  <a:srgbClr val="FF0000"/>
                </a:solidFill>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as well as by postmenopausal women in the United States (MTN-024)</a:t>
            </a:r>
            <a:r>
              <a:rPr lang="en-US" sz="1300" baseline="30000" dirty="0">
                <a:latin typeface="Calibri" panose="020F0502020204030204" pitchFamily="34" charset="0"/>
                <a:cs typeface="Calibri" panose="020F0502020204030204" pitchFamily="34" charset="0"/>
              </a:rPr>
              <a:t>15</a:t>
            </a:r>
            <a:r>
              <a:rPr lang="en-US" sz="1300" dirty="0">
                <a:latin typeface="Calibri" panose="020F0502020204030204" pitchFamily="34" charset="0"/>
                <a:cs typeface="Calibri" panose="020F0502020204030204" pitchFamily="34" charset="0"/>
              </a:rPr>
              <a:t>. </a:t>
            </a:r>
          </a:p>
          <a:p>
            <a:pPr marL="523875" lvl="1"/>
            <a:r>
              <a:rPr lang="en-US" sz="1300" dirty="0">
                <a:latin typeface="Calibri" panose="020F0502020204030204" pitchFamily="34" charset="0"/>
                <a:cs typeface="Calibri" panose="020F0502020204030204" pitchFamily="34" charset="0"/>
              </a:rPr>
              <a:t>Unfamiliar products like the ring required overcoming initial hesitations. Concerns with the ring – including about discomfort, negative health impacts, and interference with sex – were common initially, but these issues and worries mostly dissipated with user experience (MTN-013, MTN-020, MTN-024).</a:t>
            </a:r>
            <a:r>
              <a:rPr lang="en-US" sz="1300" baseline="30000" dirty="0">
                <a:latin typeface="Calibri" panose="020F0502020204030204" pitchFamily="34" charset="0"/>
                <a:cs typeface="Calibri" panose="020F0502020204030204" pitchFamily="34" charset="0"/>
              </a:rPr>
              <a:t> 9, 11, 66</a:t>
            </a:r>
            <a:r>
              <a:rPr lang="en-US" sz="1300" dirty="0">
                <a:latin typeface="Calibri" panose="020F0502020204030204" pitchFamily="34" charset="0"/>
                <a:cs typeface="Calibri" panose="020F0502020204030204" pitchFamily="34" charset="0"/>
              </a:rPr>
              <a:t> </a:t>
            </a:r>
            <a:r>
              <a:rPr lang="en-US" sz="1300" dirty="0"/>
              <a:t>Nevertheless, ring-related concerns negatively influenced ring adherence (MTN-020).</a:t>
            </a:r>
            <a:r>
              <a:rPr lang="en-US" sz="1300" baseline="30000" dirty="0"/>
              <a:t>76</a:t>
            </a:r>
          </a:p>
        </p:txBody>
      </p:sp>
      <p:pic>
        <p:nvPicPr>
          <p:cNvPr id="13" name="Picture 12" descr="Background pattern&#10;&#10;Description automatically generated">
            <a:extLst>
              <a:ext uri="{FF2B5EF4-FFF2-40B4-BE49-F238E27FC236}">
                <a16:creationId xmlns:a16="http://schemas.microsoft.com/office/drawing/2014/main" id="{8D006D2D-A7D4-4C42-BAC9-780AAE6579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6390" y="1346200"/>
            <a:ext cx="3048000" cy="5542280"/>
          </a:xfrm>
          <a:prstGeom prst="rect">
            <a:avLst/>
          </a:prstGeom>
        </p:spPr>
      </p:pic>
      <p:sp>
        <p:nvSpPr>
          <p:cNvPr id="3" name="Content Placeholder 2">
            <a:extLst>
              <a:ext uri="{FF2B5EF4-FFF2-40B4-BE49-F238E27FC236}">
                <a16:creationId xmlns:a16="http://schemas.microsoft.com/office/drawing/2014/main" id="{BA30D50F-1F3A-4F12-AD67-DCEB99DD25A8}"/>
              </a:ext>
            </a:extLst>
          </p:cNvPr>
          <p:cNvSpPr txBox="1">
            <a:spLocks/>
          </p:cNvSpPr>
          <p:nvPr/>
        </p:nvSpPr>
        <p:spPr bwMode="auto">
          <a:xfrm>
            <a:off x="9220200" y="1600200"/>
            <a:ext cx="2895600" cy="5080000"/>
          </a:xfrm>
          <a:prstGeom prst="roundRect">
            <a:avLst>
              <a:gd name="adj" fmla="val 9412"/>
            </a:avLst>
          </a:prstGeom>
          <a:noFill/>
          <a:ln>
            <a:noFill/>
          </a:ln>
        </p:spPr>
        <p:txBody>
          <a:bodyPr vert="horz" wrap="square" lIns="91440" tIns="45720" rIns="91440" bIns="45720" numCol="1" anchor="ctr"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600" dirty="0">
                <a:solidFill>
                  <a:schemeClr val="tx1"/>
                </a:solidFill>
                <a:latin typeface="Calibri" panose="020F0502020204030204" pitchFamily="34" charset="0"/>
                <a:cs typeface="Calibri" panose="020F0502020204030204" pitchFamily="34" charset="0"/>
              </a:rPr>
              <a:t>“</a:t>
            </a:r>
            <a:r>
              <a:rPr lang="en-US" sz="1600" b="0" i="1" dirty="0">
                <a:solidFill>
                  <a:schemeClr val="tx1"/>
                </a:solidFill>
                <a:effectLst/>
                <a:latin typeface="Calibri" panose="020F0502020204030204" pitchFamily="34" charset="0"/>
                <a:cs typeface="Calibri" panose="020F0502020204030204" pitchFamily="34" charset="0"/>
              </a:rPr>
              <a:t>When I opened the package it was a bit intimidating. All I thought was, ‘How am I going to put this in there?’ </a:t>
            </a:r>
            <a:br>
              <a:rPr lang="en-US" sz="1600" b="0" i="1" dirty="0">
                <a:solidFill>
                  <a:schemeClr val="tx1"/>
                </a:solidFill>
                <a:effectLst/>
                <a:latin typeface="Calibri" panose="020F0502020204030204" pitchFamily="34" charset="0"/>
                <a:cs typeface="Calibri" panose="020F0502020204030204" pitchFamily="34" charset="0"/>
              </a:rPr>
            </a:br>
            <a:r>
              <a:rPr lang="en-US" sz="1600" b="0" i="1" dirty="0">
                <a:solidFill>
                  <a:schemeClr val="tx1"/>
                </a:solidFill>
                <a:effectLst/>
                <a:latin typeface="Calibri" panose="020F0502020204030204" pitchFamily="34" charset="0"/>
                <a:cs typeface="Calibri" panose="020F0502020204030204" pitchFamily="34" charset="0"/>
              </a:rPr>
              <a:t>When I saw the ring it was bigger than I thought. </a:t>
            </a:r>
            <a:br>
              <a:rPr lang="en-US" sz="1600" b="0" i="1" dirty="0">
                <a:solidFill>
                  <a:schemeClr val="tx1"/>
                </a:solidFill>
                <a:effectLst/>
                <a:latin typeface="Calibri" panose="020F0502020204030204" pitchFamily="34" charset="0"/>
                <a:cs typeface="Calibri" panose="020F0502020204030204" pitchFamily="34" charset="0"/>
              </a:rPr>
            </a:br>
            <a:r>
              <a:rPr lang="en-US" sz="1600" b="0" i="1" dirty="0">
                <a:solidFill>
                  <a:schemeClr val="tx1"/>
                </a:solidFill>
                <a:effectLst/>
                <a:latin typeface="Calibri" panose="020F0502020204030204" pitchFamily="34" charset="0"/>
                <a:cs typeface="Calibri" panose="020F0502020204030204" pitchFamily="34" charset="0"/>
              </a:rPr>
              <a:t>After I inserted it, I felt accomplished, even more so when I couldn’t feel it and I didn’t have to deal with it</a:t>
            </a:r>
            <a:r>
              <a:rPr lang="en-US" sz="1600" b="0" i="0" dirty="0">
                <a:solidFill>
                  <a:schemeClr val="tx1"/>
                </a:solidFill>
                <a:effectLst/>
                <a:latin typeface="Calibri" panose="020F0502020204030204" pitchFamily="34" charset="0"/>
                <a:cs typeface="Calibri" panose="020F0502020204030204" pitchFamily="34" charset="0"/>
              </a:rPr>
              <a:t>.” </a:t>
            </a:r>
          </a:p>
          <a:p>
            <a:pPr marL="0" indent="0" algn="r">
              <a:lnSpc>
                <a:spcPct val="110000"/>
              </a:lnSpc>
              <a:buNone/>
            </a:pPr>
            <a:r>
              <a:rPr lang="en-US" sz="1400" dirty="0">
                <a:solidFill>
                  <a:schemeClr val="tx1"/>
                </a:solidFill>
                <a:latin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cs typeface="Calibri" panose="020F0502020204030204" pitchFamily="34" charset="0"/>
              </a:rPr>
              <a:t>MTN-013/IPM 026, UNITED STATES</a:t>
            </a:r>
          </a:p>
          <a:p>
            <a:pPr marL="0" indent="0" algn="r">
              <a:lnSpc>
                <a:spcPct val="110000"/>
              </a:lnSpc>
              <a:buNone/>
            </a:pPr>
            <a:endParaRPr lang="en-US" sz="800" dirty="0">
              <a:solidFill>
                <a:schemeClr val="tx1"/>
              </a:solidFill>
              <a:latin typeface="Calibri" panose="020F0502020204030204" pitchFamily="34" charset="0"/>
              <a:cs typeface="Calibri" panose="020F0502020204030204" pitchFamily="34" charset="0"/>
            </a:endParaRPr>
          </a:p>
          <a:p>
            <a:pPr marL="0" indent="0" algn="r">
              <a:lnSpc>
                <a:spcPct val="110000"/>
              </a:lnSpc>
              <a:buNone/>
            </a:pPr>
            <a:endParaRPr lang="en-US" sz="800" dirty="0">
              <a:solidFill>
                <a:schemeClr val="tx1"/>
              </a:solidFill>
              <a:latin typeface="Calibri" panose="020F0502020204030204" pitchFamily="34" charset="0"/>
              <a:cs typeface="Calibri" panose="020F0502020204030204" pitchFamily="34" charset="0"/>
            </a:endParaRPr>
          </a:p>
          <a:p>
            <a:pPr marL="0" indent="0" algn="r">
              <a:lnSpc>
                <a:spcPct val="110000"/>
              </a:lnSpc>
              <a:buNone/>
            </a:pPr>
            <a:r>
              <a:rPr lang="en-US" sz="1000" dirty="0">
                <a:solidFill>
                  <a:schemeClr val="tx1"/>
                </a:solidFill>
                <a:latin typeface="Calibri" panose="020F0502020204030204" pitchFamily="34" charset="0"/>
                <a:cs typeface="Calibri" panose="020F0502020204030204" pitchFamily="34" charset="0"/>
              </a:rPr>
              <a:t>From: “Adherence and Acceptability of a Multidrug Vaginal Ring for HIV Prevention in a Phase I Study in the United States ”</a:t>
            </a:r>
            <a:r>
              <a:rPr lang="en-US" sz="1000" baseline="30000" dirty="0">
                <a:solidFill>
                  <a:schemeClr val="tx1"/>
                </a:solidFill>
                <a:latin typeface="Calibri" panose="020F0502020204030204" pitchFamily="34" charset="0"/>
                <a:cs typeface="Calibri" panose="020F0502020204030204" pitchFamily="34" charset="0"/>
              </a:rPr>
              <a:t>9</a:t>
            </a:r>
          </a:p>
        </p:txBody>
      </p:sp>
      <p:sp>
        <p:nvSpPr>
          <p:cNvPr id="14" name="Rectangle 13">
            <a:extLst>
              <a:ext uri="{FF2B5EF4-FFF2-40B4-BE49-F238E27FC236}">
                <a16:creationId xmlns:a16="http://schemas.microsoft.com/office/drawing/2014/main" id="{45320968-88AB-D740-96DF-91345967391F}"/>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31" name="Group 30">
            <a:extLst>
              <a:ext uri="{FF2B5EF4-FFF2-40B4-BE49-F238E27FC236}">
                <a16:creationId xmlns:a16="http://schemas.microsoft.com/office/drawing/2014/main" id="{077B56D6-56DE-4366-9FC2-95EC17E224A5}"/>
              </a:ext>
            </a:extLst>
          </p:cNvPr>
          <p:cNvGrpSpPr/>
          <p:nvPr/>
        </p:nvGrpSpPr>
        <p:grpSpPr>
          <a:xfrm>
            <a:off x="8534400" y="6324600"/>
            <a:ext cx="3811256" cy="3065844"/>
            <a:chOff x="8534400" y="3792156"/>
            <a:chExt cx="3811256" cy="3065844"/>
          </a:xfrm>
        </p:grpSpPr>
        <p:grpSp>
          <p:nvGrpSpPr>
            <p:cNvPr id="32" name="Group 31">
              <a:extLst>
                <a:ext uri="{FF2B5EF4-FFF2-40B4-BE49-F238E27FC236}">
                  <a16:creationId xmlns:a16="http://schemas.microsoft.com/office/drawing/2014/main" id="{0F255F9E-FCC1-47E9-9C76-9B97AB7C8037}"/>
                </a:ext>
              </a:extLst>
            </p:cNvPr>
            <p:cNvGrpSpPr/>
            <p:nvPr/>
          </p:nvGrpSpPr>
          <p:grpSpPr>
            <a:xfrm>
              <a:off x="8534400" y="3792156"/>
              <a:ext cx="3811256" cy="3065844"/>
              <a:chOff x="8534400" y="3810000"/>
              <a:chExt cx="3811256" cy="3065844"/>
            </a:xfrm>
          </p:grpSpPr>
          <p:sp>
            <p:nvSpPr>
              <p:cNvPr id="34" name="Rectangle 33">
                <a:extLst>
                  <a:ext uri="{FF2B5EF4-FFF2-40B4-BE49-F238E27FC236}">
                    <a16:creationId xmlns:a16="http://schemas.microsoft.com/office/drawing/2014/main" id="{8846A425-3D19-4FB8-A876-F9C3E8DA3A08}"/>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971958F1-9739-46D4-8333-9CB89A38E0A0}"/>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6" name="TextBox 35">
                <a:extLst>
                  <a:ext uri="{FF2B5EF4-FFF2-40B4-BE49-F238E27FC236}">
                    <a16:creationId xmlns:a16="http://schemas.microsoft.com/office/drawing/2014/main" id="{0ECE71D1-5D76-4098-BDB4-53437FD7F237}"/>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7" name="TextBox 36">
                <a:hlinkClick r:id="rId5" action="ppaction://hlinksldjump"/>
                <a:extLst>
                  <a:ext uri="{FF2B5EF4-FFF2-40B4-BE49-F238E27FC236}">
                    <a16:creationId xmlns:a16="http://schemas.microsoft.com/office/drawing/2014/main" id="{F77675ED-AD01-4642-A01C-47CED541D2C6}"/>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8" name="Rectangle 37">
                <a:hlinkClick r:id="rId5" action="ppaction://hlinksldjump"/>
                <a:extLst>
                  <a:ext uri="{FF2B5EF4-FFF2-40B4-BE49-F238E27FC236}">
                    <a16:creationId xmlns:a16="http://schemas.microsoft.com/office/drawing/2014/main" id="{4E12C20B-4C62-40D2-BFE5-90B2E6E44EAB}"/>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9" name="Rectangle 38">
                <a:hlinkClick r:id="rId6" action="ppaction://hlinksldjump"/>
                <a:extLst>
                  <a:ext uri="{FF2B5EF4-FFF2-40B4-BE49-F238E27FC236}">
                    <a16:creationId xmlns:a16="http://schemas.microsoft.com/office/drawing/2014/main" id="{F090912E-C17C-4E28-A562-3DB903CB6187}"/>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40" name="TextBox 39">
                <a:hlinkClick r:id="rId6" action="ppaction://hlinksldjump"/>
                <a:extLst>
                  <a:ext uri="{FF2B5EF4-FFF2-40B4-BE49-F238E27FC236}">
                    <a16:creationId xmlns:a16="http://schemas.microsoft.com/office/drawing/2014/main" id="{0BAE9D51-B3A3-44AC-82C4-CF6EECFB46F9}"/>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41" name="Rectangle 40">
                <a:hlinkClick r:id="rId7" action="ppaction://hlinksldjump"/>
                <a:extLst>
                  <a:ext uri="{FF2B5EF4-FFF2-40B4-BE49-F238E27FC236}">
                    <a16:creationId xmlns:a16="http://schemas.microsoft.com/office/drawing/2014/main" id="{7660F4C0-5E79-49D5-8350-77D01CC452A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42" name="TextBox 41">
                <a:hlinkClick r:id="rId7" action="ppaction://hlinksldjump"/>
                <a:extLst>
                  <a:ext uri="{FF2B5EF4-FFF2-40B4-BE49-F238E27FC236}">
                    <a16:creationId xmlns:a16="http://schemas.microsoft.com/office/drawing/2014/main" id="{BCF06446-6773-4FD3-B788-518F3C0367C2}"/>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43" name="Rectangle 42">
                <a:hlinkClick r:id="rId8" action="ppaction://hlinksldjump"/>
                <a:extLst>
                  <a:ext uri="{FF2B5EF4-FFF2-40B4-BE49-F238E27FC236}">
                    <a16:creationId xmlns:a16="http://schemas.microsoft.com/office/drawing/2014/main" id="{CE1B84FD-BA45-4C75-B750-E481A6D1884B}"/>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4" name="TextBox 43">
                <a:hlinkClick r:id="rId8" action="ppaction://hlinksldjump"/>
                <a:extLst>
                  <a:ext uri="{FF2B5EF4-FFF2-40B4-BE49-F238E27FC236}">
                    <a16:creationId xmlns:a16="http://schemas.microsoft.com/office/drawing/2014/main" id="{79834360-EC05-4671-B69E-2E362215A494}"/>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5" name="Straight Connector 44">
                <a:extLst>
                  <a:ext uri="{FF2B5EF4-FFF2-40B4-BE49-F238E27FC236}">
                    <a16:creationId xmlns:a16="http://schemas.microsoft.com/office/drawing/2014/main" id="{530FC63C-D659-4424-9DA2-4885BA90B03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82FAC7C-609D-4271-A2F7-C78A0DC9E718}"/>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33" name="Straight Connector 32">
              <a:extLst>
                <a:ext uri="{FF2B5EF4-FFF2-40B4-BE49-F238E27FC236}">
                  <a16:creationId xmlns:a16="http://schemas.microsoft.com/office/drawing/2014/main" id="{29651A46-D3D4-4090-859A-0676DD6A5AD8}"/>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13933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3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31"/>
                                        </p:tgtEl>
                                        <p:attrNameLst>
                                          <p:attrName>ppt_x</p:attrName>
                                          <p:attrName>ppt_y</p:attrName>
                                        </p:attrNameLst>
                                      </p:cBhvr>
                                      <p:rCtr x="0" y="18588"/>
                                    </p:animMotion>
                                  </p:childTnLst>
                                </p:cTn>
                              </p:par>
                            </p:childTnLst>
                          </p:cTn>
                        </p:par>
                      </p:childTnLst>
                    </p:cTn>
                  </p:par>
                </p:childTnLst>
              </p:cTn>
              <p:nextCondLst>
                <p:cond evt="onClick" delay="0">
                  <p:tgtEl>
                    <p:spTgt spid="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Acceptability of rectal products</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381000" y="1727427"/>
            <a:ext cx="7732395" cy="4572000"/>
          </a:xfrm>
        </p:spPr>
        <p:txBody>
          <a:bodyPr>
            <a:noAutofit/>
          </a:bodyPr>
          <a:lstStyle/>
          <a:p>
            <a:pPr marL="0" lvl="1" indent="-161925">
              <a:buNone/>
            </a:pPr>
            <a:r>
              <a:rPr lang="en-US" sz="1500" b="1" dirty="0">
                <a:solidFill>
                  <a:srgbClr val="740074"/>
                </a:solidFill>
              </a:rPr>
              <a:t>Low acceptability of a vaginally-formulated gel applied rectally in RMP-02/MTN-006 pointed to the need for  for a rectal-specific formulation, which in later studies was found to be more acceptable, though the use of the vaginal applicator was not</a:t>
            </a:r>
            <a:r>
              <a:rPr lang="en-US" sz="1500" b="1" dirty="0">
                <a:solidFill>
                  <a:srgbClr val="FF0000"/>
                </a:solidFill>
              </a:rPr>
              <a:t>. </a:t>
            </a:r>
            <a:endParaRPr lang="en-US" sz="1500" b="1" strike="sngStrike" dirty="0">
              <a:solidFill>
                <a:srgbClr val="FF0000"/>
              </a:solidFill>
            </a:endParaRPr>
          </a:p>
          <a:p>
            <a:pPr marL="523875" lvl="1"/>
            <a:r>
              <a:rPr lang="en-US" sz="1400" dirty="0">
                <a:latin typeface="Calibri" panose="020F0502020204030204" pitchFamily="34" charset="0"/>
                <a:cs typeface="Calibri" panose="020F0502020204030204" pitchFamily="34" charset="0"/>
              </a:rPr>
              <a:t>RMP-02/MTN-006 tested a vaginally-formulated gel applied rectally and demonstrated low acceptability.</a:t>
            </a:r>
            <a:r>
              <a:rPr lang="en-US" sz="1400" baseline="30000" dirty="0">
                <a:latin typeface="Calibri" panose="020F0502020204030204" pitchFamily="34" charset="0"/>
                <a:cs typeface="Calibri" panose="020F0502020204030204" pitchFamily="34" charset="0"/>
              </a:rPr>
              <a:t>18 </a:t>
            </a:r>
            <a:r>
              <a:rPr lang="en-US" sz="1400" dirty="0">
                <a:latin typeface="Calibri" panose="020F0502020204030204" pitchFamily="34" charset="0"/>
                <a:cs typeface="Calibri" panose="020F0502020204030204" pitchFamily="34" charset="0"/>
              </a:rPr>
              <a:t>A new formulation of a tenofovir gel with lower osmolality was tested in MTN-007 and had much more favorable acceptability, with the majority of participants stating they were likely to use the tenofovir gel in the future.</a:t>
            </a:r>
            <a:r>
              <a:rPr lang="en-US" sz="1400" baseline="30000" dirty="0">
                <a:latin typeface="Calibri" panose="020F0502020204030204" pitchFamily="34" charset="0"/>
                <a:cs typeface="Calibri" panose="020F0502020204030204" pitchFamily="34" charset="0"/>
              </a:rPr>
              <a:t>6</a:t>
            </a:r>
          </a:p>
          <a:p>
            <a:pPr marL="523875" lvl="1"/>
            <a:r>
              <a:rPr lang="en-US" sz="1400" dirty="0">
                <a:latin typeface="Calibri" panose="020F0502020204030204" pitchFamily="34" charset="0"/>
                <a:cs typeface="Calibri" panose="020F0502020204030204" pitchFamily="34" charset="0"/>
              </a:rPr>
              <a:t>In MTN-017, daily oral PrEP was ranked the highest in terms of overall acceptability both before and after trying all three regimens of daily oral </a:t>
            </a:r>
            <a:r>
              <a:rPr lang="en-US" sz="1400" dirty="0"/>
              <a:t>PrEP, a daily rectal gel, and an event-based </a:t>
            </a:r>
            <a:r>
              <a:rPr lang="en-US" sz="1400" dirty="0">
                <a:latin typeface="Calibri" panose="020F0502020204030204" pitchFamily="34" charset="0"/>
                <a:cs typeface="Calibri" panose="020F0502020204030204" pitchFamily="34" charset="0"/>
              </a:rPr>
              <a:t>rectal gel.</a:t>
            </a:r>
            <a:r>
              <a:rPr lang="en-US" sz="1400" baseline="30000" dirty="0">
                <a:latin typeface="Calibri" panose="020F0502020204030204" pitchFamily="34" charset="0"/>
                <a:cs typeface="Calibri" panose="020F0502020204030204" pitchFamily="34" charset="0"/>
              </a:rPr>
              <a:t> </a:t>
            </a:r>
            <a:r>
              <a:rPr lang="en-US" sz="1400" dirty="0"/>
              <a:t>On demand dosing was preferred over daily dosing for the rectal gel. </a:t>
            </a:r>
            <a:r>
              <a:rPr lang="en-US" sz="1400" baseline="30000" dirty="0"/>
              <a:t>10 </a:t>
            </a:r>
            <a:r>
              <a:rPr lang="en-US" sz="1400" dirty="0"/>
              <a:t>Thus, a rectal gel used before and after RAI may constitute an attractive alternative to daily tablet. Regardless</a:t>
            </a:r>
            <a:r>
              <a:rPr lang="en-US" sz="1400" dirty="0">
                <a:latin typeface="Calibri" panose="020F0502020204030204" pitchFamily="34" charset="0"/>
                <a:cs typeface="Calibri" panose="020F0502020204030204" pitchFamily="34" charset="0"/>
              </a:rPr>
              <a:t>, a majority of participants reported that both rectal gel administration forms were easy to use and that they were likely to use them in the future.</a:t>
            </a:r>
            <a:r>
              <a:rPr lang="en-US" sz="1400" baseline="30000" dirty="0">
                <a:latin typeface="Calibri" panose="020F0502020204030204" pitchFamily="34" charset="0"/>
                <a:cs typeface="Calibri" panose="020F0502020204030204" pitchFamily="34" charset="0"/>
              </a:rPr>
              <a:t>60  </a:t>
            </a:r>
            <a:r>
              <a:rPr lang="en-US" sz="1400" dirty="0">
                <a:latin typeface="Calibri" panose="020F0502020204030204" pitchFamily="34" charset="0"/>
                <a:cs typeface="Calibri" panose="020F0502020204030204" pitchFamily="34" charset="0"/>
              </a:rPr>
              <a:t>Some experienced use-related challenges, but were able to successfully adhere to the product use schedule by incorporating gel use into daily routines, anticipating sex, and gaining experience with application.</a:t>
            </a:r>
            <a:r>
              <a:rPr lang="en-US" sz="1400" baseline="30000" dirty="0">
                <a:latin typeface="Calibri" panose="020F0502020204030204" pitchFamily="34" charset="0"/>
                <a:cs typeface="Calibri" panose="020F0502020204030204" pitchFamily="34" charset="0"/>
              </a:rPr>
              <a:t>62</a:t>
            </a:r>
          </a:p>
          <a:p>
            <a:pPr marL="523875" lvl="1"/>
            <a:endParaRPr lang="en-US" sz="1400" baseline="30000" dirty="0"/>
          </a:p>
          <a:p>
            <a:pPr marL="523875" lvl="1"/>
            <a:r>
              <a:rPr lang="en-US" sz="1400" b="1" dirty="0">
                <a:solidFill>
                  <a:srgbClr val="740074"/>
                </a:solidFill>
              </a:rPr>
              <a:t>A rectal insert for HIV prevention was evaluated as a first-in-human trial in MTN-039; behavioral results are forthcoming </a:t>
            </a:r>
            <a:r>
              <a:rPr lang="en-US" sz="1400" dirty="0">
                <a:solidFill>
                  <a:srgbClr val="740074"/>
                </a:solidFill>
              </a:rPr>
              <a:t>(results anticipated in 2022).</a:t>
            </a:r>
            <a:endParaRPr lang="en-US" sz="1400" baseline="30000" dirty="0">
              <a:solidFill>
                <a:srgbClr val="740074"/>
              </a:solidFill>
              <a:latin typeface="Calibri" panose="020F0502020204030204" pitchFamily="34" charset="0"/>
              <a:cs typeface="Calibri" panose="020F0502020204030204" pitchFamily="34" charset="0"/>
            </a:endParaRPr>
          </a:p>
          <a:p>
            <a:pPr marL="238125" lvl="1" indent="0">
              <a:buNone/>
            </a:pPr>
            <a:endParaRPr lang="en-US" sz="1400" baseline="30000" dirty="0">
              <a:latin typeface="Calibri" panose="020F0502020204030204" pitchFamily="34" charset="0"/>
              <a:cs typeface="Calibri" panose="020F0502020204030204" pitchFamily="34" charset="0"/>
            </a:endParaRPr>
          </a:p>
          <a:p>
            <a:pPr marL="0" lvl="1" indent="0">
              <a:buNone/>
            </a:pPr>
            <a:r>
              <a:rPr lang="en-US" sz="1400" b="1" dirty="0">
                <a:solidFill>
                  <a:srgbClr val="740074"/>
                </a:solidFill>
              </a:rPr>
              <a:t>People who practice anal sex do not want a one-size fits all approach to HIV prevention</a:t>
            </a:r>
            <a:r>
              <a:rPr lang="en-US" sz="1400" b="1" dirty="0"/>
              <a:t> </a:t>
            </a:r>
            <a:endParaRPr lang="en-US" sz="1500" b="1" strike="sngStrike" dirty="0"/>
          </a:p>
          <a:p>
            <a:pPr marL="523875" lvl="1"/>
            <a:r>
              <a:rPr lang="en-US" sz="1400" dirty="0"/>
              <a:t>More detailed findings on acceptability of active and placebo rectal products, including inserts, douches, and suppositories, are being evaluated in MTN-035 and MTN-039.</a:t>
            </a:r>
          </a:p>
          <a:p>
            <a:pPr marL="523875" lvl="1"/>
            <a:endParaRPr lang="en-US" sz="1400" b="1" dirty="0">
              <a:solidFill>
                <a:srgbClr val="FF0000"/>
              </a:solidFill>
            </a:endParaRPr>
          </a:p>
          <a:p>
            <a:pPr marL="0" lvl="1" indent="0">
              <a:buNone/>
            </a:pPr>
            <a:endParaRPr lang="en-US" sz="1500" dirty="0">
              <a:solidFill>
                <a:srgbClr val="FF0000"/>
              </a:solidFill>
              <a:latin typeface="Calibri" panose="020F0502020204030204" pitchFamily="34" charset="0"/>
              <a:cs typeface="Calibri" panose="020F0502020204030204" pitchFamily="34" charset="0"/>
            </a:endParaRPr>
          </a:p>
        </p:txBody>
      </p:sp>
      <p:pic>
        <p:nvPicPr>
          <p:cNvPr id="8" name="Picture 7" descr="Background pattern&#10;&#10;Description automatically generated">
            <a:extLst>
              <a:ext uri="{FF2B5EF4-FFF2-40B4-BE49-F238E27FC236}">
                <a16:creationId xmlns:a16="http://schemas.microsoft.com/office/drawing/2014/main" id="{24F1A411-F4A5-5D40-A450-16E928694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6390" y="1318487"/>
            <a:ext cx="3048000" cy="5569992"/>
          </a:xfrm>
          <a:prstGeom prst="rect">
            <a:avLst/>
          </a:prstGeom>
        </p:spPr>
      </p:pic>
      <p:sp>
        <p:nvSpPr>
          <p:cNvPr id="3" name="Content Placeholder 2">
            <a:extLst>
              <a:ext uri="{FF2B5EF4-FFF2-40B4-BE49-F238E27FC236}">
                <a16:creationId xmlns:a16="http://schemas.microsoft.com/office/drawing/2014/main" id="{942F59E4-E24A-4D2B-89CA-BC040B4C414A}"/>
              </a:ext>
            </a:extLst>
          </p:cNvPr>
          <p:cNvSpPr txBox="1">
            <a:spLocks/>
          </p:cNvSpPr>
          <p:nvPr/>
        </p:nvSpPr>
        <p:spPr bwMode="auto">
          <a:xfrm>
            <a:off x="9224706" y="1562100"/>
            <a:ext cx="2662494" cy="5143500"/>
          </a:xfrm>
          <a:prstGeom prst="round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600" i="1" dirty="0">
                <a:solidFill>
                  <a:schemeClr val="tx1"/>
                </a:solidFill>
                <a:latin typeface="Calibri" panose="020F0502020204030204" pitchFamily="34" charset="0"/>
                <a:cs typeface="Calibri" panose="020F0502020204030204" pitchFamily="34" charset="0"/>
              </a:rPr>
              <a:t>“</a:t>
            </a:r>
            <a:r>
              <a:rPr lang="en-US" sz="1600" i="1" dirty="0">
                <a:solidFill>
                  <a:schemeClr val="tx1"/>
                </a:solidFill>
                <a:latin typeface="+mj-lt"/>
              </a:rPr>
              <a:t>If this were a product that were being sold to me as a consumer, I would have concerns. As a user I feel and see that some of the gel is coming out when I have to evacuate, even if it’s just gas. How effective can this be if the product isn’t staying in or doesn’t have enough time to absorb into the tissue</a:t>
            </a:r>
            <a:r>
              <a:rPr lang="en-US" sz="1600" b="0" i="1" dirty="0">
                <a:solidFill>
                  <a:schemeClr val="tx1"/>
                </a:solidFill>
                <a:effectLst/>
                <a:latin typeface="Calibri" panose="020F0502020204030204" pitchFamily="34" charset="0"/>
                <a:cs typeface="Calibri" panose="020F0502020204030204" pitchFamily="34" charset="0"/>
              </a:rPr>
              <a:t>.”</a:t>
            </a:r>
          </a:p>
          <a:p>
            <a:pPr marL="0" indent="0" algn="r">
              <a:lnSpc>
                <a:spcPct val="110000"/>
              </a:lnSpc>
              <a:buNone/>
            </a:pPr>
            <a:r>
              <a:rPr lang="en-US" sz="1600" dirty="0">
                <a:latin typeface="Calibri" panose="020F0502020204030204" pitchFamily="34" charset="0"/>
                <a:cs typeface="Calibri" panose="020F0502020204030204" pitchFamily="34" charset="0"/>
              </a:rPr>
              <a:t>-MTN-017, United States</a:t>
            </a:r>
            <a:r>
              <a:rPr lang="en-US" sz="1600" b="0" i="1" dirty="0">
                <a:solidFill>
                  <a:schemeClr val="tx1"/>
                </a:solidFill>
                <a:effectLst/>
                <a:latin typeface="Calibri" panose="020F0502020204030204" pitchFamily="34" charset="0"/>
                <a:cs typeface="Calibri" panose="020F0502020204030204" pitchFamily="34" charset="0"/>
              </a:rPr>
              <a:t> </a:t>
            </a:r>
            <a:endParaRPr lang="en-US" sz="1600" i="1" dirty="0">
              <a:latin typeface="Calibri" panose="020F0502020204030204" pitchFamily="34" charset="0"/>
              <a:cs typeface="Calibri" panose="020F0502020204030204" pitchFamily="34" charset="0"/>
            </a:endParaRPr>
          </a:p>
          <a:p>
            <a:pPr marL="0" indent="0" algn="r">
              <a:lnSpc>
                <a:spcPct val="110000"/>
              </a:lnSpc>
              <a:buNone/>
            </a:pPr>
            <a:endParaRPr lang="en-US" sz="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r">
              <a:lnSpc>
                <a:spcPct val="110000"/>
              </a:lnSpc>
              <a:buNone/>
            </a:pPr>
            <a:r>
              <a:rPr lang="en-US" sz="1000" dirty="0">
                <a:solidFill>
                  <a:schemeClr val="tx1"/>
                </a:solidFill>
                <a:latin typeface="+mj-lt"/>
              </a:rPr>
              <a:t>From: “Factors Supporting and Hindering Adherence to Rectal Microbicide Gel Use with Receptive Anal Intercourse in a Phase 2 Trial”</a:t>
            </a:r>
            <a:r>
              <a:rPr lang="en-US" sz="1000" baseline="30000" dirty="0">
                <a:latin typeface="+mj-lt"/>
              </a:rPr>
              <a:t>59</a:t>
            </a:r>
            <a:endParaRPr lang="en-US" sz="1000" baseline="30000" dirty="0">
              <a:solidFill>
                <a:schemeClr val="tx1"/>
              </a:solidFill>
              <a:latin typeface="+mj-lt"/>
            </a:endParaRPr>
          </a:p>
        </p:txBody>
      </p:sp>
      <p:sp>
        <p:nvSpPr>
          <p:cNvPr id="9" name="Rectangle 8">
            <a:extLst>
              <a:ext uri="{FF2B5EF4-FFF2-40B4-BE49-F238E27FC236}">
                <a16:creationId xmlns:a16="http://schemas.microsoft.com/office/drawing/2014/main" id="{DBF5D3C0-D8D1-BB4E-81FC-8A7D11EC5599}"/>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27" name="Group 26">
            <a:extLst>
              <a:ext uri="{FF2B5EF4-FFF2-40B4-BE49-F238E27FC236}">
                <a16:creationId xmlns:a16="http://schemas.microsoft.com/office/drawing/2014/main" id="{538E4715-69F9-42C5-AAAD-E7AC2F0D93BE}"/>
              </a:ext>
            </a:extLst>
          </p:cNvPr>
          <p:cNvGrpSpPr/>
          <p:nvPr/>
        </p:nvGrpSpPr>
        <p:grpSpPr>
          <a:xfrm>
            <a:off x="8534400" y="6324600"/>
            <a:ext cx="3811256" cy="3065844"/>
            <a:chOff x="8534400" y="3792156"/>
            <a:chExt cx="3811256" cy="3065844"/>
          </a:xfrm>
        </p:grpSpPr>
        <p:grpSp>
          <p:nvGrpSpPr>
            <p:cNvPr id="28" name="Group 27">
              <a:extLst>
                <a:ext uri="{FF2B5EF4-FFF2-40B4-BE49-F238E27FC236}">
                  <a16:creationId xmlns:a16="http://schemas.microsoft.com/office/drawing/2014/main" id="{FC2F3387-D78F-4963-B55D-4760F183952A}"/>
                </a:ext>
              </a:extLst>
            </p:cNvPr>
            <p:cNvGrpSpPr/>
            <p:nvPr/>
          </p:nvGrpSpPr>
          <p:grpSpPr>
            <a:xfrm>
              <a:off x="8534400" y="3792156"/>
              <a:ext cx="3811256" cy="3065844"/>
              <a:chOff x="8534400" y="3810000"/>
              <a:chExt cx="3811256" cy="3065844"/>
            </a:xfrm>
          </p:grpSpPr>
          <p:sp>
            <p:nvSpPr>
              <p:cNvPr id="30" name="Rectangle 29">
                <a:extLst>
                  <a:ext uri="{FF2B5EF4-FFF2-40B4-BE49-F238E27FC236}">
                    <a16:creationId xmlns:a16="http://schemas.microsoft.com/office/drawing/2014/main" id="{65DCEE61-B0CC-402E-9885-594467C8D729}"/>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45B681AB-C1B4-4BAA-BE30-D165FF4CB0D4}"/>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2" name="TextBox 31">
                <a:extLst>
                  <a:ext uri="{FF2B5EF4-FFF2-40B4-BE49-F238E27FC236}">
                    <a16:creationId xmlns:a16="http://schemas.microsoft.com/office/drawing/2014/main" id="{7F8A1AD4-4E6F-4567-B1FC-B3EF1C76B56A}"/>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3" name="TextBox 32">
                <a:hlinkClick r:id="rId5" action="ppaction://hlinksldjump"/>
                <a:extLst>
                  <a:ext uri="{FF2B5EF4-FFF2-40B4-BE49-F238E27FC236}">
                    <a16:creationId xmlns:a16="http://schemas.microsoft.com/office/drawing/2014/main" id="{419D741A-70C8-44BF-A038-0785B935589D}"/>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4" name="Rectangle 33">
                <a:hlinkClick r:id="rId5" action="ppaction://hlinksldjump"/>
                <a:extLst>
                  <a:ext uri="{FF2B5EF4-FFF2-40B4-BE49-F238E27FC236}">
                    <a16:creationId xmlns:a16="http://schemas.microsoft.com/office/drawing/2014/main" id="{56B93777-D3CD-4953-9268-CC472E31A09D}"/>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5" name="Rectangle 34">
                <a:hlinkClick r:id="rId6" action="ppaction://hlinksldjump"/>
                <a:extLst>
                  <a:ext uri="{FF2B5EF4-FFF2-40B4-BE49-F238E27FC236}">
                    <a16:creationId xmlns:a16="http://schemas.microsoft.com/office/drawing/2014/main" id="{03C3E1D1-18EF-4759-9C05-2C96DE064190}"/>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6" name="TextBox 35">
                <a:hlinkClick r:id="rId6" action="ppaction://hlinksldjump"/>
                <a:extLst>
                  <a:ext uri="{FF2B5EF4-FFF2-40B4-BE49-F238E27FC236}">
                    <a16:creationId xmlns:a16="http://schemas.microsoft.com/office/drawing/2014/main" id="{36175C7D-BB43-4986-B8B4-37E2C0F3BB73}"/>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7" name="Rectangle 36">
                <a:hlinkClick r:id="rId7" action="ppaction://hlinksldjump"/>
                <a:extLst>
                  <a:ext uri="{FF2B5EF4-FFF2-40B4-BE49-F238E27FC236}">
                    <a16:creationId xmlns:a16="http://schemas.microsoft.com/office/drawing/2014/main" id="{703D96B8-4C79-4530-8BEF-416143D2871B}"/>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8" name="TextBox 37">
                <a:hlinkClick r:id="rId7" action="ppaction://hlinksldjump"/>
                <a:extLst>
                  <a:ext uri="{FF2B5EF4-FFF2-40B4-BE49-F238E27FC236}">
                    <a16:creationId xmlns:a16="http://schemas.microsoft.com/office/drawing/2014/main" id="{AED8FA59-46A2-4289-AFDC-40E41DBB9D92}"/>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9" name="Rectangle 38">
                <a:hlinkClick r:id="rId8" action="ppaction://hlinksldjump"/>
                <a:extLst>
                  <a:ext uri="{FF2B5EF4-FFF2-40B4-BE49-F238E27FC236}">
                    <a16:creationId xmlns:a16="http://schemas.microsoft.com/office/drawing/2014/main" id="{EFFE4153-560B-43DA-A5ED-F3248F070E1C}"/>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0" name="TextBox 39">
                <a:hlinkClick r:id="rId8" action="ppaction://hlinksldjump"/>
                <a:extLst>
                  <a:ext uri="{FF2B5EF4-FFF2-40B4-BE49-F238E27FC236}">
                    <a16:creationId xmlns:a16="http://schemas.microsoft.com/office/drawing/2014/main" id="{D9ED7908-C90B-4CE7-9F7B-FA84FA2406B9}"/>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1" name="Straight Connector 40">
                <a:extLst>
                  <a:ext uri="{FF2B5EF4-FFF2-40B4-BE49-F238E27FC236}">
                    <a16:creationId xmlns:a16="http://schemas.microsoft.com/office/drawing/2014/main" id="{40EA56BF-3274-4E5F-86A4-94A3FA41B5B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214B8D82-9A15-47EB-8CE0-C2EC4A5D4C48}"/>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9" name="Straight Connector 28">
              <a:extLst>
                <a:ext uri="{FF2B5EF4-FFF2-40B4-BE49-F238E27FC236}">
                  <a16:creationId xmlns:a16="http://schemas.microsoft.com/office/drawing/2014/main" id="{9F79B696-EB6A-4099-A7C7-97D9CD31830B}"/>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23901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7"/>
                                        </p:tgtEl>
                                        <p:attrNameLst>
                                          <p:attrName>ppt_x</p:attrName>
                                          <p:attrName>ppt_y</p:attrName>
                                        </p:attrNameLst>
                                      </p:cBhvr>
                                      <p:rCtr x="0" y="18588"/>
                                    </p:animMotion>
                                  </p:childTnLst>
                                </p:cTn>
                              </p:par>
                            </p:childTnLst>
                          </p:cTn>
                        </p:par>
                      </p:childTnLst>
                    </p:cTn>
                  </p:par>
                </p:childTnLst>
              </p:cTn>
              <p:nextCondLst>
                <p:cond evt="onClick" delay="0">
                  <p:tgtEl>
                    <p:spTgt spid="2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D4EAE6-521B-447E-81F0-6BF69B8D6FDA}"/>
              </a:ext>
            </a:extLst>
          </p:cNvPr>
          <p:cNvSpPr>
            <a:spLocks noGrp="1"/>
          </p:cNvSpPr>
          <p:nvPr>
            <p:ph idx="1"/>
          </p:nvPr>
        </p:nvSpPr>
        <p:spPr>
          <a:xfrm>
            <a:off x="457200" y="1524000"/>
            <a:ext cx="8229600" cy="4785232"/>
          </a:xfrm>
        </p:spPr>
        <p:txBody>
          <a:bodyPr/>
          <a:lstStyle/>
          <a:p>
            <a:pPr marL="0" lvl="1" indent="0">
              <a:buFont typeface="Arial" charset="0"/>
              <a:buNone/>
            </a:pPr>
            <a:r>
              <a:rPr lang="en-US" sz="1500" b="1" dirty="0">
                <a:solidFill>
                  <a:srgbClr val="740074"/>
                </a:solidFill>
                <a:latin typeface="Calibri" panose="020F0502020204030204" pitchFamily="34" charset="0"/>
                <a:cs typeface="Calibri" panose="020F0502020204030204" pitchFamily="34" charset="0"/>
              </a:rPr>
              <a:t>MSM and transgender women found rectal microbicides acceptable and a suitable future alternative</a:t>
            </a:r>
          </a:p>
          <a:p>
            <a:pPr marL="522288" lvl="1" indent="-287338"/>
            <a:r>
              <a:rPr lang="en-US" sz="1400" dirty="0">
                <a:latin typeface="Calibri" panose="020F0502020204030204" pitchFamily="34" charset="0"/>
                <a:cs typeface="Calibri" panose="020F0502020204030204" pitchFamily="34" charset="0"/>
              </a:rPr>
              <a:t>Rectal products have been highly acceptable across MTN studies. </a:t>
            </a:r>
          </a:p>
          <a:p>
            <a:pPr marL="522288" lvl="1" indent="-287338"/>
            <a:r>
              <a:rPr lang="en-US" sz="1400" dirty="0">
                <a:latin typeface="Calibri" panose="020F0502020204030204" pitchFamily="34" charset="0"/>
                <a:cs typeface="Calibri" panose="020F0502020204030204" pitchFamily="34" charset="0"/>
              </a:rPr>
              <a:t>Across studies, participants report that on-demand rectal products would facilitate prevention alternatives to condoms or a PrEP regimen requiring daily adherence. In MTN-017, participants noted that the on-demand gel was a suitable alternative to a daily oral tablet, with over a quarter rating the tablet as their least preferred choice. </a:t>
            </a:r>
          </a:p>
          <a:p>
            <a:pPr marL="522288" lvl="1" indent="-287338">
              <a:spcAft>
                <a:spcPts val="600"/>
              </a:spcAft>
            </a:pPr>
            <a:r>
              <a:rPr lang="en-US" sz="1400" dirty="0">
                <a:latin typeface="Calibri" panose="020F0502020204030204" pitchFamily="34" charset="0"/>
                <a:ea typeface="Times New Roman" panose="02020603050405020304" pitchFamily="18" charset="0"/>
                <a:cs typeface="Calibri" panose="020F0502020204030204" pitchFamily="34" charset="0"/>
              </a:rPr>
              <a:t>Sexual roles can also influence product acceptability and adherence. </a:t>
            </a:r>
            <a:r>
              <a:rPr lang="en-US" sz="1400" dirty="0">
                <a:latin typeface="Calibri" panose="020F0502020204030204" pitchFamily="34" charset="0"/>
                <a:cs typeface="Calibri" panose="020F0502020204030204" pitchFamily="34" charset="0"/>
              </a:rPr>
              <a:t>Selection of participants who frequently engage in receptive anal sex may offer best data to evaluate product acceptability and adherence in clinical trials. In MTN-017, MSM who reported a greater number of </a:t>
            </a:r>
            <a:r>
              <a:rPr lang="en-US" sz="1400" dirty="0" err="1">
                <a:latin typeface="Calibri" panose="020F0502020204030204" pitchFamily="34" charset="0"/>
                <a:cs typeface="Calibri" panose="020F0502020204030204" pitchFamily="34" charset="0"/>
              </a:rPr>
              <a:t>insertive</a:t>
            </a:r>
            <a:r>
              <a:rPr lang="en-US" sz="1400" dirty="0">
                <a:latin typeface="Calibri" panose="020F0502020204030204" pitchFamily="34" charset="0"/>
                <a:cs typeface="Calibri" panose="020F0502020204030204" pitchFamily="34" charset="0"/>
              </a:rPr>
              <a:t> anal intercourse events were less adherent to the rectal gel during the study. </a:t>
            </a:r>
          </a:p>
          <a:p>
            <a:pPr marL="0" indent="-165100">
              <a:buNone/>
            </a:pPr>
            <a:r>
              <a:rPr lang="en-US" sz="1500" b="1" dirty="0">
                <a:solidFill>
                  <a:srgbClr val="740074"/>
                </a:solidFill>
                <a:latin typeface="Calibri" panose="020F0502020204030204" pitchFamily="34" charset="0"/>
                <a:cs typeface="Calibri" panose="020F0502020204030204" pitchFamily="34" charset="0"/>
              </a:rPr>
              <a:t>Acceptability and adherence varied based on the product’s characteristics</a:t>
            </a:r>
            <a:endParaRPr lang="en-US" sz="1500" dirty="0">
              <a:solidFill>
                <a:srgbClr val="740074"/>
              </a:solidFill>
            </a:endParaRPr>
          </a:p>
          <a:p>
            <a:pPr marL="522288" lvl="1" indent="-287338"/>
            <a:r>
              <a:rPr lang="en-US" sz="1400" dirty="0">
                <a:latin typeface="Calibri" panose="020F0502020204030204" pitchFamily="34" charset="0"/>
                <a:cs typeface="Calibri" panose="020F0502020204030204" pitchFamily="34" charset="0"/>
              </a:rPr>
              <a:t>Variations in product acceptability and adherence are linked to the product’s mode of delivery. Participants’ willingness to use a gel product in the future is linked to their experience with the applicator. In MTN-026, some participants expressed concerns with the application process, yet most felt that given enough time to learn how to insert and use the applicator, it would be easy to incorporate the process into their pre-sex routine. Participants in MTN-033 also acknowledged that the applicator guaranteed the correct dosage whereas use of the gel as a lubricant might not.</a:t>
            </a:r>
          </a:p>
          <a:p>
            <a:pPr marL="522288" lvl="1" indent="-287338"/>
            <a:r>
              <a:rPr lang="en-US" sz="1400" dirty="0">
                <a:latin typeface="Calibri" panose="020F0502020204030204" pitchFamily="34" charset="0"/>
                <a:cs typeface="Calibri" panose="020F0502020204030204" pitchFamily="34" charset="0"/>
              </a:rPr>
              <a:t>In MTN-035, MSM and transgender people enjoyed using three different products (e.g., insert, douche, suppository) and noted the unique value that each product brought based on its properties (e.g., formulation, texture and viscosity), application process (e.g., ease of use, portability), and use (e.g., behavioral congruence; side effects).</a:t>
            </a:r>
            <a:r>
              <a:rPr lang="en-US" sz="1400" baseline="30000" dirty="0">
                <a:latin typeface="Calibri" panose="020F0502020204030204" pitchFamily="34" charset="0"/>
                <a:cs typeface="Calibri" panose="020F0502020204030204" pitchFamily="34" charset="0"/>
              </a:rPr>
              <a:t>77</a:t>
            </a:r>
            <a:endParaRPr lang="en-US" sz="1400" baseline="30000" dirty="0">
              <a:solidFill>
                <a:srgbClr val="FF0000"/>
              </a:solidFill>
              <a:latin typeface="Calibri" panose="020F0502020204030204" pitchFamily="34" charset="0"/>
              <a:cs typeface="Calibri" panose="020F0502020204030204" pitchFamily="34" charset="0"/>
            </a:endParaRPr>
          </a:p>
        </p:txBody>
      </p:sp>
      <p:sp>
        <p:nvSpPr>
          <p:cNvPr id="4" name="Title 2">
            <a:extLst>
              <a:ext uri="{FF2B5EF4-FFF2-40B4-BE49-F238E27FC236}">
                <a16:creationId xmlns:a16="http://schemas.microsoft.com/office/drawing/2014/main" id="{CE867623-5BA7-4447-B109-962F71D2AC61}"/>
              </a:ext>
            </a:extLst>
          </p:cNvPr>
          <p:cNvSpPr>
            <a:spLocks noGrp="1"/>
          </p:cNvSpPr>
          <p:nvPr>
            <p:ph type="title"/>
          </p:nvPr>
        </p:nvSpPr>
        <p:spPr>
          <a:xfrm>
            <a:off x="381000" y="152400"/>
            <a:ext cx="11887200" cy="965200"/>
          </a:xfrm>
        </p:spPr>
        <p:txBody>
          <a:bodyPr/>
          <a:lstStyle/>
          <a:p>
            <a:pPr algn="l"/>
            <a:r>
              <a:rPr lang="en-US" sz="3200" b="1" dirty="0"/>
              <a:t>Insights </a:t>
            </a:r>
            <a:r>
              <a:rPr lang="en-US" sz="3200" dirty="0"/>
              <a:t>| Rectal products among people who practice anal sex</a:t>
            </a:r>
          </a:p>
        </p:txBody>
      </p:sp>
      <p:pic>
        <p:nvPicPr>
          <p:cNvPr id="6" name="Picture 5" descr="Background pattern&#10;&#10;Description automatically generated">
            <a:extLst>
              <a:ext uri="{FF2B5EF4-FFF2-40B4-BE49-F238E27FC236}">
                <a16:creationId xmlns:a16="http://schemas.microsoft.com/office/drawing/2014/main" id="{FD2448A3-89B9-4B4D-AF49-640C072E3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9301" y="1318488"/>
            <a:ext cx="3048000" cy="5539512"/>
          </a:xfrm>
          <a:prstGeom prst="rect">
            <a:avLst/>
          </a:prstGeom>
        </p:spPr>
      </p:pic>
      <p:sp>
        <p:nvSpPr>
          <p:cNvPr id="7" name="Content Placeholder 2">
            <a:extLst>
              <a:ext uri="{FF2B5EF4-FFF2-40B4-BE49-F238E27FC236}">
                <a16:creationId xmlns:a16="http://schemas.microsoft.com/office/drawing/2014/main" id="{ED7DBBE0-09AE-437B-B910-7510D59F8692}"/>
              </a:ext>
            </a:extLst>
          </p:cNvPr>
          <p:cNvSpPr txBox="1">
            <a:spLocks/>
          </p:cNvSpPr>
          <p:nvPr/>
        </p:nvSpPr>
        <p:spPr bwMode="auto">
          <a:xfrm>
            <a:off x="9046901" y="1530350"/>
            <a:ext cx="2687899" cy="5143500"/>
          </a:xfrm>
          <a:prstGeom prst="roundRect">
            <a:avLst/>
          </a:prstGeom>
          <a:noFill/>
          <a:ln>
            <a:noFill/>
          </a:ln>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700" i="1" dirty="0">
                <a:solidFill>
                  <a:srgbClr val="333333"/>
                </a:solidFill>
                <a:effectLst/>
                <a:latin typeface="Calibri" panose="020F0502020204030204" pitchFamily="34" charset="0"/>
                <a:cs typeface="Calibri" panose="020F0502020204030204" pitchFamily="34" charset="0"/>
              </a:rPr>
              <a:t>“I think it’s even simpler than the stress of condom use. You’re cutting off that stimulus in the moment where you pull out the condoms and stop. But this [gel use] happens prior, so the climax is not interrupted. So that’s even better – I think that’s a plus.” </a:t>
            </a:r>
          </a:p>
          <a:p>
            <a:pPr marL="0" indent="0" algn="r">
              <a:lnSpc>
                <a:spcPct val="110000"/>
              </a:lnSpc>
              <a:buNone/>
            </a:pPr>
            <a:r>
              <a:rPr lang="en-US" sz="1600" i="1" dirty="0">
                <a:solidFill>
                  <a:srgbClr val="333333"/>
                </a:solidFill>
                <a:latin typeface="Calibri" panose="020F0502020204030204" pitchFamily="34" charset="0"/>
                <a:cs typeface="Calibri" panose="020F0502020204030204" pitchFamily="34" charset="0"/>
              </a:rPr>
              <a:t>-</a:t>
            </a:r>
            <a:r>
              <a:rPr lang="en-US" sz="1600" dirty="0">
                <a:solidFill>
                  <a:srgbClr val="333333"/>
                </a:solidFill>
                <a:latin typeface="Calibri" panose="020F0502020204030204" pitchFamily="34" charset="0"/>
                <a:cs typeface="Calibri" panose="020F0502020204030204" pitchFamily="34" charset="0"/>
              </a:rPr>
              <a:t>MTN-017 transgender </a:t>
            </a:r>
            <a:r>
              <a:rPr lang="en-US" sz="1600" b="0" dirty="0">
                <a:solidFill>
                  <a:srgbClr val="333333"/>
                </a:solidFill>
                <a:effectLst/>
                <a:latin typeface="Calibri" panose="020F0502020204030204" pitchFamily="34" charset="0"/>
                <a:cs typeface="Calibri" panose="020F0502020204030204" pitchFamily="34" charset="0"/>
              </a:rPr>
              <a:t>woman; San Francisco</a:t>
            </a:r>
            <a:endParaRPr lang="en-US" sz="1600" dirty="0">
              <a:solidFill>
                <a:schemeClr val="tx1"/>
              </a:solidFill>
              <a:latin typeface="Calibri" panose="020F0502020204030204" pitchFamily="34" charset="0"/>
              <a:cs typeface="Calibri" panose="020F0502020204030204" pitchFamily="34" charset="0"/>
            </a:endParaRPr>
          </a:p>
          <a:p>
            <a:pPr marL="0" indent="0" algn="r">
              <a:lnSpc>
                <a:spcPct val="110000"/>
              </a:lnSpc>
              <a:buNone/>
            </a:pPr>
            <a:endParaRPr lang="en-US" sz="10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r">
              <a:lnSpc>
                <a:spcPct val="110000"/>
              </a:lnSpc>
              <a:buNone/>
            </a:pP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From: “</a:t>
            </a:r>
            <a:r>
              <a:rPr lang="en-US" sz="10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Factors Supporting and Hindering Adherence to Rectal Microbicide Gel Use with Receptive Anal Intercourse in a Phase 2 Trial” </a:t>
            </a:r>
            <a:r>
              <a:rPr lang="en-US" sz="1000" b="0" i="0" baseline="30000" dirty="0">
                <a:solidFill>
                  <a:srgbClr val="333333"/>
                </a:solidFill>
                <a:effectLst/>
                <a:latin typeface="Roboto" panose="02000000000000000000" pitchFamily="2" charset="0"/>
                <a:ea typeface="Roboto" panose="02000000000000000000" pitchFamily="2" charset="0"/>
                <a:cs typeface="Roboto" panose="02000000000000000000" pitchFamily="2" charset="0"/>
              </a:rPr>
              <a:t>59</a:t>
            </a:r>
          </a:p>
        </p:txBody>
      </p:sp>
      <p:grpSp>
        <p:nvGrpSpPr>
          <p:cNvPr id="24" name="Group 23">
            <a:extLst>
              <a:ext uri="{FF2B5EF4-FFF2-40B4-BE49-F238E27FC236}">
                <a16:creationId xmlns:a16="http://schemas.microsoft.com/office/drawing/2014/main" id="{FA415259-C160-4240-AB4A-E03B53E541F3}"/>
              </a:ext>
            </a:extLst>
          </p:cNvPr>
          <p:cNvGrpSpPr/>
          <p:nvPr/>
        </p:nvGrpSpPr>
        <p:grpSpPr>
          <a:xfrm>
            <a:off x="8534400" y="6324600"/>
            <a:ext cx="3811256" cy="3065844"/>
            <a:chOff x="8534400" y="3792156"/>
            <a:chExt cx="3811256" cy="3065844"/>
          </a:xfrm>
        </p:grpSpPr>
        <p:grpSp>
          <p:nvGrpSpPr>
            <p:cNvPr id="25" name="Group 24">
              <a:extLst>
                <a:ext uri="{FF2B5EF4-FFF2-40B4-BE49-F238E27FC236}">
                  <a16:creationId xmlns:a16="http://schemas.microsoft.com/office/drawing/2014/main" id="{E9EE6947-1C4D-497A-B8CB-9B75BBF118DE}"/>
                </a:ext>
              </a:extLst>
            </p:cNvPr>
            <p:cNvGrpSpPr/>
            <p:nvPr/>
          </p:nvGrpSpPr>
          <p:grpSpPr>
            <a:xfrm>
              <a:off x="8534400" y="3792156"/>
              <a:ext cx="3811256" cy="3065844"/>
              <a:chOff x="8534400" y="3810000"/>
              <a:chExt cx="3811256" cy="3065844"/>
            </a:xfrm>
          </p:grpSpPr>
          <p:sp>
            <p:nvSpPr>
              <p:cNvPr id="27" name="Rectangle 26">
                <a:extLst>
                  <a:ext uri="{FF2B5EF4-FFF2-40B4-BE49-F238E27FC236}">
                    <a16:creationId xmlns:a16="http://schemas.microsoft.com/office/drawing/2014/main" id="{19D54225-E7E9-498B-B4FF-3D0836D29E20}"/>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26BCEC09-63C1-4906-8F52-4D45F9C17537}"/>
                  </a:ext>
                </a:extLst>
              </p:cNvPr>
              <p:cNvPicPr>
                <a:picLocks noChangeAspect="1"/>
              </p:cNvPicPr>
              <p:nvPr/>
            </p:nvPicPr>
            <p:blipFill>
              <a:blip r:embed="rId4"/>
              <a:stretch>
                <a:fillRect/>
              </a:stretch>
            </p:blipFill>
            <p:spPr>
              <a:xfrm>
                <a:off x="8686800" y="3962400"/>
                <a:ext cx="254000" cy="165100"/>
              </a:xfrm>
              <a:prstGeom prst="rect">
                <a:avLst/>
              </a:prstGeom>
            </p:spPr>
          </p:pic>
          <p:sp>
            <p:nvSpPr>
              <p:cNvPr id="29" name="TextBox 28">
                <a:extLst>
                  <a:ext uri="{FF2B5EF4-FFF2-40B4-BE49-F238E27FC236}">
                    <a16:creationId xmlns:a16="http://schemas.microsoft.com/office/drawing/2014/main" id="{D5171766-5776-4DAF-92B9-60846687F4C9}"/>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0" name="TextBox 29">
                <a:hlinkClick r:id="rId5" action="ppaction://hlinksldjump"/>
                <a:extLst>
                  <a:ext uri="{FF2B5EF4-FFF2-40B4-BE49-F238E27FC236}">
                    <a16:creationId xmlns:a16="http://schemas.microsoft.com/office/drawing/2014/main" id="{50E1B3DE-8D03-4FCF-9E83-5FF793A8E971}"/>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1" name="Rectangle 30">
                <a:hlinkClick r:id="rId5" action="ppaction://hlinksldjump"/>
                <a:extLst>
                  <a:ext uri="{FF2B5EF4-FFF2-40B4-BE49-F238E27FC236}">
                    <a16:creationId xmlns:a16="http://schemas.microsoft.com/office/drawing/2014/main" id="{DE0A7EAA-9475-48E4-9CE6-2B0DDFFC23BD}"/>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2" name="Rectangle 31">
                <a:hlinkClick r:id="rId6" action="ppaction://hlinksldjump"/>
                <a:extLst>
                  <a:ext uri="{FF2B5EF4-FFF2-40B4-BE49-F238E27FC236}">
                    <a16:creationId xmlns:a16="http://schemas.microsoft.com/office/drawing/2014/main" id="{583257E2-4123-432F-93BF-89F7455DB4B1}"/>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3" name="TextBox 32">
                <a:hlinkClick r:id="rId6" action="ppaction://hlinksldjump"/>
                <a:extLst>
                  <a:ext uri="{FF2B5EF4-FFF2-40B4-BE49-F238E27FC236}">
                    <a16:creationId xmlns:a16="http://schemas.microsoft.com/office/drawing/2014/main" id="{07FE1998-A6C0-4260-BC9C-0D2670DEE3DA}"/>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4" name="Rectangle 33">
                <a:hlinkClick r:id="rId7" action="ppaction://hlinksldjump"/>
                <a:extLst>
                  <a:ext uri="{FF2B5EF4-FFF2-40B4-BE49-F238E27FC236}">
                    <a16:creationId xmlns:a16="http://schemas.microsoft.com/office/drawing/2014/main" id="{706886F6-80C0-4A35-B61B-390CE7ACC1CD}"/>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5" name="TextBox 34">
                <a:hlinkClick r:id="rId7" action="ppaction://hlinksldjump"/>
                <a:extLst>
                  <a:ext uri="{FF2B5EF4-FFF2-40B4-BE49-F238E27FC236}">
                    <a16:creationId xmlns:a16="http://schemas.microsoft.com/office/drawing/2014/main" id="{EC62DDED-42A8-4A48-A5CC-E1677E4E19A3}"/>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6" name="Rectangle 35">
                <a:hlinkClick r:id="rId8" action="ppaction://hlinksldjump"/>
                <a:extLst>
                  <a:ext uri="{FF2B5EF4-FFF2-40B4-BE49-F238E27FC236}">
                    <a16:creationId xmlns:a16="http://schemas.microsoft.com/office/drawing/2014/main" id="{BECD9F44-C1B1-43BD-BF00-750069903A3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7" name="TextBox 36">
                <a:hlinkClick r:id="rId8" action="ppaction://hlinksldjump"/>
                <a:extLst>
                  <a:ext uri="{FF2B5EF4-FFF2-40B4-BE49-F238E27FC236}">
                    <a16:creationId xmlns:a16="http://schemas.microsoft.com/office/drawing/2014/main" id="{EAA726FB-C20F-4432-AE8B-30035A2358EF}"/>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8" name="Straight Connector 37">
                <a:extLst>
                  <a:ext uri="{FF2B5EF4-FFF2-40B4-BE49-F238E27FC236}">
                    <a16:creationId xmlns:a16="http://schemas.microsoft.com/office/drawing/2014/main" id="{096F1746-1B58-4796-8C14-992F09D7D39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0017DD32-505E-4305-87C4-2A741537EBBB}"/>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6" name="Straight Connector 25">
              <a:extLst>
                <a:ext uri="{FF2B5EF4-FFF2-40B4-BE49-F238E27FC236}">
                  <a16:creationId xmlns:a16="http://schemas.microsoft.com/office/drawing/2014/main" id="{5C9C84FB-7D1A-402B-B756-B7D9DA8A06A7}"/>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2" name="Rectangle 21">
            <a:extLst>
              <a:ext uri="{FF2B5EF4-FFF2-40B4-BE49-F238E27FC236}">
                <a16:creationId xmlns:a16="http://schemas.microsoft.com/office/drawing/2014/main" id="{83FA780C-9A43-44CF-9D5F-996090A6C666}"/>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spTree>
    <p:extLst>
      <p:ext uri="{BB962C8B-B14F-4D97-AF65-F5344CB8AC3E}">
        <p14:creationId xmlns:p14="http://schemas.microsoft.com/office/powerpoint/2010/main" val="2191446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4"/>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4"/>
                                        </p:tgtEl>
                                        <p:attrNameLst>
                                          <p:attrName>ppt_x</p:attrName>
                                          <p:attrName>ppt_y</p:attrName>
                                        </p:attrNameLst>
                                      </p:cBhvr>
                                      <p:rCtr x="0" y="18588"/>
                                    </p:animMotion>
                                  </p:childTnLst>
                                </p:cTn>
                              </p:par>
                            </p:childTnLst>
                          </p:cTn>
                        </p:par>
                      </p:childTnLst>
                    </p:cTn>
                  </p:par>
                </p:childTnLst>
              </p:cTn>
              <p:nextCondLst>
                <p:cond evt="onClick" delay="0">
                  <p:tgtEl>
                    <p:spTgt spid="2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Acceptability of daily oral PrEP</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57199" y="1905000"/>
            <a:ext cx="8057409" cy="4419600"/>
          </a:xfrm>
        </p:spPr>
        <p:txBody>
          <a:bodyPr>
            <a:noAutofit/>
          </a:bodyPr>
          <a:lstStyle/>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Oral PrEP was largely acceptable across population groups</a:t>
            </a:r>
          </a:p>
          <a:p>
            <a:pPr marL="523875" lvl="1"/>
            <a:r>
              <a:rPr lang="en-US" sz="1400" dirty="0">
                <a:latin typeface="Calibri" panose="020F0502020204030204" pitchFamily="34" charset="0"/>
                <a:cs typeface="Calibri" panose="020F0502020204030204" pitchFamily="34" charset="0"/>
              </a:rPr>
              <a:t>Among cisgender women, cisgender men, and transgender women, acceptability and future willingness to use daily oral tablets was high compared to vaginal or rectal gels (</a:t>
            </a:r>
            <a:r>
              <a:rPr lang="en-US" sz="1400" dirty="0"/>
              <a:t>MTN-001, MTN-003D, </a:t>
            </a:r>
            <a:r>
              <a:rPr lang="en-US" sz="1400" dirty="0">
                <a:latin typeface="Calibri" panose="020F0502020204030204" pitchFamily="34" charset="0"/>
                <a:cs typeface="Calibri" panose="020F0502020204030204" pitchFamily="34" charset="0"/>
              </a:rPr>
              <a:t>MTN-017).</a:t>
            </a:r>
            <a:r>
              <a:rPr lang="en-US" sz="1400" baseline="30000" dirty="0">
                <a:latin typeface="Calibri" panose="020F0502020204030204" pitchFamily="34" charset="0"/>
                <a:cs typeface="Calibri" panose="020F0502020204030204" pitchFamily="34" charset="0"/>
              </a:rPr>
              <a:t>1, 3, 10</a:t>
            </a:r>
            <a:r>
              <a:rPr lang="en-US" sz="1400" dirty="0">
                <a:latin typeface="Calibri" panose="020F0502020204030204" pitchFamily="34" charset="0"/>
                <a:cs typeface="Calibri" panose="020F0502020204030204" pitchFamily="34" charset="0"/>
              </a:rPr>
              <a:t> </a:t>
            </a:r>
          </a:p>
          <a:p>
            <a:pPr marL="523875" lvl="1"/>
            <a:r>
              <a:rPr lang="en-US" sz="1400" dirty="0">
                <a:latin typeface="Calibri" panose="020F0502020204030204" pitchFamily="34" charset="0"/>
                <a:cs typeface="Calibri" panose="020F0502020204030204" pitchFamily="34" charset="0"/>
              </a:rPr>
              <a:t>In MTN-017, participants expressed highest acceptability for the oral </a:t>
            </a:r>
            <a:r>
              <a:rPr lang="en-US" sz="1400" dirty="0"/>
              <a:t>formulation prior to use , </a:t>
            </a:r>
            <a:r>
              <a:rPr lang="en-US" sz="1400" dirty="0">
                <a:latin typeface="Calibri" panose="020F0502020204030204" pitchFamily="34" charset="0"/>
                <a:cs typeface="Calibri" panose="020F0502020204030204" pitchFamily="34" charset="0"/>
              </a:rPr>
              <a:t>and nearly all reported liking it and finding it easy to use at the end of the study.</a:t>
            </a:r>
            <a:r>
              <a:rPr lang="en-US" sz="1400" baseline="30000" dirty="0">
                <a:latin typeface="Calibri" panose="020F0502020204030204" pitchFamily="34" charset="0"/>
                <a:cs typeface="Calibri" panose="020F0502020204030204" pitchFamily="34" charset="0"/>
              </a:rPr>
              <a:t>10</a:t>
            </a:r>
          </a:p>
          <a:p>
            <a:pPr marL="523875" lvl="1"/>
            <a:r>
              <a:rPr lang="en-US" sz="1400" dirty="0"/>
              <a:t>In contrast to findings from other studies with AGYW, in MTN-034, preliminary findings indicate that almost two-thirds of participants found oral PrEP highly acceptable, and a majority adhered well to the daily pill regimen during 6 month of use.</a:t>
            </a:r>
            <a:r>
              <a:rPr lang="en-US" sz="1400" baseline="30000" dirty="0"/>
              <a:t>67</a:t>
            </a:r>
            <a:endParaRPr lang="en-US" sz="1400" baseline="30000" dirty="0">
              <a:solidFill>
                <a:srgbClr val="FF0000"/>
              </a:solidFill>
              <a:latin typeface="Calibri" panose="020F0502020204030204" pitchFamily="34" charset="0"/>
              <a:cs typeface="Calibri" panose="020F0502020204030204" pitchFamily="34" charset="0"/>
            </a:endParaRPr>
          </a:p>
          <a:p>
            <a:pPr marL="0" lvl="1" indent="0">
              <a:buNone/>
            </a:pPr>
            <a:endParaRPr lang="en-US" sz="1400" b="1" dirty="0">
              <a:solidFill>
                <a:srgbClr val="9BC82A"/>
              </a:solidFill>
              <a:latin typeface="Calibri" panose="020F0502020204030204" pitchFamily="34" charset="0"/>
              <a:cs typeface="Calibri" panose="020F0502020204030204" pitchFamily="34" charset="0"/>
            </a:endParaRPr>
          </a:p>
          <a:p>
            <a:pPr marL="0" lvl="1" indent="0">
              <a:buNone/>
            </a:pPr>
            <a:r>
              <a:rPr lang="en-US" sz="1400" b="1" dirty="0">
                <a:solidFill>
                  <a:srgbClr val="740074"/>
                </a:solidFill>
                <a:latin typeface="Calibri" panose="020F0502020204030204" pitchFamily="34" charset="0"/>
                <a:cs typeface="Calibri" panose="020F0502020204030204" pitchFamily="34" charset="0"/>
              </a:rPr>
              <a:t>Some </a:t>
            </a:r>
            <a:r>
              <a:rPr lang="en-US" sz="1400" b="1" dirty="0">
                <a:solidFill>
                  <a:srgbClr val="740074"/>
                </a:solidFill>
              </a:rPr>
              <a:t>i</a:t>
            </a:r>
            <a:r>
              <a:rPr lang="en-US" sz="1400" b="1" dirty="0">
                <a:solidFill>
                  <a:srgbClr val="740074"/>
                </a:solidFill>
                <a:latin typeface="Calibri" panose="020F0502020204030204" pitchFamily="34" charset="0"/>
                <a:cs typeface="Calibri" panose="020F0502020204030204" pitchFamily="34" charset="0"/>
              </a:rPr>
              <a:t>ndividuals had less favorable acceptability of oral PrEP, indicating that PrEP may be an excellent HIV prevention option for some, but not everyone wants to or is able to take a daily pill</a:t>
            </a:r>
            <a:endParaRPr lang="en-US" sz="1200" baseline="30000" dirty="0">
              <a:solidFill>
                <a:srgbClr val="740074"/>
              </a:solidFill>
              <a:latin typeface="Calibri" panose="020F0502020204030204" pitchFamily="34" charset="0"/>
              <a:cs typeface="Calibri" panose="020F0502020204030204" pitchFamily="34" charset="0"/>
            </a:endParaRPr>
          </a:p>
          <a:p>
            <a:pPr marL="523875" lvl="1"/>
            <a:r>
              <a:rPr lang="en-US" sz="1400" dirty="0">
                <a:latin typeface="Calibri" panose="020F0502020204030204" pitchFamily="34" charset="0"/>
                <a:cs typeface="Calibri" panose="020F0502020204030204" pitchFamily="34" charset="0"/>
              </a:rPr>
              <a:t>Findings from MTN-003C indicated low product adherence to oral PrEP, suggesting low acceptability of this daily dosage, as well as other contextual barriers including HIV stigma, mistrust of an investigational drug, and partners’ lack of support that made a daily pill hard to take consistently.</a:t>
            </a:r>
            <a:r>
              <a:rPr lang="en-US" sz="1400" baseline="30000" dirty="0">
                <a:latin typeface="Calibri" panose="020F0502020204030204" pitchFamily="34" charset="0"/>
                <a:cs typeface="Calibri" panose="020F0502020204030204" pitchFamily="34" charset="0"/>
              </a:rPr>
              <a:t>27</a:t>
            </a:r>
          </a:p>
          <a:p>
            <a:pPr marL="523875" lvl="1"/>
            <a:r>
              <a:rPr lang="en-US" sz="1400" dirty="0"/>
              <a:t>In MTN-034, during the six months they were asked to use the ring , 88 percent said they liked it, and during the period when they were assigned to use oral </a:t>
            </a:r>
            <a:r>
              <a:rPr lang="en-US" sz="1400" dirty="0" err="1"/>
              <a:t>PrEP</a:t>
            </a:r>
            <a:r>
              <a:rPr lang="en-US" sz="1400" dirty="0"/>
              <a:t>, only 64 percent said they liked the daily pill-taking regimen. </a:t>
            </a:r>
            <a:r>
              <a:rPr lang="en-US" sz="1400" baseline="30000" dirty="0"/>
              <a:t>67</a:t>
            </a:r>
          </a:p>
          <a:p>
            <a:pPr marL="523875" lvl="1"/>
            <a:endParaRPr lang="en-US" sz="1400" baseline="30000" dirty="0">
              <a:latin typeface="Calibri" panose="020F0502020204030204" pitchFamily="34" charset="0"/>
              <a:cs typeface="Calibri" panose="020F0502020204030204" pitchFamily="34" charset="0"/>
            </a:endParaRPr>
          </a:p>
          <a:p>
            <a:pPr marL="523875" lvl="1"/>
            <a:endParaRPr lang="en-US" sz="1400" baseline="30000" dirty="0">
              <a:latin typeface="Calibri" panose="020F0502020204030204" pitchFamily="34" charset="0"/>
              <a:cs typeface="Calibri" panose="020F0502020204030204" pitchFamily="34" charset="0"/>
            </a:endParaRPr>
          </a:p>
          <a:p>
            <a:pPr marL="0" indent="0">
              <a:buNone/>
            </a:pPr>
            <a:endParaRPr lang="en-US" sz="1400" baseline="30000" dirty="0">
              <a:latin typeface="Calibri" panose="020F0502020204030204" pitchFamily="34" charset="0"/>
              <a:cs typeface="Calibri" panose="020F0502020204030204" pitchFamily="34" charset="0"/>
            </a:endParaRPr>
          </a:p>
          <a:p>
            <a:pPr marL="523875" lvl="1"/>
            <a:endParaRPr lang="en-US" sz="1400" baseline="30000" dirty="0">
              <a:latin typeface="Calibri" panose="020F0502020204030204" pitchFamily="34" charset="0"/>
              <a:cs typeface="Calibri" panose="020F0502020204030204" pitchFamily="34" charset="0"/>
            </a:endParaRPr>
          </a:p>
          <a:p>
            <a:pPr marL="523875" lvl="1"/>
            <a:endParaRPr lang="en-US" sz="1400" baseline="30000" dirty="0">
              <a:latin typeface="Calibri" panose="020F0502020204030204" pitchFamily="34" charset="0"/>
              <a:cs typeface="Calibri" panose="020F0502020204030204" pitchFamily="34" charset="0"/>
            </a:endParaRPr>
          </a:p>
        </p:txBody>
      </p:sp>
      <p:pic>
        <p:nvPicPr>
          <p:cNvPr id="8" name="Picture 7" descr="Background pattern&#10;&#10;Description automatically generated">
            <a:extLst>
              <a:ext uri="{FF2B5EF4-FFF2-40B4-BE49-F238E27FC236}">
                <a16:creationId xmlns:a16="http://schemas.microsoft.com/office/drawing/2014/main" id="{B699473B-CE4E-404A-A067-AE98897524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200" y="1346200"/>
            <a:ext cx="3048000" cy="5537200"/>
          </a:xfrm>
          <a:prstGeom prst="rect">
            <a:avLst/>
          </a:prstGeom>
        </p:spPr>
      </p:pic>
      <p:sp>
        <p:nvSpPr>
          <p:cNvPr id="3" name="Content Placeholder 2">
            <a:extLst>
              <a:ext uri="{FF2B5EF4-FFF2-40B4-BE49-F238E27FC236}">
                <a16:creationId xmlns:a16="http://schemas.microsoft.com/office/drawing/2014/main" id="{942F59E4-E24A-4D2B-89CA-BC040B4C414A}"/>
              </a:ext>
            </a:extLst>
          </p:cNvPr>
          <p:cNvSpPr txBox="1">
            <a:spLocks/>
          </p:cNvSpPr>
          <p:nvPr/>
        </p:nvSpPr>
        <p:spPr bwMode="auto">
          <a:xfrm>
            <a:off x="9239250" y="1882140"/>
            <a:ext cx="2743200" cy="5143500"/>
          </a:xfrm>
          <a:prstGeom prst="round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600" i="1" dirty="0">
                <a:solidFill>
                  <a:schemeClr val="tx1"/>
                </a:solidFill>
                <a:latin typeface="Calibri" panose="020F0502020204030204" pitchFamily="34" charset="0"/>
                <a:cs typeface="Calibri" panose="020F0502020204030204" pitchFamily="34" charset="0"/>
              </a:rPr>
              <a:t>“[Using the pill] was easy. </a:t>
            </a:r>
            <a:br>
              <a:rPr lang="en-US" sz="1600" i="1" dirty="0">
                <a:solidFill>
                  <a:schemeClr val="tx1"/>
                </a:solidFill>
                <a:latin typeface="Calibri" panose="020F0502020204030204" pitchFamily="34" charset="0"/>
                <a:cs typeface="Calibri" panose="020F0502020204030204" pitchFamily="34" charset="0"/>
              </a:rPr>
            </a:br>
            <a:r>
              <a:rPr lang="en-US" sz="1600" i="1" dirty="0">
                <a:solidFill>
                  <a:schemeClr val="tx1"/>
                </a:solidFill>
                <a:latin typeface="Calibri" panose="020F0502020204030204" pitchFamily="34" charset="0"/>
                <a:cs typeface="Calibri" panose="020F0502020204030204" pitchFamily="34" charset="0"/>
              </a:rPr>
              <a:t>I mean it was more like a birth control pill. So it was like bam! I’m not going to forget to take that pill.</a:t>
            </a:r>
            <a:r>
              <a:rPr lang="en-US" sz="1600" i="1" dirty="0">
                <a:solidFill>
                  <a:schemeClr val="tx1"/>
                </a:solidFill>
                <a:effectLst/>
                <a:latin typeface="Calibri" panose="020F0502020204030204" pitchFamily="34" charset="0"/>
                <a:cs typeface="Calibri" panose="020F0502020204030204" pitchFamily="34" charset="0"/>
              </a:rPr>
              <a:t>”</a:t>
            </a:r>
          </a:p>
          <a:p>
            <a:pPr marL="0" indent="0" algn="r">
              <a:lnSpc>
                <a:spcPct val="110000"/>
              </a:lnSpc>
              <a:buNone/>
            </a:pPr>
            <a:r>
              <a:rPr lang="en-US" sz="1600" dirty="0">
                <a:latin typeface="Calibri" panose="020F0502020204030204" pitchFamily="34" charset="0"/>
                <a:cs typeface="Calibri" panose="020F0502020204030204" pitchFamily="34" charset="0"/>
              </a:rPr>
              <a:t>-MTN-001, United States</a:t>
            </a:r>
            <a:r>
              <a:rPr lang="en-US" sz="1600" dirty="0">
                <a:solidFill>
                  <a:schemeClr val="tx1"/>
                </a:solidFill>
                <a:effectLst/>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pPr marL="0" indent="0" algn="r">
              <a:lnSpc>
                <a:spcPct val="110000"/>
              </a:lnSpc>
              <a:buNone/>
            </a:pPr>
            <a:endParaRPr lang="en-US" sz="800" dirty="0">
              <a:solidFill>
                <a:schemeClr val="tx1"/>
              </a:solidFill>
              <a:latin typeface="+mj-lt"/>
            </a:endParaRPr>
          </a:p>
          <a:p>
            <a:pPr marL="0" indent="0" algn="r">
              <a:lnSpc>
                <a:spcPct val="110000"/>
              </a:lnSpc>
              <a:buNone/>
            </a:pP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From: “Adherence And Acceptability In Mtn 001: A Randomized Cross-over </a:t>
            </a:r>
            <a:b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Trial Of Daily Oral And </a:t>
            </a:r>
            <a:b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Topical Tenofovir For HIV Prevention In Women”</a:t>
            </a:r>
            <a:r>
              <a:rPr lang="en-US" sz="1000" baseline="30000" dirty="0">
                <a:latin typeface="+mj-lt"/>
              </a:rPr>
              <a:t>1</a:t>
            </a:r>
            <a:endParaRPr lang="en-US" sz="1000" baseline="30000" dirty="0">
              <a:solidFill>
                <a:schemeClr val="tx1"/>
              </a:solidFill>
              <a:latin typeface="+mj-lt"/>
            </a:endParaRPr>
          </a:p>
        </p:txBody>
      </p:sp>
      <p:sp>
        <p:nvSpPr>
          <p:cNvPr id="9" name="Rectangle 8">
            <a:extLst>
              <a:ext uri="{FF2B5EF4-FFF2-40B4-BE49-F238E27FC236}">
                <a16:creationId xmlns:a16="http://schemas.microsoft.com/office/drawing/2014/main" id="{ADD2B834-5E1F-B140-82B9-ECBDD85CD137}"/>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27" name="Group 26">
            <a:extLst>
              <a:ext uri="{FF2B5EF4-FFF2-40B4-BE49-F238E27FC236}">
                <a16:creationId xmlns:a16="http://schemas.microsoft.com/office/drawing/2014/main" id="{57ADF2DC-4F01-4CFF-A975-ABED08DCD252}"/>
              </a:ext>
            </a:extLst>
          </p:cNvPr>
          <p:cNvGrpSpPr/>
          <p:nvPr/>
        </p:nvGrpSpPr>
        <p:grpSpPr>
          <a:xfrm>
            <a:off x="8534400" y="6324600"/>
            <a:ext cx="3811256" cy="3065844"/>
            <a:chOff x="8534400" y="3792156"/>
            <a:chExt cx="3811256" cy="3065844"/>
          </a:xfrm>
        </p:grpSpPr>
        <p:grpSp>
          <p:nvGrpSpPr>
            <p:cNvPr id="28" name="Group 27">
              <a:extLst>
                <a:ext uri="{FF2B5EF4-FFF2-40B4-BE49-F238E27FC236}">
                  <a16:creationId xmlns:a16="http://schemas.microsoft.com/office/drawing/2014/main" id="{1023F0D5-A2CE-4A61-9C69-F6C5ABD7B5AA}"/>
                </a:ext>
              </a:extLst>
            </p:cNvPr>
            <p:cNvGrpSpPr/>
            <p:nvPr/>
          </p:nvGrpSpPr>
          <p:grpSpPr>
            <a:xfrm>
              <a:off x="8534400" y="3792156"/>
              <a:ext cx="3811256" cy="3065844"/>
              <a:chOff x="8534400" y="3810000"/>
              <a:chExt cx="3811256" cy="3065844"/>
            </a:xfrm>
          </p:grpSpPr>
          <p:sp>
            <p:nvSpPr>
              <p:cNvPr id="30" name="Rectangle 29">
                <a:extLst>
                  <a:ext uri="{FF2B5EF4-FFF2-40B4-BE49-F238E27FC236}">
                    <a16:creationId xmlns:a16="http://schemas.microsoft.com/office/drawing/2014/main" id="{BEA63DEC-7634-4FAD-9801-1C8FC55B9985}"/>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C3BB6E8E-F823-4187-B17C-1DCEE1548E0D}"/>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2" name="TextBox 31">
                <a:extLst>
                  <a:ext uri="{FF2B5EF4-FFF2-40B4-BE49-F238E27FC236}">
                    <a16:creationId xmlns:a16="http://schemas.microsoft.com/office/drawing/2014/main" id="{7FCEA9F0-3541-4B0B-9526-FC5E2FAF7056}"/>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3" name="TextBox 32">
                <a:hlinkClick r:id="rId5" action="ppaction://hlinksldjump"/>
                <a:extLst>
                  <a:ext uri="{FF2B5EF4-FFF2-40B4-BE49-F238E27FC236}">
                    <a16:creationId xmlns:a16="http://schemas.microsoft.com/office/drawing/2014/main" id="{EF75DD5D-C3AF-4D6C-B756-EA3D430BA269}"/>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4" name="Rectangle 33">
                <a:hlinkClick r:id="rId5" action="ppaction://hlinksldjump"/>
                <a:extLst>
                  <a:ext uri="{FF2B5EF4-FFF2-40B4-BE49-F238E27FC236}">
                    <a16:creationId xmlns:a16="http://schemas.microsoft.com/office/drawing/2014/main" id="{D6FF0882-F625-4ABB-866C-FBAEC973B3E0}"/>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5" name="Rectangle 34">
                <a:hlinkClick r:id="rId6" action="ppaction://hlinksldjump"/>
                <a:extLst>
                  <a:ext uri="{FF2B5EF4-FFF2-40B4-BE49-F238E27FC236}">
                    <a16:creationId xmlns:a16="http://schemas.microsoft.com/office/drawing/2014/main" id="{C104642D-988D-41B4-A4E8-DDA98FC3E5D7}"/>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6" name="TextBox 35">
                <a:hlinkClick r:id="rId6" action="ppaction://hlinksldjump"/>
                <a:extLst>
                  <a:ext uri="{FF2B5EF4-FFF2-40B4-BE49-F238E27FC236}">
                    <a16:creationId xmlns:a16="http://schemas.microsoft.com/office/drawing/2014/main" id="{09F12340-DE74-4398-BF95-C5C272D13D0A}"/>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7" name="Rectangle 36">
                <a:hlinkClick r:id="rId7" action="ppaction://hlinksldjump"/>
                <a:extLst>
                  <a:ext uri="{FF2B5EF4-FFF2-40B4-BE49-F238E27FC236}">
                    <a16:creationId xmlns:a16="http://schemas.microsoft.com/office/drawing/2014/main" id="{DD19DF5B-F27C-45A9-A7A2-B3038F8A777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8" name="TextBox 37">
                <a:hlinkClick r:id="rId7" action="ppaction://hlinksldjump"/>
                <a:extLst>
                  <a:ext uri="{FF2B5EF4-FFF2-40B4-BE49-F238E27FC236}">
                    <a16:creationId xmlns:a16="http://schemas.microsoft.com/office/drawing/2014/main" id="{70C5F0CC-17AB-4A4C-B526-8EED98EEDF94}"/>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9" name="Rectangle 38">
                <a:hlinkClick r:id="rId8" action="ppaction://hlinksldjump"/>
                <a:extLst>
                  <a:ext uri="{FF2B5EF4-FFF2-40B4-BE49-F238E27FC236}">
                    <a16:creationId xmlns:a16="http://schemas.microsoft.com/office/drawing/2014/main" id="{A80669DC-71AF-4D87-B776-6ABD97D8B427}"/>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0" name="TextBox 39">
                <a:hlinkClick r:id="rId8" action="ppaction://hlinksldjump"/>
                <a:extLst>
                  <a:ext uri="{FF2B5EF4-FFF2-40B4-BE49-F238E27FC236}">
                    <a16:creationId xmlns:a16="http://schemas.microsoft.com/office/drawing/2014/main" id="{7507755C-2813-4717-BD76-32F28F842FC1}"/>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1" name="Straight Connector 40">
                <a:extLst>
                  <a:ext uri="{FF2B5EF4-FFF2-40B4-BE49-F238E27FC236}">
                    <a16:creationId xmlns:a16="http://schemas.microsoft.com/office/drawing/2014/main" id="{6EE9C6BB-E5B1-4A88-AD39-52EE40AEE35F}"/>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D112A21E-8A64-4AAF-BC23-48B459AAF634}"/>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9" name="Straight Connector 28">
              <a:extLst>
                <a:ext uri="{FF2B5EF4-FFF2-40B4-BE49-F238E27FC236}">
                  <a16:creationId xmlns:a16="http://schemas.microsoft.com/office/drawing/2014/main" id="{8C8E6AC8-5BCD-4E2F-A01D-1F97DCA1CF03}"/>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61300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7"/>
                                        </p:tgtEl>
                                        <p:attrNameLst>
                                          <p:attrName>ppt_x</p:attrName>
                                          <p:attrName>ppt_y</p:attrName>
                                        </p:attrNameLst>
                                      </p:cBhvr>
                                      <p:rCtr x="0" y="18588"/>
                                    </p:animMotion>
                                  </p:childTnLst>
                                </p:cTn>
                              </p:par>
                            </p:childTnLst>
                          </p:cTn>
                        </p:par>
                      </p:childTnLst>
                    </p:cTn>
                  </p:par>
                </p:childTnLst>
              </p:cTn>
              <p:nextCondLst>
                <p:cond evt="onClick" delay="0">
                  <p:tgtEl>
                    <p:spTgt spid="2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Acceptability differences by product attributes</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15830" y="1347819"/>
            <a:ext cx="8734708" cy="5294282"/>
          </a:xfrm>
        </p:spPr>
        <p:txBody>
          <a:bodyPr>
            <a:noAutofit/>
          </a:bodyPr>
          <a:lstStyle/>
          <a:p>
            <a:pPr marL="0" indent="-161925">
              <a:buNone/>
            </a:pPr>
            <a:r>
              <a:rPr lang="en-US" sz="1400" b="1" dirty="0">
                <a:solidFill>
                  <a:srgbClr val="740074"/>
                </a:solidFill>
                <a:latin typeface="Calibri" panose="020F0502020204030204" pitchFamily="34" charset="0"/>
                <a:cs typeface="Calibri" panose="020F0502020204030204" pitchFamily="34" charset="0"/>
              </a:rPr>
              <a:t>Low cognitive and emotional burden, ease of use, and behavioral congruence were key features of acceptability</a:t>
            </a:r>
            <a:endParaRPr lang="en-US" sz="1400" dirty="0">
              <a:solidFill>
                <a:srgbClr val="740074"/>
              </a:solidFill>
              <a:latin typeface="Calibri" panose="020F0502020204030204" pitchFamily="34" charset="0"/>
              <a:cs typeface="Calibri" panose="020F0502020204030204" pitchFamily="34" charset="0"/>
            </a:endParaRPr>
          </a:p>
          <a:p>
            <a:pPr marL="523875" lvl="1"/>
            <a:r>
              <a:rPr lang="en-US" sz="1300" dirty="0">
                <a:latin typeface="Calibri" panose="020F0502020204030204" pitchFamily="34" charset="0"/>
                <a:cs typeface="Calibri" panose="020F0502020204030204" pitchFamily="34" charset="0"/>
              </a:rPr>
              <a:t>In MTN-027, the majority of women were comfortable wearing the ring and few thought about the ring during the one-month study period.</a:t>
            </a:r>
            <a:r>
              <a:rPr lang="en-US" sz="1300" baseline="30000" dirty="0">
                <a:latin typeface="Calibri" panose="020F0502020204030204" pitchFamily="34" charset="0"/>
                <a:cs typeface="Calibri" panose="020F0502020204030204" pitchFamily="34" charset="0"/>
              </a:rPr>
              <a:t>16</a:t>
            </a:r>
          </a:p>
          <a:p>
            <a:pPr marL="523875" lvl="1"/>
            <a:r>
              <a:rPr lang="en-US" sz="1300" dirty="0">
                <a:latin typeface="Calibri" panose="020F0502020204030204" pitchFamily="34" charset="0"/>
                <a:cs typeface="Calibri" panose="020F0502020204030204" pitchFamily="34" charset="0"/>
              </a:rPr>
              <a:t>In MTN-003D and MTN-020, participants who were asked about different hypothetical products largely preferred longer-acting formulations including injectables, implants, and vaginal rings.</a:t>
            </a:r>
            <a:r>
              <a:rPr lang="en-US" sz="1300" baseline="30000" dirty="0">
                <a:latin typeface="Calibri" panose="020F0502020204030204" pitchFamily="34" charset="0"/>
                <a:cs typeface="Calibri" panose="020F0502020204030204" pitchFamily="34" charset="0"/>
              </a:rPr>
              <a:t>3, 13 </a:t>
            </a:r>
            <a:r>
              <a:rPr lang="en-US" sz="1300" dirty="0"/>
              <a:t>MTN-020 </a:t>
            </a:r>
            <a:r>
              <a:rPr lang="en-US" sz="1300" dirty="0">
                <a:latin typeface="Calibri" panose="020F0502020204030204" pitchFamily="34" charset="0"/>
                <a:cs typeface="Calibri" panose="020F0502020204030204" pitchFamily="34" charset="0"/>
              </a:rPr>
              <a:t>participants expressed preference for products that offered “peace of mind,” simplified, infrequent dosage, and discreet use, while younger women more often expressed dislike for vaginally-administered products.</a:t>
            </a:r>
            <a:r>
              <a:rPr lang="en-US" sz="1300" baseline="30000" dirty="0">
                <a:latin typeface="Calibri" panose="020F0502020204030204" pitchFamily="34" charset="0"/>
                <a:cs typeface="Calibri" panose="020F0502020204030204" pitchFamily="34" charset="0"/>
              </a:rPr>
              <a:t>13</a:t>
            </a:r>
          </a:p>
          <a:p>
            <a:pPr marL="523875" lvl="1">
              <a:spcAft>
                <a:spcPts val="600"/>
              </a:spcAft>
            </a:pPr>
            <a:r>
              <a:rPr lang="en-US" sz="1300" dirty="0">
                <a:latin typeface="Calibri" panose="020F0502020204030204" pitchFamily="34" charset="0"/>
                <a:cs typeface="Calibri" panose="020F0502020204030204" pitchFamily="34" charset="0"/>
              </a:rPr>
              <a:t>Daily dosages were disliked by some participants as they served as a constant reminder of HIV, causing stress about forgetting a dose, and fear of being mislabeled as HIV-positive (in the case of oral PrEP).</a:t>
            </a:r>
            <a:r>
              <a:rPr lang="en-US" sz="1300" baseline="30000" dirty="0"/>
              <a:t> 1, 27, 59, 60</a:t>
            </a:r>
            <a:endParaRPr lang="en-US" sz="1300" dirty="0"/>
          </a:p>
          <a:p>
            <a:pPr marL="0" indent="-161925">
              <a:buNone/>
            </a:pPr>
            <a:r>
              <a:rPr lang="en-US" sz="1400" b="1" dirty="0">
                <a:solidFill>
                  <a:srgbClr val="740074"/>
                </a:solidFill>
                <a:latin typeface="Calibri" panose="020F0502020204030204" pitchFamily="34" charset="0"/>
                <a:cs typeface="Calibri" panose="020F0502020204030204" pitchFamily="34" charset="0"/>
              </a:rPr>
              <a:t>Physical features of vaginal gels and rings were linked to acceptability</a:t>
            </a:r>
          </a:p>
          <a:p>
            <a:pPr marL="523875" lvl="1"/>
            <a:r>
              <a:rPr lang="en-US" sz="1300" dirty="0">
                <a:latin typeface="Calibri" panose="020F0502020204030204" pitchFamily="34" charset="0"/>
                <a:cs typeface="Calibri" panose="020F0502020204030204" pitchFamily="34" charset="0"/>
              </a:rPr>
              <a:t>For vaginal gels tested in MTN-004 and MTN-008, users reported liking ease of use but disliking messiness and gel leakage.</a:t>
            </a:r>
            <a:r>
              <a:rPr lang="en-US" sz="1300" baseline="30000" dirty="0">
                <a:latin typeface="Calibri" panose="020F0502020204030204" pitchFamily="34" charset="0"/>
                <a:cs typeface="Calibri" panose="020F0502020204030204" pitchFamily="34" charset="0"/>
              </a:rPr>
              <a:t>2,7 </a:t>
            </a:r>
            <a:r>
              <a:rPr lang="en-US" sz="1300" dirty="0">
                <a:latin typeface="Calibri" panose="020F0502020204030204" pitchFamily="34" charset="0"/>
                <a:cs typeface="Calibri" panose="020F0502020204030204" pitchFamily="34" charset="0"/>
              </a:rPr>
              <a:t>Gel leakage was sometimes a reason for not inserting a full dose.</a:t>
            </a:r>
            <a:r>
              <a:rPr lang="en-US" sz="1300" baseline="30000" dirty="0">
                <a:latin typeface="Calibri" panose="020F0502020204030204" pitchFamily="34" charset="0"/>
                <a:cs typeface="Calibri" panose="020F0502020204030204" pitchFamily="34" charset="0"/>
              </a:rPr>
              <a:t>7, 20, 58</a:t>
            </a:r>
          </a:p>
          <a:p>
            <a:pPr marL="523875" lvl="1">
              <a:spcAft>
                <a:spcPts val="600"/>
              </a:spcAft>
            </a:pPr>
            <a:r>
              <a:rPr lang="en-US" sz="1300" dirty="0">
                <a:latin typeface="Calibri" panose="020F0502020204030204" pitchFamily="34" charset="0"/>
                <a:cs typeface="Calibri" panose="020F0502020204030204" pitchFamily="34" charset="0"/>
              </a:rPr>
              <a:t>In MTN-013, MTN-020 and MTN-036 some users felt intimidated by the ring’s size or diameter prior to use.</a:t>
            </a:r>
            <a:r>
              <a:rPr lang="en-US" sz="1300" baseline="30000" dirty="0">
                <a:latin typeface="Calibri" panose="020F0502020204030204" pitchFamily="34" charset="0"/>
                <a:cs typeface="Calibri" panose="020F0502020204030204" pitchFamily="34" charset="0"/>
              </a:rPr>
              <a:t>9,12, 74</a:t>
            </a:r>
            <a:endParaRPr lang="en-US" sz="1300" baseline="30000" dirty="0">
              <a:solidFill>
                <a:srgbClr val="FF0000"/>
              </a:solidFill>
              <a:latin typeface="Calibri" panose="020F0502020204030204" pitchFamily="34" charset="0"/>
              <a:cs typeface="Calibri" panose="020F0502020204030204" pitchFamily="34" charset="0"/>
            </a:endParaRPr>
          </a:p>
          <a:p>
            <a:pPr marL="0" indent="-161925">
              <a:buNone/>
            </a:pPr>
            <a:r>
              <a:rPr lang="en-US" sz="1400" b="1" dirty="0">
                <a:solidFill>
                  <a:srgbClr val="740074"/>
                </a:solidFill>
                <a:latin typeface="Calibri" panose="020F0502020204030204" pitchFamily="34" charset="0"/>
                <a:cs typeface="Calibri" panose="020F0502020204030204" pitchFamily="34" charset="0"/>
              </a:rPr>
              <a:t>Users expressed diverse preferences for formulations and product attributes, indicating the importance of providing a range of HIV prevention options </a:t>
            </a:r>
          </a:p>
          <a:p>
            <a:pPr marL="523875" lvl="1"/>
            <a:r>
              <a:rPr lang="en-US" sz="1300" dirty="0">
                <a:latin typeface="Calibri" panose="020F0502020204030204" pitchFamily="34" charset="0"/>
                <a:cs typeface="Calibri" panose="020F0502020204030204" pitchFamily="34" charset="0"/>
              </a:rPr>
              <a:t>Participants in vaginal gel studies had diverse perceptions of gel consistency – the same gel was considered too thick for some, and too thin for others.</a:t>
            </a:r>
            <a:r>
              <a:rPr lang="en-US" sz="1300" baseline="30000" dirty="0">
                <a:latin typeface="Calibri" panose="020F0502020204030204" pitchFamily="34" charset="0"/>
                <a:cs typeface="Calibri" panose="020F0502020204030204" pitchFamily="34" charset="0"/>
              </a:rPr>
              <a:t>5, 7</a:t>
            </a:r>
          </a:p>
          <a:p>
            <a:pPr marL="523875" lvl="1"/>
            <a:r>
              <a:rPr lang="en-US" sz="1300" dirty="0">
                <a:latin typeface="Calibri" panose="020F0502020204030204" pitchFamily="34" charset="0"/>
                <a:cs typeface="Calibri" panose="020F0502020204030204" pitchFamily="34" charset="0"/>
              </a:rPr>
              <a:t>In MTN-017, participants had varied preferences for rectal gel consistency and the quantity of gel dispensed.</a:t>
            </a:r>
            <a:r>
              <a:rPr lang="en-US" sz="1300" baseline="30000" dirty="0">
                <a:latin typeface="Calibri" panose="020F0502020204030204" pitchFamily="34" charset="0"/>
                <a:cs typeface="Calibri" panose="020F0502020204030204" pitchFamily="34" charset="0"/>
              </a:rPr>
              <a:t>10</a:t>
            </a:r>
          </a:p>
          <a:p>
            <a:pPr marL="523875" lvl="1"/>
            <a:r>
              <a:rPr lang="en-US" sz="1300" dirty="0">
                <a:latin typeface="Calibri" panose="020F0502020204030204" pitchFamily="34" charset="0"/>
                <a:cs typeface="Calibri" panose="020F0502020204030204" pitchFamily="34" charset="0"/>
              </a:rPr>
              <a:t>Vaginal ring study participants had varied opinions about the </a:t>
            </a:r>
            <a:r>
              <a:rPr lang="en-US" sz="1300" dirty="0"/>
              <a:t>ring’s physical attributes; some recommended changing the ring thickness, flexibility, color or other attributes to improve functionality and acceptability</a:t>
            </a:r>
            <a:r>
              <a:rPr lang="en-US" sz="1300" dirty="0">
                <a:latin typeface="Calibri" panose="020F0502020204030204" pitchFamily="34" charset="0"/>
                <a:cs typeface="Calibri" panose="020F0502020204030204" pitchFamily="34" charset="0"/>
              </a:rPr>
              <a:t>.</a:t>
            </a:r>
            <a:r>
              <a:rPr lang="en-US" sz="1300" baseline="30000" dirty="0">
                <a:latin typeface="Calibri" panose="020F0502020204030204" pitchFamily="34" charset="0"/>
                <a:cs typeface="Calibri" panose="020F0502020204030204" pitchFamily="34" charset="0"/>
              </a:rPr>
              <a:t>9,16, 78</a:t>
            </a:r>
            <a:endParaRPr lang="en-US" sz="1300" baseline="30000" dirty="0">
              <a:solidFill>
                <a:srgbClr val="FF0000"/>
              </a:solidFill>
              <a:latin typeface="Calibri" panose="020F0502020204030204" pitchFamily="34" charset="0"/>
              <a:cs typeface="Calibri" panose="020F0502020204030204" pitchFamily="34" charset="0"/>
            </a:endParaRPr>
          </a:p>
          <a:p>
            <a:pPr marL="523875" lvl="1"/>
            <a:r>
              <a:rPr lang="en-US" sz="1300" dirty="0"/>
              <a:t>In MTN-036, acceptability was lower for the 3-month ring vs the 1-month ring, due to reservations about use during menses, hygiene and safety of the 3-month ring. Despite this, at study exit, most preferred a 3-month ring to a 1-month ring due to the increased convenience of the longer ring duration.</a:t>
            </a:r>
            <a:r>
              <a:rPr lang="en-US" sz="1300" baseline="30000" dirty="0"/>
              <a:t>74</a:t>
            </a:r>
            <a:endParaRPr lang="en-US" sz="1400" baseline="30000" dirty="0">
              <a:latin typeface="Calibri" panose="020F0502020204030204" pitchFamily="34" charset="0"/>
              <a:cs typeface="Calibri" panose="020F0502020204030204" pitchFamily="34" charset="0"/>
            </a:endParaRPr>
          </a:p>
        </p:txBody>
      </p:sp>
      <p:pic>
        <p:nvPicPr>
          <p:cNvPr id="8" name="Picture 7" descr="Background pattern&#10;&#10;Description automatically generated">
            <a:extLst>
              <a:ext uri="{FF2B5EF4-FFF2-40B4-BE49-F238E27FC236}">
                <a16:creationId xmlns:a16="http://schemas.microsoft.com/office/drawing/2014/main" id="{397C0FBE-8A4D-DB4B-A568-F067987C7D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200" y="1326360"/>
            <a:ext cx="3048000" cy="5557040"/>
          </a:xfrm>
          <a:prstGeom prst="rect">
            <a:avLst/>
          </a:prstGeom>
        </p:spPr>
      </p:pic>
      <p:sp>
        <p:nvSpPr>
          <p:cNvPr id="3" name="Content Placeholder 2">
            <a:extLst>
              <a:ext uri="{FF2B5EF4-FFF2-40B4-BE49-F238E27FC236}">
                <a16:creationId xmlns:a16="http://schemas.microsoft.com/office/drawing/2014/main" id="{27836F90-5A84-4B62-A250-D03C80026464}"/>
              </a:ext>
            </a:extLst>
          </p:cNvPr>
          <p:cNvSpPr txBox="1">
            <a:spLocks/>
          </p:cNvSpPr>
          <p:nvPr/>
        </p:nvSpPr>
        <p:spPr bwMode="auto">
          <a:xfrm>
            <a:off x="9220200" y="1326360"/>
            <a:ext cx="2895600" cy="5403850"/>
          </a:xfrm>
          <a:prstGeom prst="roundRect">
            <a:avLst/>
          </a:prstGeom>
          <a:noFill/>
          <a:ln>
            <a:noFill/>
          </a:ln>
        </p:spPr>
        <p:txBody>
          <a:bodyPr vert="horz" wrap="square" lIns="91440" tIns="45720" rIns="91440" bIns="45720" numCol="1" anchor="ctr" anchorCtr="0" compatLnSpc="1">
            <a:prstTxWarp prst="textNoShape">
              <a:avLst/>
            </a:prstTxWarp>
            <a:normAutofit fontScale="47500" lnSpcReduction="20000"/>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20000"/>
              </a:lnSpc>
              <a:buNone/>
            </a:pPr>
            <a:r>
              <a:rPr lang="en-US" sz="3400" i="1" dirty="0">
                <a:solidFill>
                  <a:schemeClr val="tx1"/>
                </a:solidFill>
                <a:latin typeface="Calibri" panose="020F0502020204030204" pitchFamily="34" charset="0"/>
                <a:cs typeface="Calibri" panose="020F0502020204030204" pitchFamily="34" charset="0"/>
              </a:rPr>
              <a:t>“</a:t>
            </a:r>
            <a:r>
              <a:rPr lang="en-US" sz="3400" i="1" dirty="0">
                <a:solidFill>
                  <a:schemeClr val="tx1"/>
                </a:solidFill>
                <a:effectLst/>
                <a:latin typeface="Calibri" panose="020F0502020204030204" pitchFamily="34" charset="0"/>
                <a:cs typeface="Calibri" panose="020F0502020204030204" pitchFamily="34" charset="0"/>
              </a:rPr>
              <a:t>It was uncomfortable.              </a:t>
            </a:r>
            <a:br>
              <a:rPr lang="en-US" sz="3400" i="1" dirty="0">
                <a:latin typeface="Calibri" panose="020F0502020204030204" pitchFamily="34" charset="0"/>
                <a:cs typeface="Calibri" panose="020F0502020204030204" pitchFamily="34" charset="0"/>
              </a:rPr>
            </a:br>
            <a:r>
              <a:rPr lang="en-US" sz="3400" i="1" dirty="0">
                <a:solidFill>
                  <a:schemeClr val="tx1"/>
                </a:solidFill>
                <a:effectLst/>
                <a:latin typeface="Calibri" panose="020F0502020204030204" pitchFamily="34" charset="0"/>
                <a:cs typeface="Calibri" panose="020F0502020204030204" pitchFamily="34" charset="0"/>
              </a:rPr>
              <a:t>I didn’t like the fact that it [gel] would leak. […] And I didn’t like the fact that I’d have to use the condom every time […] But for instance if I didn’t know who my partner was, you know… I would use it. But if I had to use it everyday, twice a day, then I would not use it.” </a:t>
            </a:r>
            <a:endParaRPr lang="en-US" sz="3400" i="1" dirty="0">
              <a:solidFill>
                <a:schemeClr val="tx1"/>
              </a:solidFill>
              <a:latin typeface="Calibri" panose="020F0502020204030204" pitchFamily="34" charset="0"/>
              <a:cs typeface="Calibri" panose="020F0502020204030204" pitchFamily="34" charset="0"/>
            </a:endParaRPr>
          </a:p>
          <a:p>
            <a:pPr marL="0" indent="0" algn="r">
              <a:lnSpc>
                <a:spcPct val="120000"/>
              </a:lnSpc>
              <a:buNone/>
            </a:pPr>
            <a:r>
              <a:rPr lang="en-US" sz="3500" dirty="0">
                <a:solidFill>
                  <a:schemeClr val="tx1"/>
                </a:solidFill>
                <a:latin typeface="Calibri" panose="020F0502020204030204" pitchFamily="34" charset="0"/>
                <a:cs typeface="Calibri" panose="020F0502020204030204" pitchFamily="34" charset="0"/>
              </a:rPr>
              <a:t>- MTN-004, United States</a:t>
            </a:r>
          </a:p>
          <a:p>
            <a:pPr marL="0" indent="0" algn="r">
              <a:buNone/>
            </a:pPr>
            <a:endParaRPr lang="en-US" sz="2000" dirty="0">
              <a:solidFill>
                <a:schemeClr val="tx1"/>
              </a:solidFill>
              <a:latin typeface="+mj-lt"/>
            </a:endParaRPr>
          </a:p>
          <a:p>
            <a:pPr marL="0" indent="0" algn="r">
              <a:buNone/>
            </a:pPr>
            <a:endParaRPr lang="en-US" sz="2300" dirty="0">
              <a:latin typeface="Roboto" panose="02000000000000000000" pitchFamily="2" charset="0"/>
              <a:ea typeface="Roboto" panose="02000000000000000000" pitchFamily="2" charset="0"/>
              <a:cs typeface="Roboto" panose="02000000000000000000" pitchFamily="2" charset="0"/>
            </a:endParaRPr>
          </a:p>
          <a:p>
            <a:pPr marL="0" indent="0" algn="r">
              <a:buNone/>
            </a:pPr>
            <a:r>
              <a:rPr lang="en-US" sz="2300" dirty="0">
                <a:solidFill>
                  <a:schemeClr val="tx1"/>
                </a:solidFill>
                <a:latin typeface="Roboto" panose="02000000000000000000" pitchFamily="2" charset="0"/>
                <a:ea typeface="Roboto" panose="02000000000000000000" pitchFamily="2" charset="0"/>
                <a:cs typeface="Roboto" panose="02000000000000000000" pitchFamily="2" charset="0"/>
              </a:rPr>
              <a:t>From: “‘Tell Juliana’: Acceptability Of The Candidate Microbicide </a:t>
            </a:r>
            <a:r>
              <a:rPr lang="en-US" sz="2300" dirty="0" err="1">
                <a:solidFill>
                  <a:schemeClr val="tx1"/>
                </a:solidFill>
                <a:latin typeface="Roboto" panose="02000000000000000000" pitchFamily="2" charset="0"/>
                <a:ea typeface="Roboto" panose="02000000000000000000" pitchFamily="2" charset="0"/>
                <a:cs typeface="Roboto" panose="02000000000000000000" pitchFamily="2" charset="0"/>
              </a:rPr>
              <a:t>Vivagel</a:t>
            </a:r>
            <a:r>
              <a:rPr lang="en-US" sz="2300" dirty="0">
                <a:solidFill>
                  <a:schemeClr val="tx1"/>
                </a:solidFill>
                <a:latin typeface="Roboto" panose="02000000000000000000" pitchFamily="2" charset="0"/>
                <a:ea typeface="Roboto" panose="02000000000000000000" pitchFamily="2" charset="0"/>
                <a:cs typeface="Roboto" panose="02000000000000000000" pitchFamily="2" charset="0"/>
              </a:rPr>
              <a:t>® And Two Placebo Gels Among Ethnically Diverse, Sexually Active Young Women Participating In A Phase 1 Microbicide Study”</a:t>
            </a:r>
            <a:r>
              <a:rPr lang="en-US" sz="2300" baseline="30000" dirty="0">
                <a:latin typeface="Roboto" panose="02000000000000000000" pitchFamily="2" charset="0"/>
                <a:ea typeface="Roboto" panose="02000000000000000000" pitchFamily="2" charset="0"/>
                <a:cs typeface="Roboto" panose="02000000000000000000" pitchFamily="2" charset="0"/>
              </a:rPr>
              <a:t>5</a:t>
            </a:r>
            <a:endParaRPr lang="en-US" sz="2300" baseline="300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AB4F9957-B79A-CB49-A52F-913AC26A00BD}"/>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27" name="Group 26">
            <a:extLst>
              <a:ext uri="{FF2B5EF4-FFF2-40B4-BE49-F238E27FC236}">
                <a16:creationId xmlns:a16="http://schemas.microsoft.com/office/drawing/2014/main" id="{D08F11B1-1446-4EB3-8172-9AB6DEC722AD}"/>
              </a:ext>
            </a:extLst>
          </p:cNvPr>
          <p:cNvGrpSpPr/>
          <p:nvPr/>
        </p:nvGrpSpPr>
        <p:grpSpPr>
          <a:xfrm>
            <a:off x="8991599" y="6324600"/>
            <a:ext cx="3811256" cy="3065844"/>
            <a:chOff x="8534400" y="3792156"/>
            <a:chExt cx="3811256" cy="3065844"/>
          </a:xfrm>
        </p:grpSpPr>
        <p:grpSp>
          <p:nvGrpSpPr>
            <p:cNvPr id="28" name="Group 27">
              <a:extLst>
                <a:ext uri="{FF2B5EF4-FFF2-40B4-BE49-F238E27FC236}">
                  <a16:creationId xmlns:a16="http://schemas.microsoft.com/office/drawing/2014/main" id="{830D2494-EC4E-4B14-8971-3ACFD4FD9172}"/>
                </a:ext>
              </a:extLst>
            </p:cNvPr>
            <p:cNvGrpSpPr/>
            <p:nvPr/>
          </p:nvGrpSpPr>
          <p:grpSpPr>
            <a:xfrm>
              <a:off x="8534400" y="3792156"/>
              <a:ext cx="3811256" cy="3065844"/>
              <a:chOff x="8534400" y="3810000"/>
              <a:chExt cx="3811256" cy="3065844"/>
            </a:xfrm>
          </p:grpSpPr>
          <p:sp>
            <p:nvSpPr>
              <p:cNvPr id="30" name="Rectangle 29">
                <a:extLst>
                  <a:ext uri="{FF2B5EF4-FFF2-40B4-BE49-F238E27FC236}">
                    <a16:creationId xmlns:a16="http://schemas.microsoft.com/office/drawing/2014/main" id="{54C92019-D445-4F26-9A88-D0A6FE400A64}"/>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A3E314A4-7D3F-443E-AE98-D116B1D33AE5}"/>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2" name="TextBox 31">
                <a:extLst>
                  <a:ext uri="{FF2B5EF4-FFF2-40B4-BE49-F238E27FC236}">
                    <a16:creationId xmlns:a16="http://schemas.microsoft.com/office/drawing/2014/main" id="{AD5BD436-CFE5-41FC-83B3-73E56583A07E}"/>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3" name="TextBox 32">
                <a:hlinkClick r:id="rId5" action="ppaction://hlinksldjump"/>
                <a:extLst>
                  <a:ext uri="{FF2B5EF4-FFF2-40B4-BE49-F238E27FC236}">
                    <a16:creationId xmlns:a16="http://schemas.microsoft.com/office/drawing/2014/main" id="{66BBE379-A025-46BD-A659-98B42F08D453}"/>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4" name="Rectangle 33">
                <a:hlinkClick r:id="rId5" action="ppaction://hlinksldjump"/>
                <a:extLst>
                  <a:ext uri="{FF2B5EF4-FFF2-40B4-BE49-F238E27FC236}">
                    <a16:creationId xmlns:a16="http://schemas.microsoft.com/office/drawing/2014/main" id="{30EEB1E2-0462-4033-B11C-F1E7A82BE49C}"/>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5" name="Rectangle 34">
                <a:hlinkClick r:id="rId6" action="ppaction://hlinksldjump"/>
                <a:extLst>
                  <a:ext uri="{FF2B5EF4-FFF2-40B4-BE49-F238E27FC236}">
                    <a16:creationId xmlns:a16="http://schemas.microsoft.com/office/drawing/2014/main" id="{510D1B16-C36B-4DA2-A750-CB8B73700AB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6" name="TextBox 35">
                <a:hlinkClick r:id="rId6" action="ppaction://hlinksldjump"/>
                <a:extLst>
                  <a:ext uri="{FF2B5EF4-FFF2-40B4-BE49-F238E27FC236}">
                    <a16:creationId xmlns:a16="http://schemas.microsoft.com/office/drawing/2014/main" id="{1BA9A4FB-044D-45BF-89B8-3E5F3C161180}"/>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7" name="Rectangle 36">
                <a:hlinkClick r:id="rId7" action="ppaction://hlinksldjump"/>
                <a:extLst>
                  <a:ext uri="{FF2B5EF4-FFF2-40B4-BE49-F238E27FC236}">
                    <a16:creationId xmlns:a16="http://schemas.microsoft.com/office/drawing/2014/main" id="{B4B3F040-C70A-4D80-9FAB-9E68672A6DC0}"/>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8" name="TextBox 37">
                <a:hlinkClick r:id="rId7" action="ppaction://hlinksldjump"/>
                <a:extLst>
                  <a:ext uri="{FF2B5EF4-FFF2-40B4-BE49-F238E27FC236}">
                    <a16:creationId xmlns:a16="http://schemas.microsoft.com/office/drawing/2014/main" id="{D572012F-3F80-44D3-991B-C9247890ACE2}"/>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9" name="Rectangle 38">
                <a:hlinkClick r:id="rId8" action="ppaction://hlinksldjump"/>
                <a:extLst>
                  <a:ext uri="{FF2B5EF4-FFF2-40B4-BE49-F238E27FC236}">
                    <a16:creationId xmlns:a16="http://schemas.microsoft.com/office/drawing/2014/main" id="{3805818C-0F12-4C5C-AF9B-87BBF5C6CD4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0" name="TextBox 39">
                <a:hlinkClick r:id="rId8" action="ppaction://hlinksldjump"/>
                <a:extLst>
                  <a:ext uri="{FF2B5EF4-FFF2-40B4-BE49-F238E27FC236}">
                    <a16:creationId xmlns:a16="http://schemas.microsoft.com/office/drawing/2014/main" id="{ED640D93-88FA-4C8D-8208-EA7ACD6304A9}"/>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1" name="Straight Connector 40">
                <a:extLst>
                  <a:ext uri="{FF2B5EF4-FFF2-40B4-BE49-F238E27FC236}">
                    <a16:creationId xmlns:a16="http://schemas.microsoft.com/office/drawing/2014/main" id="{BAE18B71-B57E-46D0-9E0C-C27C54242AB4}"/>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1F82C69-D08A-4B00-9499-41E78DD7A2DA}"/>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9" name="Straight Connector 28">
              <a:extLst>
                <a:ext uri="{FF2B5EF4-FFF2-40B4-BE49-F238E27FC236}">
                  <a16:creationId xmlns:a16="http://schemas.microsoft.com/office/drawing/2014/main" id="{AC9E18DB-BA0C-431D-800D-A125ADDF297A}"/>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99791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7"/>
                                        </p:tgtEl>
                                        <p:attrNameLst>
                                          <p:attrName>ppt_x</p:attrName>
                                          <p:attrName>ppt_y</p:attrName>
                                        </p:attrNameLst>
                                      </p:cBhvr>
                                      <p:rCtr x="0" y="18588"/>
                                    </p:animMotion>
                                  </p:childTnLst>
                                </p:cTn>
                              </p:par>
                            </p:childTnLst>
                          </p:cTn>
                        </p:par>
                      </p:childTnLst>
                    </p:cTn>
                  </p:par>
                </p:childTnLst>
              </p:cTn>
              <p:nextCondLst>
                <p:cond evt="onClick" delay="0">
                  <p:tgtEl>
                    <p:spTgt spid="2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Acceptability related to sex</a:t>
            </a:r>
            <a:endParaRPr lang="en-US" sz="3200" dirty="0">
              <a:solidFill>
                <a:srgbClr val="FF0000"/>
              </a:solidFill>
            </a:endParaRP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23182" y="1600200"/>
            <a:ext cx="8492218" cy="5410200"/>
          </a:xfrm>
        </p:spPr>
        <p:txBody>
          <a:bodyPr>
            <a:noAutofit/>
          </a:bodyPr>
          <a:lstStyle/>
          <a:p>
            <a:pPr marL="0" marR="0" lvl="1" indent="0">
              <a:buFont typeface="Arial" charset="0"/>
              <a:buNone/>
            </a:pPr>
            <a:r>
              <a:rPr lang="en-US" sz="1500" b="1" dirty="0">
                <a:solidFill>
                  <a:srgbClr val="740074"/>
                </a:solidFill>
                <a:latin typeface="Calibri" panose="020F0502020204030204" pitchFamily="34" charset="0"/>
                <a:cs typeface="Calibri" panose="020F0502020204030204" pitchFamily="34" charset="0"/>
              </a:rPr>
              <a:t>Despite initial concerns and ongoing partner dynamics, most women did not experience significant changes to the sex experience while using vaginal products </a:t>
            </a:r>
          </a:p>
          <a:p>
            <a:pPr marL="523875" lvl="1"/>
            <a:r>
              <a:rPr lang="en-US" sz="1400" dirty="0">
                <a:latin typeface="Calibri" panose="020F0502020204030204" pitchFamily="34" charset="0"/>
                <a:cs typeface="Calibri" panose="020F0502020204030204" pitchFamily="34" charset="0"/>
              </a:rPr>
              <a:t>Women using vaginal rings frequently voiced concerns before use about products potentially interfering with sex or impacting partners' sexual experiences.</a:t>
            </a:r>
            <a:r>
              <a:rPr lang="en-US" sz="1400" baseline="30000" dirty="0">
                <a:latin typeface="Calibri" panose="020F0502020204030204" pitchFamily="34" charset="0"/>
                <a:cs typeface="Calibri" panose="020F0502020204030204" pitchFamily="34" charset="0"/>
              </a:rPr>
              <a:t>11, 13, 14</a:t>
            </a:r>
            <a:r>
              <a:rPr lang="en-US" sz="1400" dirty="0">
                <a:latin typeface="Calibri" panose="020F0502020204030204" pitchFamily="34" charset="0"/>
                <a:cs typeface="Calibri" panose="020F0502020204030204" pitchFamily="34" charset="0"/>
              </a:rPr>
              <a:t> In MTN-020, some women feared negative reactions from partners if they were to discover her ring use,</a:t>
            </a:r>
            <a:r>
              <a:rPr lang="en-US" sz="1400" baseline="30000" dirty="0">
                <a:latin typeface="Calibri" panose="020F0502020204030204" pitchFamily="34" charset="0"/>
                <a:cs typeface="Calibri" panose="020F0502020204030204" pitchFamily="34" charset="0"/>
              </a:rPr>
              <a:t>12 </a:t>
            </a:r>
            <a:r>
              <a:rPr lang="en-US" sz="1400" dirty="0"/>
              <a:t>and risk of nonadherence was elevated if participants minded wearing during sex.</a:t>
            </a:r>
            <a:r>
              <a:rPr lang="en-US" sz="1400" baseline="30000" dirty="0">
                <a:solidFill>
                  <a:schemeClr val="accent4">
                    <a:lumMod val="50000"/>
                  </a:schemeClr>
                </a:solidFill>
              </a:rPr>
              <a:t>76</a:t>
            </a:r>
            <a:endParaRPr lang="en-US" sz="1400" dirty="0">
              <a:solidFill>
                <a:schemeClr val="accent4">
                  <a:lumMod val="50000"/>
                </a:schemeClr>
              </a:solidFill>
              <a:highlight>
                <a:srgbClr val="FFFF00"/>
              </a:highlight>
            </a:endParaRPr>
          </a:p>
          <a:p>
            <a:pPr marL="523875" lvl="1"/>
            <a:r>
              <a:rPr lang="en-US" sz="1400" dirty="0">
                <a:latin typeface="Calibri" panose="020F0502020204030204" pitchFamily="34" charset="0"/>
                <a:cs typeface="Calibri" panose="020F0502020204030204" pitchFamily="34" charset="0"/>
              </a:rPr>
              <a:t>In </a:t>
            </a:r>
            <a:r>
              <a:rPr lang="en-US" sz="1400" dirty="0"/>
              <a:t>MTN-027 and MTN-036, U.S women were </a:t>
            </a:r>
            <a:r>
              <a:rPr lang="en-US" sz="1400" dirty="0">
                <a:latin typeface="Calibri" panose="020F0502020204030204" pitchFamily="34" charset="0"/>
                <a:cs typeface="Calibri" panose="020F0502020204030204" pitchFamily="34" charset="0"/>
              </a:rPr>
              <a:t>generally comfortable with wearing the ring during sex but a few mentioned concerns about ring displacement or partner discomfort.</a:t>
            </a:r>
            <a:r>
              <a:rPr lang="en-US" sz="1400" baseline="30000" dirty="0">
                <a:latin typeface="Calibri" panose="020F0502020204030204" pitchFamily="34" charset="0"/>
                <a:cs typeface="Calibri" panose="020F0502020204030204" pitchFamily="34" charset="0"/>
              </a:rPr>
              <a:t>16, 74</a:t>
            </a:r>
            <a:r>
              <a:rPr lang="en-US" sz="1400" dirty="0">
                <a:solidFill>
                  <a:srgbClr val="FF0000"/>
                </a:solidFill>
                <a:latin typeface="Calibri" panose="020F0502020204030204" pitchFamily="34" charset="0"/>
                <a:cs typeface="Calibri" panose="020F0502020204030204" pitchFamily="34" charset="0"/>
              </a:rPr>
              <a:t> </a:t>
            </a:r>
            <a:endParaRPr lang="en-US" sz="1400" baseline="30000" dirty="0">
              <a:solidFill>
                <a:srgbClr val="FF0000"/>
              </a:solidFill>
              <a:latin typeface="Calibri" panose="020F0502020204030204" pitchFamily="34" charset="0"/>
              <a:cs typeface="Calibri" panose="020F0502020204030204" pitchFamily="34" charset="0"/>
            </a:endParaRPr>
          </a:p>
          <a:p>
            <a:pPr marL="523875" lvl="1"/>
            <a:r>
              <a:rPr lang="en-US" sz="1400" dirty="0">
                <a:latin typeface="Calibri" panose="020F0502020204030204" pitchFamily="34" charset="0"/>
                <a:cs typeface="Calibri" panose="020F0502020204030204" pitchFamily="34" charset="0"/>
              </a:rPr>
              <a:t>Qualitative findings from MTN-001, MTN-003C, and MTN-020 indicated that women actively managed partners’ knowledge or experiences with vaginal gels and rings, and changing when and how they used study products to avoid interference with sex and/or partner detection.</a:t>
            </a:r>
            <a:r>
              <a:rPr lang="en-US" sz="1400" baseline="30000" dirty="0">
                <a:latin typeface="Calibri" panose="020F0502020204030204" pitchFamily="34" charset="0"/>
                <a:cs typeface="Calibri" panose="020F0502020204030204" pitchFamily="34" charset="0"/>
              </a:rPr>
              <a:t>1,19, 27</a:t>
            </a:r>
          </a:p>
          <a:p>
            <a:pPr marL="0" lvl="1" indent="0">
              <a:buFont typeface="Arial" charset="0"/>
              <a:buNone/>
            </a:pPr>
            <a:r>
              <a:rPr lang="en-US" sz="1500" b="1" dirty="0">
                <a:solidFill>
                  <a:srgbClr val="740074"/>
                </a:solidFill>
                <a:latin typeface="Calibri" panose="020F0502020204030204" pitchFamily="34" charset="0"/>
                <a:cs typeface="Calibri" panose="020F0502020204030204" pitchFamily="34" charset="0"/>
              </a:rPr>
              <a:t>Product experiences during sex were typically neutral or positive, but individual preferences differed</a:t>
            </a:r>
          </a:p>
          <a:p>
            <a:pPr marL="523875" lvl="1"/>
            <a:r>
              <a:rPr lang="en-US" sz="1400" dirty="0">
                <a:latin typeface="Calibri" panose="020F0502020204030204" pitchFamily="34" charset="0"/>
                <a:cs typeface="Calibri" panose="020F0502020204030204" pitchFamily="34" charset="0"/>
              </a:rPr>
              <a:t>After actual use of products, most participants found that vaginal products had a minimal impact on sex although some vaginal ring users reported that they and/or their partners felt the ring during sex.</a:t>
            </a:r>
            <a:r>
              <a:rPr lang="en-US" sz="1400" baseline="30000" dirty="0">
                <a:latin typeface="Calibri" panose="020F0502020204030204" pitchFamily="34" charset="0"/>
                <a:cs typeface="Calibri" panose="020F0502020204030204" pitchFamily="34" charset="0"/>
              </a:rPr>
              <a:t>13, 19, 74</a:t>
            </a:r>
            <a:endParaRPr lang="en-US" sz="1400" baseline="30000" dirty="0">
              <a:solidFill>
                <a:srgbClr val="FF0000"/>
              </a:solidFill>
            </a:endParaRPr>
          </a:p>
          <a:p>
            <a:pPr marL="523875" lvl="1"/>
            <a:r>
              <a:rPr lang="en-US" sz="1400" dirty="0"/>
              <a:t>Although excess lubrication </a:t>
            </a:r>
            <a:r>
              <a:rPr lang="en-US" sz="1400" dirty="0">
                <a:latin typeface="Calibri" panose="020F0502020204030204" pitchFamily="34" charset="0"/>
                <a:cs typeface="Calibri" panose="020F0502020204030204" pitchFamily="34" charset="0"/>
              </a:rPr>
              <a:t>was typically disliked, some vaginal gel users reported that the study product improved lubrication and sexual satisfaction. However, many disliked the sensation of wetness with gel use, especially with daily use, highlighting a diversity of preferences.</a:t>
            </a:r>
            <a:r>
              <a:rPr lang="en-US" sz="1400" baseline="30000" dirty="0">
                <a:latin typeface="Calibri" panose="020F0502020204030204" pitchFamily="34" charset="0"/>
                <a:cs typeface="Calibri" panose="020F0502020204030204" pitchFamily="34" charset="0"/>
              </a:rPr>
              <a:t>1, 5, 41 </a:t>
            </a:r>
            <a:endParaRPr lang="en-US" sz="1400" b="1" dirty="0">
              <a:latin typeface="Calibri" panose="020F0502020204030204" pitchFamily="34" charset="0"/>
              <a:cs typeface="Calibri" panose="020F0502020204030204" pitchFamily="34" charset="0"/>
            </a:endParaRPr>
          </a:p>
          <a:p>
            <a:pPr marL="0" marR="0" lvl="1" indent="0">
              <a:buFont typeface="Arial" charset="0"/>
              <a:buNone/>
            </a:pPr>
            <a:r>
              <a:rPr lang="en-US" sz="1500" b="1" dirty="0">
                <a:solidFill>
                  <a:srgbClr val="740074"/>
                </a:solidFill>
                <a:latin typeface="Calibri" panose="020F0502020204030204" pitchFamily="34" charset="0"/>
                <a:cs typeface="Calibri" panose="020F0502020204030204" pitchFamily="34" charset="0"/>
              </a:rPr>
              <a:t>Product acceptability in MTN-017 was related to sexual behavior</a:t>
            </a:r>
          </a:p>
          <a:p>
            <a:pPr marL="523875" lvl="1"/>
            <a:r>
              <a:rPr lang="en-US" sz="1400" dirty="0">
                <a:latin typeface="Calibri" panose="020F0502020204030204" pitchFamily="34" charset="0"/>
                <a:cs typeface="Calibri" panose="020F0502020204030204" pitchFamily="34" charset="0"/>
              </a:rPr>
              <a:t>Participants with more sex partners were more likely to express intent to use oral PrEP in the future, and those engaging in receptive anal intercourse more frequently reported higher acceptability for all study regimens: daily oral PrEP, daily rectal gel, and event-driven rectal gel.</a:t>
            </a:r>
            <a:r>
              <a:rPr lang="en-US" sz="1400" baseline="30000" dirty="0">
                <a:latin typeface="Calibri" panose="020F0502020204030204" pitchFamily="34" charset="0"/>
                <a:cs typeface="Calibri" panose="020F0502020204030204" pitchFamily="34" charset="0"/>
              </a:rPr>
              <a:t>10</a:t>
            </a:r>
            <a:r>
              <a:rPr lang="en-US" sz="1400" dirty="0">
                <a:latin typeface="Calibri" panose="020F0502020204030204" pitchFamily="34" charset="0"/>
                <a:cs typeface="Calibri" panose="020F0502020204030204" pitchFamily="34" charset="0"/>
              </a:rPr>
              <a:t> </a:t>
            </a:r>
          </a:p>
        </p:txBody>
      </p:sp>
      <p:pic>
        <p:nvPicPr>
          <p:cNvPr id="8" name="Picture 7" descr="Background pattern&#10;&#10;Description automatically generated">
            <a:extLst>
              <a:ext uri="{FF2B5EF4-FFF2-40B4-BE49-F238E27FC236}">
                <a16:creationId xmlns:a16="http://schemas.microsoft.com/office/drawing/2014/main" id="{3F99E090-7140-D64A-8611-0541B7906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3356" y="1346199"/>
            <a:ext cx="3048000" cy="5495837"/>
          </a:xfrm>
          <a:prstGeom prst="rect">
            <a:avLst/>
          </a:prstGeom>
        </p:spPr>
      </p:pic>
      <p:sp>
        <p:nvSpPr>
          <p:cNvPr id="3" name="Content Placeholder 2">
            <a:extLst>
              <a:ext uri="{FF2B5EF4-FFF2-40B4-BE49-F238E27FC236}">
                <a16:creationId xmlns:a16="http://schemas.microsoft.com/office/drawing/2014/main" id="{2F1C34E8-CFE5-4BF7-A59E-5380CF32DA6D}"/>
              </a:ext>
            </a:extLst>
          </p:cNvPr>
          <p:cNvSpPr txBox="1">
            <a:spLocks/>
          </p:cNvSpPr>
          <p:nvPr/>
        </p:nvSpPr>
        <p:spPr bwMode="auto">
          <a:xfrm>
            <a:off x="9374841" y="1416049"/>
            <a:ext cx="2819400" cy="5143500"/>
          </a:xfrm>
          <a:prstGeom prst="roundRect">
            <a:avLst/>
          </a:prstGeom>
          <a:noFill/>
          <a:ln>
            <a:noFill/>
          </a:ln>
        </p:spPr>
        <p:txBody>
          <a:bodyPr vert="horz" wrap="square" lIns="91440" tIns="45720" rIns="91440" bIns="45720" numCol="1" anchor="ctr"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eaLnBrk="1" hangingPunct="1">
              <a:lnSpc>
                <a:spcPct val="110000"/>
              </a:lnSpc>
              <a:buNone/>
            </a:pPr>
            <a:r>
              <a:rPr lang="en-US" sz="1800" i="1" dirty="0">
                <a:latin typeface="Calibri" panose="020F0502020204030204" pitchFamily="34" charset="0"/>
                <a:cs typeface="Calibri" panose="020F0502020204030204" pitchFamily="34" charset="0"/>
              </a:rPr>
              <a:t>“It used to be so </a:t>
            </a:r>
            <a:br>
              <a:rPr lang="en-US" sz="1800" i="1" dirty="0">
                <a:latin typeface="Calibri" panose="020F0502020204030204" pitchFamily="34" charset="0"/>
                <a:cs typeface="Calibri" panose="020F0502020204030204" pitchFamily="34" charset="0"/>
              </a:rPr>
            </a:br>
            <a:r>
              <a:rPr lang="en-US" sz="1800" i="1" dirty="0">
                <a:latin typeface="Calibri" panose="020F0502020204030204" pitchFamily="34" charset="0"/>
                <a:cs typeface="Calibri" panose="020F0502020204030204" pitchFamily="34" charset="0"/>
              </a:rPr>
              <a:t>painful to have sexual intercourse without using the gel. So the gel was making it easier for me… The gel’s lubrication would help me out.” </a:t>
            </a:r>
          </a:p>
          <a:p>
            <a:pPr marL="0" indent="0" algn="r">
              <a:lnSpc>
                <a:spcPct val="110000"/>
              </a:lnSpc>
              <a:buNone/>
            </a:pPr>
            <a:r>
              <a:rPr lang="en-US" sz="1800" dirty="0">
                <a:solidFill>
                  <a:schemeClr val="tx1"/>
                </a:solidFill>
                <a:latin typeface="Calibri" panose="020F0502020204030204" pitchFamily="34" charset="0"/>
                <a:cs typeface="Calibri" panose="020F0502020204030204" pitchFamily="34" charset="0"/>
              </a:rPr>
              <a:t>- MTN-003D (VOICE-D), Zimbabwe</a:t>
            </a:r>
          </a:p>
          <a:p>
            <a:pPr marL="0" indent="0" algn="r">
              <a:lnSpc>
                <a:spcPct val="110000"/>
              </a:lnSpc>
              <a:buNone/>
            </a:pPr>
            <a:endParaRPr lang="en-US" sz="1000" dirty="0">
              <a:latin typeface="Roboto" panose="02000000000000000000" pitchFamily="2" charset="0"/>
              <a:ea typeface="Roboto" panose="02000000000000000000" pitchFamily="2" charset="0"/>
              <a:cs typeface="Roboto" panose="02000000000000000000" pitchFamily="2" charset="0"/>
            </a:endParaRPr>
          </a:p>
          <a:p>
            <a:pPr marL="0" indent="0" algn="r">
              <a:lnSpc>
                <a:spcPct val="110000"/>
              </a:lnSpc>
              <a:buNone/>
            </a:pP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From: “Achieving The Optimal Vaginal State: Using Vaginal Products And Study Gels In Uganda, Zimbabwe, And South Africa</a:t>
            </a:r>
            <a:r>
              <a:rPr lang="en-US" sz="1000" baseline="30000" dirty="0">
                <a:solidFill>
                  <a:schemeClr val="tx1"/>
                </a:solidFill>
                <a:latin typeface="Roboto" panose="02000000000000000000" pitchFamily="2" charset="0"/>
                <a:ea typeface="Roboto" panose="02000000000000000000" pitchFamily="2" charset="0"/>
                <a:cs typeface="Roboto" panose="02000000000000000000" pitchFamily="2" charset="0"/>
              </a:rPr>
              <a:t>41</a:t>
            </a:r>
          </a:p>
        </p:txBody>
      </p:sp>
      <p:sp>
        <p:nvSpPr>
          <p:cNvPr id="9" name="Rectangle 8">
            <a:extLst>
              <a:ext uri="{FF2B5EF4-FFF2-40B4-BE49-F238E27FC236}">
                <a16:creationId xmlns:a16="http://schemas.microsoft.com/office/drawing/2014/main" id="{75FEDA78-F3A7-FF4D-8F9D-070601824D76}"/>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27" name="Group 26">
            <a:extLst>
              <a:ext uri="{FF2B5EF4-FFF2-40B4-BE49-F238E27FC236}">
                <a16:creationId xmlns:a16="http://schemas.microsoft.com/office/drawing/2014/main" id="{E33554CD-C621-4CD2-84E5-DC5D9E41FB4F}"/>
              </a:ext>
            </a:extLst>
          </p:cNvPr>
          <p:cNvGrpSpPr/>
          <p:nvPr/>
        </p:nvGrpSpPr>
        <p:grpSpPr>
          <a:xfrm>
            <a:off x="8534400" y="6324600"/>
            <a:ext cx="3811256" cy="3065844"/>
            <a:chOff x="8534400" y="3792156"/>
            <a:chExt cx="3811256" cy="3065844"/>
          </a:xfrm>
        </p:grpSpPr>
        <p:grpSp>
          <p:nvGrpSpPr>
            <p:cNvPr id="28" name="Group 27">
              <a:extLst>
                <a:ext uri="{FF2B5EF4-FFF2-40B4-BE49-F238E27FC236}">
                  <a16:creationId xmlns:a16="http://schemas.microsoft.com/office/drawing/2014/main" id="{049E0B2B-0DBF-4129-9710-9A1CCDEECB6D}"/>
                </a:ext>
              </a:extLst>
            </p:cNvPr>
            <p:cNvGrpSpPr/>
            <p:nvPr/>
          </p:nvGrpSpPr>
          <p:grpSpPr>
            <a:xfrm>
              <a:off x="8534400" y="3792156"/>
              <a:ext cx="3811256" cy="3065844"/>
              <a:chOff x="8534400" y="3810000"/>
              <a:chExt cx="3811256" cy="3065844"/>
            </a:xfrm>
          </p:grpSpPr>
          <p:sp>
            <p:nvSpPr>
              <p:cNvPr id="30" name="Rectangle 29">
                <a:extLst>
                  <a:ext uri="{FF2B5EF4-FFF2-40B4-BE49-F238E27FC236}">
                    <a16:creationId xmlns:a16="http://schemas.microsoft.com/office/drawing/2014/main" id="{32CFA564-8ED1-4D22-A427-1E7A83998ABF}"/>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4803DBB2-AFDA-4237-990C-45BF1D6EC679}"/>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2" name="TextBox 31">
                <a:extLst>
                  <a:ext uri="{FF2B5EF4-FFF2-40B4-BE49-F238E27FC236}">
                    <a16:creationId xmlns:a16="http://schemas.microsoft.com/office/drawing/2014/main" id="{A81DF4CB-67E9-4BD8-89F5-1710EC519F7F}"/>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3" name="TextBox 32">
                <a:hlinkClick r:id="rId5" action="ppaction://hlinksldjump"/>
                <a:extLst>
                  <a:ext uri="{FF2B5EF4-FFF2-40B4-BE49-F238E27FC236}">
                    <a16:creationId xmlns:a16="http://schemas.microsoft.com/office/drawing/2014/main" id="{683E49BE-CC46-40BD-913E-2F92F085D53E}"/>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4" name="Rectangle 33">
                <a:hlinkClick r:id="rId5" action="ppaction://hlinksldjump"/>
                <a:extLst>
                  <a:ext uri="{FF2B5EF4-FFF2-40B4-BE49-F238E27FC236}">
                    <a16:creationId xmlns:a16="http://schemas.microsoft.com/office/drawing/2014/main" id="{647D5464-31D1-4031-84D3-7D9E3A516970}"/>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5" name="Rectangle 34">
                <a:hlinkClick r:id="rId6" action="ppaction://hlinksldjump"/>
                <a:extLst>
                  <a:ext uri="{FF2B5EF4-FFF2-40B4-BE49-F238E27FC236}">
                    <a16:creationId xmlns:a16="http://schemas.microsoft.com/office/drawing/2014/main" id="{116D2B89-ADED-4990-A65A-7A493B68BB67}"/>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6" name="TextBox 35">
                <a:hlinkClick r:id="rId6" action="ppaction://hlinksldjump"/>
                <a:extLst>
                  <a:ext uri="{FF2B5EF4-FFF2-40B4-BE49-F238E27FC236}">
                    <a16:creationId xmlns:a16="http://schemas.microsoft.com/office/drawing/2014/main" id="{3657F906-DDF2-495B-A8B2-F5B34C58C0DD}"/>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7" name="Rectangle 36">
                <a:hlinkClick r:id="rId7" action="ppaction://hlinksldjump"/>
                <a:extLst>
                  <a:ext uri="{FF2B5EF4-FFF2-40B4-BE49-F238E27FC236}">
                    <a16:creationId xmlns:a16="http://schemas.microsoft.com/office/drawing/2014/main" id="{3F139461-92B5-4533-9F28-B796D841CCDA}"/>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8" name="TextBox 37">
                <a:hlinkClick r:id="rId7" action="ppaction://hlinksldjump"/>
                <a:extLst>
                  <a:ext uri="{FF2B5EF4-FFF2-40B4-BE49-F238E27FC236}">
                    <a16:creationId xmlns:a16="http://schemas.microsoft.com/office/drawing/2014/main" id="{D67C40B7-5803-497F-ACE1-97653C346F00}"/>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9" name="Rectangle 38">
                <a:hlinkClick r:id="rId8" action="ppaction://hlinksldjump"/>
                <a:extLst>
                  <a:ext uri="{FF2B5EF4-FFF2-40B4-BE49-F238E27FC236}">
                    <a16:creationId xmlns:a16="http://schemas.microsoft.com/office/drawing/2014/main" id="{EB637721-1F43-4492-A5E1-A290271B5841}"/>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0" name="TextBox 39">
                <a:hlinkClick r:id="rId8" action="ppaction://hlinksldjump"/>
                <a:extLst>
                  <a:ext uri="{FF2B5EF4-FFF2-40B4-BE49-F238E27FC236}">
                    <a16:creationId xmlns:a16="http://schemas.microsoft.com/office/drawing/2014/main" id="{CB55E0BC-BAF5-4827-B357-205F48DCAC8A}"/>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1" name="Straight Connector 40">
                <a:extLst>
                  <a:ext uri="{FF2B5EF4-FFF2-40B4-BE49-F238E27FC236}">
                    <a16:creationId xmlns:a16="http://schemas.microsoft.com/office/drawing/2014/main" id="{6901894D-2BEE-422A-859B-56AC8498CA59}"/>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23C15288-4234-4740-9CC7-7A5673B51B6E}"/>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9" name="Straight Connector 28">
              <a:extLst>
                <a:ext uri="{FF2B5EF4-FFF2-40B4-BE49-F238E27FC236}">
                  <a16:creationId xmlns:a16="http://schemas.microsoft.com/office/drawing/2014/main" id="{0F54F7BD-5919-4C55-BAE2-FBE1C797C71E}"/>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86309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7"/>
                                        </p:tgtEl>
                                        <p:attrNameLst>
                                          <p:attrName>ppt_x</p:attrName>
                                          <p:attrName>ppt_y</p:attrName>
                                        </p:attrNameLst>
                                      </p:cBhvr>
                                      <p:rCtr x="0" y="18588"/>
                                    </p:animMotion>
                                  </p:childTnLst>
                                </p:cTn>
                              </p:par>
                            </p:childTnLst>
                          </p:cTn>
                        </p:par>
                      </p:childTnLst>
                    </p:cTn>
                  </p:par>
                </p:childTnLst>
              </p:cTn>
              <p:nextCondLst>
                <p:cond evt="onClick" delay="0">
                  <p:tgtEl>
                    <p:spTgt spid="2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Acceptability across the reproductive lifecycle</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178014" y="1502005"/>
            <a:ext cx="8965986" cy="5715000"/>
          </a:xfrm>
        </p:spPr>
        <p:txBody>
          <a:bodyPr>
            <a:noAutofit/>
          </a:bodyPr>
          <a:lstStyle/>
          <a:p>
            <a:pPr marL="0" indent="-161925">
              <a:buNone/>
            </a:pPr>
            <a:r>
              <a:rPr lang="en-US" sz="1400" b="1" dirty="0">
                <a:solidFill>
                  <a:srgbClr val="740074"/>
                </a:solidFill>
                <a:latin typeface="Calibri" panose="020F0502020204030204" pitchFamily="34" charset="0"/>
                <a:cs typeface="Calibri" panose="020F0502020204030204" pitchFamily="34" charset="0"/>
              </a:rPr>
              <a:t>Research with women across the reproductive lifecycle provided pre-regulatory assessments of safety &amp; acceptability </a:t>
            </a:r>
            <a:endParaRPr lang="en-US" sz="1400" b="1" strike="sngStrike" dirty="0">
              <a:solidFill>
                <a:srgbClr val="740074"/>
              </a:solidFill>
              <a:latin typeface="Calibri" panose="020F0502020204030204" pitchFamily="34" charset="0"/>
              <a:cs typeface="Calibri" panose="020F0502020204030204" pitchFamily="34" charset="0"/>
            </a:endParaRPr>
          </a:p>
          <a:p>
            <a:pPr marL="523875" lvl="1"/>
            <a:r>
              <a:rPr lang="en-US" sz="1300" dirty="0">
                <a:latin typeface="Calibri" panose="020F0502020204030204" pitchFamily="34" charset="0"/>
                <a:cs typeface="Calibri" panose="020F0502020204030204" pitchFamily="34" charset="0"/>
              </a:rPr>
              <a:t>MTN-008 tested a TFV vaginal gel in </a:t>
            </a:r>
            <a:r>
              <a:rPr lang="en-US" sz="1300" b="1" dirty="0">
                <a:latin typeface="Calibri" panose="020F0502020204030204" pitchFamily="34" charset="0"/>
                <a:cs typeface="Calibri" panose="020F0502020204030204" pitchFamily="34" charset="0"/>
              </a:rPr>
              <a:t>pregnant</a:t>
            </a:r>
            <a:r>
              <a:rPr lang="en-US" sz="1300" dirty="0">
                <a:latin typeface="Calibri" panose="020F0502020204030204" pitchFamily="34" charset="0"/>
                <a:cs typeface="Calibri" panose="020F0502020204030204" pitchFamily="34" charset="0"/>
              </a:rPr>
              <a:t> women; users perceived the gel to be safe to use during pregnancy and lactation and nearly all pregnant/lactating women stated they would use the gel in the future.</a:t>
            </a:r>
            <a:r>
              <a:rPr lang="en-US" sz="1300" baseline="30000" dirty="0">
                <a:latin typeface="Calibri" panose="020F0502020204030204" pitchFamily="34" charset="0"/>
                <a:cs typeface="Calibri" panose="020F0502020204030204" pitchFamily="34" charset="0"/>
              </a:rPr>
              <a:t>7 </a:t>
            </a:r>
            <a:r>
              <a:rPr lang="en-US" sz="1300" dirty="0">
                <a:latin typeface="Calibri" panose="020F0502020204030204" pitchFamily="34" charset="0"/>
                <a:cs typeface="Calibri" panose="020F0502020204030204" pitchFamily="34" charset="0"/>
              </a:rPr>
              <a:t>MTN-042 is currently assessing the safety and acceptability of the </a:t>
            </a:r>
            <a:r>
              <a:rPr lang="en-US" sz="1300" dirty="0"/>
              <a:t>dapivirine (</a:t>
            </a:r>
            <a:r>
              <a:rPr lang="en-US" sz="1300" dirty="0">
                <a:latin typeface="Calibri" panose="020F0502020204030204" pitchFamily="34" charset="0"/>
                <a:cs typeface="Calibri" panose="020F0502020204030204" pitchFamily="34" charset="0"/>
              </a:rPr>
              <a:t>DPV) vaginal ring and oral PrEP used during </a:t>
            </a:r>
            <a:r>
              <a:rPr lang="en-US" sz="1300" b="1" dirty="0">
                <a:latin typeface="Calibri" panose="020F0502020204030204" pitchFamily="34" charset="0"/>
                <a:cs typeface="Calibri" panose="020F0502020204030204" pitchFamily="34" charset="0"/>
              </a:rPr>
              <a:t>pregnancy</a:t>
            </a:r>
            <a:r>
              <a:rPr lang="en-US" sz="1300" dirty="0">
                <a:latin typeface="Calibri" panose="020F0502020204030204" pitchFamily="34" charset="0"/>
                <a:cs typeface="Calibri" panose="020F0502020204030204" pitchFamily="34" charset="0"/>
              </a:rPr>
              <a:t>. MTN-043 assessed the safety and acceptability of the DPV vaginal ring and oral PrEP when used during </a:t>
            </a:r>
            <a:r>
              <a:rPr lang="en-US" sz="1300" b="1" dirty="0">
                <a:latin typeface="Calibri" panose="020F0502020204030204" pitchFamily="34" charset="0"/>
                <a:cs typeface="Calibri" panose="020F0502020204030204" pitchFamily="34" charset="0"/>
              </a:rPr>
              <a:t>breastfeeding </a:t>
            </a:r>
            <a:r>
              <a:rPr lang="en-US" sz="1300" dirty="0">
                <a:latin typeface="Calibri" panose="020F0502020204030204" pitchFamily="34" charset="0"/>
                <a:cs typeface="Calibri" panose="020F0502020204030204" pitchFamily="34" charset="0"/>
              </a:rPr>
              <a:t>(results anticipated in 2022). </a:t>
            </a:r>
          </a:p>
          <a:p>
            <a:pPr marL="523875" lvl="1"/>
            <a:r>
              <a:rPr lang="en-US" sz="1300" dirty="0">
                <a:latin typeface="Calibri" panose="020F0502020204030204" pitchFamily="34" charset="0"/>
                <a:cs typeface="Calibri" panose="020F0502020204030204" pitchFamily="34" charset="0"/>
              </a:rPr>
              <a:t>MTN 023 assessed</a:t>
            </a:r>
            <a:r>
              <a:rPr lang="en-US" sz="1300" b="1" dirty="0"/>
              <a:t> </a:t>
            </a:r>
            <a:r>
              <a:rPr lang="en-US" sz="1300" dirty="0">
                <a:latin typeface="Calibri" panose="020F0502020204030204" pitchFamily="34" charset="0"/>
                <a:cs typeface="Calibri" panose="020F0502020204030204" pitchFamily="34" charset="0"/>
              </a:rPr>
              <a:t>the ring among </a:t>
            </a:r>
            <a:r>
              <a:rPr lang="en-US" sz="1300" dirty="0"/>
              <a:t>U.S. </a:t>
            </a:r>
            <a:r>
              <a:rPr lang="en-US" sz="1300" b="1" dirty="0">
                <a:latin typeface="Calibri" panose="020F0502020204030204" pitchFamily="34" charset="0"/>
                <a:cs typeface="Calibri" panose="020F0502020204030204" pitchFamily="34" charset="0"/>
              </a:rPr>
              <a:t>AGYW</a:t>
            </a:r>
            <a:r>
              <a:rPr lang="en-US" sz="1300" dirty="0">
                <a:latin typeface="Calibri" panose="020F0502020204030204" pitchFamily="34" charset="0"/>
                <a:cs typeface="Calibri" panose="020F0502020204030204" pitchFamily="34" charset="0"/>
              </a:rPr>
              <a:t>; participants found the ring comfortable and said they liked the ring at most study visits.</a:t>
            </a:r>
            <a:r>
              <a:rPr lang="en-US" sz="1300" baseline="30000" dirty="0">
                <a:latin typeface="Calibri" panose="020F0502020204030204" pitchFamily="34" charset="0"/>
                <a:cs typeface="Calibri" panose="020F0502020204030204" pitchFamily="34" charset="0"/>
              </a:rPr>
              <a:t>14 </a:t>
            </a:r>
            <a:r>
              <a:rPr lang="en-US" sz="1300" dirty="0"/>
              <a:t>Main barriers to ring acceptability were the size of the ring (on first impression) and use during menses.</a:t>
            </a:r>
            <a:r>
              <a:rPr lang="en-US" sz="1200" baseline="30000" dirty="0">
                <a:solidFill>
                  <a:schemeClr val="accent4">
                    <a:lumMod val="50000"/>
                  </a:schemeClr>
                </a:solidFill>
                <a:latin typeface="Calibri" panose="020F0502020204030204" pitchFamily="34" charset="0"/>
                <a:cs typeface="Calibri" panose="020F0502020204030204" pitchFamily="34" charset="0"/>
              </a:rPr>
              <a:t>79</a:t>
            </a:r>
            <a:endParaRPr lang="en-US" sz="1200" baseline="30000" dirty="0">
              <a:solidFill>
                <a:schemeClr val="accent4">
                  <a:lumMod val="50000"/>
                </a:schemeClr>
              </a:solidFill>
            </a:endParaRPr>
          </a:p>
          <a:p>
            <a:pPr marL="523875" lvl="1"/>
            <a:r>
              <a:rPr lang="en-US" sz="1300" dirty="0"/>
              <a:t>Acceptability and adherence to the ring and oral PrEP were higher than anticipated among African AGYW in MTN-034, indicating that adherence to both products can be achieved with tailored adherence support.</a:t>
            </a:r>
            <a:r>
              <a:rPr lang="en-US" sz="1300" baseline="30000" dirty="0">
                <a:solidFill>
                  <a:schemeClr val="accent4">
                    <a:lumMod val="50000"/>
                  </a:schemeClr>
                </a:solidFill>
              </a:rPr>
              <a:t>67</a:t>
            </a:r>
            <a:endParaRPr lang="en-US" sz="1300" baseline="30000" dirty="0">
              <a:solidFill>
                <a:schemeClr val="accent4">
                  <a:lumMod val="50000"/>
                </a:schemeClr>
              </a:solidFill>
              <a:highlight>
                <a:srgbClr val="FFFF00"/>
              </a:highlight>
            </a:endParaRPr>
          </a:p>
          <a:p>
            <a:pPr marL="523875" lvl="1"/>
            <a:r>
              <a:rPr lang="en-US" sz="1300" dirty="0">
                <a:latin typeface="Calibri" panose="020F0502020204030204" pitchFamily="34" charset="0"/>
                <a:cs typeface="Calibri" panose="020F0502020204030204" pitchFamily="34" charset="0"/>
              </a:rPr>
              <a:t>MTN-024 tested the </a:t>
            </a:r>
            <a:r>
              <a:rPr lang="en-US" sz="1300" dirty="0"/>
              <a:t>DPV vaginal ring </a:t>
            </a:r>
            <a:r>
              <a:rPr lang="en-US" sz="1300" dirty="0">
                <a:latin typeface="Calibri" panose="020F0502020204030204" pitchFamily="34" charset="0"/>
                <a:cs typeface="Calibri" panose="020F0502020204030204" pitchFamily="34" charset="0"/>
              </a:rPr>
              <a:t>among </a:t>
            </a:r>
            <a:r>
              <a:rPr lang="en-US" sz="1300" b="1" dirty="0">
                <a:latin typeface="Calibri" panose="020F0502020204030204" pitchFamily="34" charset="0"/>
                <a:cs typeface="Calibri" panose="020F0502020204030204" pitchFamily="34" charset="0"/>
              </a:rPr>
              <a:t>postmenopausal</a:t>
            </a:r>
            <a:r>
              <a:rPr lang="en-US" sz="1300" dirty="0">
                <a:latin typeface="Calibri" panose="020F0502020204030204" pitchFamily="34" charset="0"/>
                <a:cs typeface="Calibri" panose="020F0502020204030204" pitchFamily="34" charset="0"/>
              </a:rPr>
              <a:t> women; nearly all liked the ring at endline and over half preferred the ring to condoms.</a:t>
            </a:r>
            <a:r>
              <a:rPr lang="en-US" sz="1300" baseline="30000" dirty="0">
                <a:latin typeface="Calibri" panose="020F0502020204030204" pitchFamily="34" charset="0"/>
                <a:cs typeface="Calibri" panose="020F0502020204030204" pitchFamily="34" charset="0"/>
              </a:rPr>
              <a:t>15</a:t>
            </a:r>
            <a:br>
              <a:rPr lang="en-US" sz="1300" baseline="30000" dirty="0">
                <a:latin typeface="Calibri" panose="020F0502020204030204" pitchFamily="34" charset="0"/>
                <a:cs typeface="Calibri" panose="020F0502020204030204" pitchFamily="34" charset="0"/>
              </a:rPr>
            </a:br>
            <a:endParaRPr lang="en-US" sz="1300" baseline="30000" dirty="0">
              <a:latin typeface="Calibri" panose="020F0502020204030204" pitchFamily="34" charset="0"/>
              <a:cs typeface="Calibri" panose="020F0502020204030204" pitchFamily="34" charset="0"/>
            </a:endParaRPr>
          </a:p>
          <a:p>
            <a:pPr marL="0" lvl="1" indent="-161925">
              <a:buNone/>
            </a:pPr>
            <a:r>
              <a:rPr lang="en-US" sz="1400" b="1" dirty="0">
                <a:solidFill>
                  <a:srgbClr val="740074"/>
                </a:solidFill>
                <a:latin typeface="Calibri" panose="020F0502020204030204" pitchFamily="34" charset="0"/>
                <a:cs typeface="Calibri" panose="020F0502020204030204" pitchFamily="34" charset="0"/>
              </a:rPr>
              <a:t>Formative research in MTN-041 was critical for providing insight about the use of HIV prevention products during pregnancy and breastfeeding and understanding prospective acceptability during these maternal stages among women in sub-Saharan Africa </a:t>
            </a:r>
            <a:endParaRPr lang="en-US" sz="1400" baseline="30000" dirty="0">
              <a:solidFill>
                <a:srgbClr val="740074"/>
              </a:solidFill>
              <a:latin typeface="Calibri" panose="020F0502020204030204" pitchFamily="34" charset="0"/>
              <a:cs typeface="Calibri" panose="020F0502020204030204" pitchFamily="34" charset="0"/>
            </a:endParaRPr>
          </a:p>
          <a:p>
            <a:pPr marL="523875" lvl="1"/>
            <a:r>
              <a:rPr lang="en-US" sz="1300" dirty="0">
                <a:latin typeface="Calibri" panose="020F0502020204030204" pitchFamily="34" charset="0"/>
                <a:cs typeface="Calibri" panose="020F0502020204030204" pitchFamily="34" charset="0"/>
              </a:rPr>
              <a:t>Stakeholder meetings held in preparation for MTN-042 and MTN-043,</a:t>
            </a:r>
            <a:r>
              <a:rPr lang="en-US" sz="1300" baseline="30000" dirty="0">
                <a:latin typeface="Calibri" panose="020F0502020204030204" pitchFamily="34" charset="0"/>
                <a:cs typeface="Calibri" panose="020F0502020204030204" pitchFamily="34" charset="0"/>
              </a:rPr>
              <a:t>61</a:t>
            </a:r>
            <a:r>
              <a:rPr lang="en-US" sz="1300" dirty="0">
                <a:latin typeface="Calibri" panose="020F0502020204030204" pitchFamily="34" charset="0"/>
                <a:cs typeface="Calibri" panose="020F0502020204030204" pitchFamily="34" charset="0"/>
              </a:rPr>
              <a:t> the first studies of a vaginal HIV prevention product to be evaluated in pregnant and breastfeeding women in Sub-Saharan Africa, established and confirmed the importance of conducting formative research prior to conducting clinical trials. </a:t>
            </a:r>
          </a:p>
          <a:p>
            <a:pPr marL="523875" lvl="1"/>
            <a:r>
              <a:rPr lang="en-US" sz="1300" dirty="0">
                <a:latin typeface="Calibri" panose="020F0502020204030204" pitchFamily="34" charset="0"/>
                <a:cs typeface="Calibri" panose="020F0502020204030204" pitchFamily="34" charset="0"/>
              </a:rPr>
              <a:t>MTN-041 assessed prospective acceptability of the use of a monthly vaginal ring or daily oral PrEP during </a:t>
            </a:r>
            <a:r>
              <a:rPr lang="en-US" sz="1300" b="1" dirty="0">
                <a:latin typeface="Calibri" panose="020F0502020204030204" pitchFamily="34" charset="0"/>
                <a:cs typeface="Calibri" panose="020F0502020204030204" pitchFamily="34" charset="0"/>
              </a:rPr>
              <a:t>pregnancy and breastfeeding </a:t>
            </a:r>
            <a:r>
              <a:rPr lang="en-US" sz="1300" dirty="0">
                <a:latin typeface="Calibri" panose="020F0502020204030204" pitchFamily="34" charset="0"/>
                <a:cs typeface="Calibri" panose="020F0502020204030204" pitchFamily="34" charset="0"/>
              </a:rPr>
              <a:t>among women, male partners, mothers and mothers-in-law, community </a:t>
            </a:r>
            <a:r>
              <a:rPr lang="en-US" sz="1300" dirty="0"/>
              <a:t>and religious </a:t>
            </a:r>
            <a:r>
              <a:rPr lang="en-US" sz="1300" dirty="0">
                <a:latin typeface="Calibri" panose="020F0502020204030204" pitchFamily="34" charset="0"/>
                <a:cs typeface="Calibri" panose="020F0502020204030204" pitchFamily="34" charset="0"/>
              </a:rPr>
              <a:t>leaders, and various healthcare providers. Perception of HIV risk during pregnancy/breastfeeding was high, and the concept of using HIV prevention products was highly acceptable. The personal autonomy aspect of multiple HIV prevention options was seen as empowering. Safety concerns included potential for harm for the baby and long-term effects in women.</a:t>
            </a:r>
            <a:r>
              <a:rPr lang="en-US" sz="1300" baseline="30000" dirty="0">
                <a:latin typeface="Calibri" panose="020F0502020204030204" pitchFamily="34" charset="0"/>
                <a:cs typeface="Calibri" panose="020F0502020204030204" pitchFamily="34" charset="0"/>
              </a:rPr>
              <a:t>17, 80, 81</a:t>
            </a:r>
            <a:endParaRPr lang="en-US" sz="1300" baseline="30000" dirty="0">
              <a:solidFill>
                <a:srgbClr val="FF0000"/>
              </a:solidFill>
              <a:latin typeface="Calibri" panose="020F0502020204030204" pitchFamily="34" charset="0"/>
              <a:cs typeface="Calibri" panose="020F0502020204030204" pitchFamily="34" charset="0"/>
            </a:endParaRPr>
          </a:p>
        </p:txBody>
      </p:sp>
      <p:pic>
        <p:nvPicPr>
          <p:cNvPr id="10" name="Picture 9" descr="Background pattern&#10;&#10;Description automatically generated">
            <a:extLst>
              <a:ext uri="{FF2B5EF4-FFF2-40B4-BE49-F238E27FC236}">
                <a16:creationId xmlns:a16="http://schemas.microsoft.com/office/drawing/2014/main" id="{42537CC4-079F-D542-9135-4143B5BC3B89}"/>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9144000" y="1346199"/>
            <a:ext cx="3048000" cy="5561725"/>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15F34CD7-C5BE-4A42-AD2E-3BF0A9529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7672" y="3416119"/>
            <a:ext cx="2231267" cy="2225507"/>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3B25337A-8267-498F-826F-518469204A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7672" y="1751160"/>
            <a:ext cx="2231267" cy="1934953"/>
          </a:xfrm>
          <a:prstGeom prst="rect">
            <a:avLst/>
          </a:prstGeom>
        </p:spPr>
      </p:pic>
      <p:sp>
        <p:nvSpPr>
          <p:cNvPr id="13" name="TextBox 12">
            <a:extLst>
              <a:ext uri="{FF2B5EF4-FFF2-40B4-BE49-F238E27FC236}">
                <a16:creationId xmlns:a16="http://schemas.microsoft.com/office/drawing/2014/main" id="{84B77B27-559D-4409-8E05-71127DF9B839}"/>
              </a:ext>
            </a:extLst>
          </p:cNvPr>
          <p:cNvSpPr txBox="1"/>
          <p:nvPr/>
        </p:nvSpPr>
        <p:spPr>
          <a:xfrm>
            <a:off x="9220199" y="5700324"/>
            <a:ext cx="4114800" cy="400110"/>
          </a:xfrm>
          <a:prstGeom prst="rect">
            <a:avLst/>
          </a:prstGeom>
          <a:noFill/>
        </p:spPr>
        <p:txBody>
          <a:bodyPr wrap="square">
            <a:spAutoFit/>
          </a:bodyPr>
          <a:lstStyle/>
          <a:p>
            <a:r>
              <a:rPr lang="en-US" sz="1000" i="1" dirty="0">
                <a:solidFill>
                  <a:schemeClr val="tx1"/>
                </a:solidFill>
                <a:latin typeface="Calibri Light" panose="020F0302020204030204" pitchFamily="34" charset="0"/>
                <a:cs typeface="Calibri Light" panose="020F0302020204030204" pitchFamily="34" charset="0"/>
              </a:rPr>
              <a:t>Study materials developed during</a:t>
            </a:r>
            <a:br>
              <a:rPr lang="en-US" sz="1000" i="1" dirty="0">
                <a:solidFill>
                  <a:schemeClr val="tx1"/>
                </a:solidFill>
                <a:latin typeface="Calibri Light" panose="020F0302020204030204" pitchFamily="34" charset="0"/>
                <a:cs typeface="Calibri Light" panose="020F0302020204030204" pitchFamily="34" charset="0"/>
              </a:rPr>
            </a:br>
            <a:r>
              <a:rPr lang="en-US" sz="1000" i="1" dirty="0">
                <a:solidFill>
                  <a:schemeClr val="tx1"/>
                </a:solidFill>
                <a:latin typeface="Calibri Light" panose="020F0302020204030204" pitchFamily="34" charset="0"/>
                <a:cs typeface="Calibri Light" panose="020F0302020204030204" pitchFamily="34" charset="0"/>
              </a:rPr>
              <a:t>MTN-041 and used in MTN-042 and 043</a:t>
            </a:r>
            <a:endParaRPr lang="en-US" sz="1000" i="1" dirty="0">
              <a:latin typeface="Calibri Light" panose="020F03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9BB4547B-C4C2-6D47-94B8-FB7C5A2E64E5}"/>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25" name="Group 24">
            <a:extLst>
              <a:ext uri="{FF2B5EF4-FFF2-40B4-BE49-F238E27FC236}">
                <a16:creationId xmlns:a16="http://schemas.microsoft.com/office/drawing/2014/main" id="{9459DEAC-6794-47B5-B107-7BC1C8A22D29}"/>
              </a:ext>
            </a:extLst>
          </p:cNvPr>
          <p:cNvGrpSpPr/>
          <p:nvPr/>
        </p:nvGrpSpPr>
        <p:grpSpPr>
          <a:xfrm>
            <a:off x="8534400" y="6324600"/>
            <a:ext cx="3811256" cy="3065844"/>
            <a:chOff x="8534400" y="3792156"/>
            <a:chExt cx="3811256" cy="3065844"/>
          </a:xfrm>
        </p:grpSpPr>
        <p:grpSp>
          <p:nvGrpSpPr>
            <p:cNvPr id="26" name="Group 25">
              <a:extLst>
                <a:ext uri="{FF2B5EF4-FFF2-40B4-BE49-F238E27FC236}">
                  <a16:creationId xmlns:a16="http://schemas.microsoft.com/office/drawing/2014/main" id="{4E96FBAB-C6A8-44DD-B775-C58E64B7BA73}"/>
                </a:ext>
              </a:extLst>
            </p:cNvPr>
            <p:cNvGrpSpPr/>
            <p:nvPr/>
          </p:nvGrpSpPr>
          <p:grpSpPr>
            <a:xfrm>
              <a:off x="8534400" y="3792156"/>
              <a:ext cx="3811256" cy="3065844"/>
              <a:chOff x="8534400" y="3810000"/>
              <a:chExt cx="3811256" cy="3065844"/>
            </a:xfrm>
          </p:grpSpPr>
          <p:sp>
            <p:nvSpPr>
              <p:cNvPr id="28" name="Rectangle 27">
                <a:extLst>
                  <a:ext uri="{FF2B5EF4-FFF2-40B4-BE49-F238E27FC236}">
                    <a16:creationId xmlns:a16="http://schemas.microsoft.com/office/drawing/2014/main" id="{17A6C652-ABDB-4E1A-A26A-B21DB2D98BD8}"/>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EABDF01A-F088-4AFA-AB8E-1AF73A020D3C}"/>
                  </a:ext>
                </a:extLst>
              </p:cNvPr>
              <p:cNvPicPr>
                <a:picLocks noChangeAspect="1"/>
              </p:cNvPicPr>
              <p:nvPr/>
            </p:nvPicPr>
            <p:blipFill>
              <a:blip r:embed="rId6"/>
              <a:stretch>
                <a:fillRect/>
              </a:stretch>
            </p:blipFill>
            <p:spPr>
              <a:xfrm>
                <a:off x="8686800" y="3962400"/>
                <a:ext cx="254000" cy="165100"/>
              </a:xfrm>
              <a:prstGeom prst="rect">
                <a:avLst/>
              </a:prstGeom>
            </p:spPr>
          </p:pic>
          <p:sp>
            <p:nvSpPr>
              <p:cNvPr id="46" name="TextBox 45">
                <a:extLst>
                  <a:ext uri="{FF2B5EF4-FFF2-40B4-BE49-F238E27FC236}">
                    <a16:creationId xmlns:a16="http://schemas.microsoft.com/office/drawing/2014/main" id="{9C385D7B-3366-4621-90E3-213263B28029}"/>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47" name="TextBox 46">
                <a:hlinkClick r:id="rId7" action="ppaction://hlinksldjump"/>
                <a:extLst>
                  <a:ext uri="{FF2B5EF4-FFF2-40B4-BE49-F238E27FC236}">
                    <a16:creationId xmlns:a16="http://schemas.microsoft.com/office/drawing/2014/main" id="{A42AEC55-45D7-4CBD-9E22-F47C3EE99556}"/>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48" name="Rectangle 47">
                <a:hlinkClick r:id="rId7" action="ppaction://hlinksldjump"/>
                <a:extLst>
                  <a:ext uri="{FF2B5EF4-FFF2-40B4-BE49-F238E27FC236}">
                    <a16:creationId xmlns:a16="http://schemas.microsoft.com/office/drawing/2014/main" id="{792EF594-8C6E-4CDE-9C21-12785A40280D}"/>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49" name="Rectangle 48">
                <a:hlinkClick r:id="rId8" action="ppaction://hlinksldjump"/>
                <a:extLst>
                  <a:ext uri="{FF2B5EF4-FFF2-40B4-BE49-F238E27FC236}">
                    <a16:creationId xmlns:a16="http://schemas.microsoft.com/office/drawing/2014/main" id="{AE5F17A8-59B3-465A-A634-AFCFB4B5EEC4}"/>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50" name="TextBox 49">
                <a:hlinkClick r:id="rId8" action="ppaction://hlinksldjump"/>
                <a:extLst>
                  <a:ext uri="{FF2B5EF4-FFF2-40B4-BE49-F238E27FC236}">
                    <a16:creationId xmlns:a16="http://schemas.microsoft.com/office/drawing/2014/main" id="{145A46E7-FBBF-428A-BF37-D531500B2EBD}"/>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51" name="Rectangle 50">
                <a:hlinkClick r:id="rId9" action="ppaction://hlinksldjump"/>
                <a:extLst>
                  <a:ext uri="{FF2B5EF4-FFF2-40B4-BE49-F238E27FC236}">
                    <a16:creationId xmlns:a16="http://schemas.microsoft.com/office/drawing/2014/main" id="{BEE47BD5-80AD-46F7-A907-1F0C5EBFBC02}"/>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52" name="TextBox 51">
                <a:hlinkClick r:id="rId9" action="ppaction://hlinksldjump"/>
                <a:extLst>
                  <a:ext uri="{FF2B5EF4-FFF2-40B4-BE49-F238E27FC236}">
                    <a16:creationId xmlns:a16="http://schemas.microsoft.com/office/drawing/2014/main" id="{4E17F2B1-C69E-4F53-8D58-6464AFB271A1}"/>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53" name="Rectangle 52">
                <a:hlinkClick r:id="rId10" action="ppaction://hlinksldjump"/>
                <a:extLst>
                  <a:ext uri="{FF2B5EF4-FFF2-40B4-BE49-F238E27FC236}">
                    <a16:creationId xmlns:a16="http://schemas.microsoft.com/office/drawing/2014/main" id="{86B38CA5-15E8-4DB3-80F3-7A318D5AF4A9}"/>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4" name="TextBox 53">
                <a:hlinkClick r:id="rId10" action="ppaction://hlinksldjump"/>
                <a:extLst>
                  <a:ext uri="{FF2B5EF4-FFF2-40B4-BE49-F238E27FC236}">
                    <a16:creationId xmlns:a16="http://schemas.microsoft.com/office/drawing/2014/main" id="{2CD7713B-639C-498E-B496-37CA1B4BC056}"/>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55" name="Straight Connector 54">
                <a:extLst>
                  <a:ext uri="{FF2B5EF4-FFF2-40B4-BE49-F238E27FC236}">
                    <a16:creationId xmlns:a16="http://schemas.microsoft.com/office/drawing/2014/main" id="{FDB70583-3CED-4D76-9996-8FB332EA29FB}"/>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3EF892CC-D07D-4C81-810E-364AFF4DCAFF}"/>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A05A2230-2AB5-47DA-82A3-CD8DED5750B5}"/>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610976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5"/>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5"/>
                                        </p:tgtEl>
                                        <p:attrNameLst>
                                          <p:attrName>ppt_x</p:attrName>
                                          <p:attrName>ppt_y</p:attrName>
                                        </p:attrNameLst>
                                      </p:cBhvr>
                                      <p:rCtr x="0" y="18588"/>
                                    </p:animMotion>
                                  </p:childTnLst>
                                </p:cTn>
                              </p:par>
                            </p:childTnLst>
                          </p:cTn>
                        </p:par>
                      </p:childTnLst>
                    </p:cTn>
                  </p:par>
                </p:childTnLst>
              </p:cTn>
              <p:nextCondLst>
                <p:cond evt="onClick" delay="0">
                  <p:tgtEl>
                    <p:spTgt spid="2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152400" y="177800"/>
            <a:ext cx="12039600" cy="965200"/>
          </a:xfrm>
        </p:spPr>
        <p:txBody>
          <a:bodyPr/>
          <a:lstStyle/>
          <a:p>
            <a:pPr algn="l"/>
            <a:r>
              <a:rPr lang="en-US" sz="3200" b="1" dirty="0"/>
              <a:t>Insights </a:t>
            </a:r>
            <a:r>
              <a:rPr lang="en-US" sz="3200" dirty="0"/>
              <a:t>| Acceptability differences by region and use experience</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57200" y="1519634"/>
            <a:ext cx="6019800" cy="5867400"/>
          </a:xfrm>
        </p:spPr>
        <p:txBody>
          <a:bodyPr wrap="square">
            <a:noAutofit/>
          </a:bodyPr>
          <a:lstStyle/>
          <a:p>
            <a:pPr marL="0" indent="-161925">
              <a:buNone/>
            </a:pPr>
            <a:r>
              <a:rPr lang="en-US" sz="1200" b="1" dirty="0">
                <a:solidFill>
                  <a:srgbClr val="740074"/>
                </a:solidFill>
              </a:rPr>
              <a:t>Multi-country studies with vaginal gels, rectal gels, and vaginal rings found variations in user acceptability by geographic region</a:t>
            </a:r>
          </a:p>
          <a:p>
            <a:pPr marL="523875" lvl="1"/>
            <a:r>
              <a:rPr lang="en-US" sz="1200" dirty="0"/>
              <a:t>In MTN-001, participants in the U.S. preferred oral tablets (</a:t>
            </a:r>
            <a:r>
              <a:rPr lang="en-US" sz="1200" i="1" dirty="0"/>
              <a:t>vs</a:t>
            </a:r>
            <a:r>
              <a:rPr lang="en-US" sz="1200" dirty="0"/>
              <a:t> vaginal gel) and described in IDIs a “cultural and personal familiarity with tablets,” whereas participants in African sites noted that tablet-taking was associated with illness.</a:t>
            </a:r>
            <a:r>
              <a:rPr lang="en-US" sz="1200" baseline="30000" dirty="0"/>
              <a:t>1 </a:t>
            </a:r>
            <a:r>
              <a:rPr lang="en-US" sz="1200" dirty="0"/>
              <a:t>Preferences for oral tablets and vaginal gel were more evenly split at the African sites. </a:t>
            </a:r>
          </a:p>
          <a:p>
            <a:pPr marL="523875" lvl="1"/>
            <a:r>
              <a:rPr lang="en-US" sz="1200" dirty="0"/>
              <a:t>In MTN-004, participants in Puerto Rico rated the vaginal gel more favorably (</a:t>
            </a:r>
            <a:r>
              <a:rPr lang="en-US" sz="1200" i="1" dirty="0"/>
              <a:t>vs</a:t>
            </a:r>
            <a:r>
              <a:rPr lang="en-US" sz="1200" dirty="0"/>
              <a:t> mainland U.S.) and associated gel use with douching and a feeling of freshness.</a:t>
            </a:r>
            <a:r>
              <a:rPr lang="en-US" sz="1200" baseline="30000" dirty="0"/>
              <a:t>4</a:t>
            </a:r>
          </a:p>
          <a:p>
            <a:pPr marL="523875" lvl="1"/>
            <a:r>
              <a:rPr lang="en-US" sz="1200" dirty="0"/>
              <a:t>In MTN-017, participants in the U.S. had lower overall acceptability ratings for both rectal gel formulations and intent to use the daily rectal gel formulation in the future (</a:t>
            </a:r>
            <a:r>
              <a:rPr lang="en-US" sz="1200" i="1" dirty="0"/>
              <a:t>vs</a:t>
            </a:r>
            <a:r>
              <a:rPr lang="en-US" sz="1200" dirty="0"/>
              <a:t> Thailand, South Africa, and Peru).</a:t>
            </a:r>
            <a:r>
              <a:rPr lang="en-US" sz="1200" baseline="30000" dirty="0"/>
              <a:t>10</a:t>
            </a:r>
          </a:p>
          <a:p>
            <a:pPr marL="523875" lvl="1"/>
            <a:r>
              <a:rPr lang="en-US" sz="1200" dirty="0"/>
              <a:t>In MTN-020, women in South Africa and Uganda more frequently had worries about the vaginal ring at baseline (</a:t>
            </a:r>
            <a:r>
              <a:rPr lang="en-US" sz="1200" i="1" dirty="0"/>
              <a:t>vs</a:t>
            </a:r>
            <a:r>
              <a:rPr lang="en-US" sz="1200" dirty="0"/>
              <a:t> Zimbabwe and Malawi),</a:t>
            </a:r>
            <a:r>
              <a:rPr lang="en-US" sz="1200" baseline="30000" dirty="0"/>
              <a:t>11 </a:t>
            </a:r>
            <a:r>
              <a:rPr lang="en-US" sz="1200" dirty="0"/>
              <a:t>and women in Uganda and Malawi more often objected to using the ring during menses </a:t>
            </a:r>
            <a:r>
              <a:rPr lang="en-US" sz="1200" dirty="0">
                <a:solidFill>
                  <a:schemeClr val="tx1"/>
                </a:solidFill>
              </a:rPr>
              <a:t>or during sex</a:t>
            </a:r>
            <a:r>
              <a:rPr lang="en-US" sz="1200" dirty="0"/>
              <a:t> (</a:t>
            </a:r>
            <a:r>
              <a:rPr lang="en-US" sz="1200" i="1" dirty="0"/>
              <a:t>vs</a:t>
            </a:r>
            <a:r>
              <a:rPr lang="en-US" sz="1200" dirty="0"/>
              <a:t> Zimbabwe and South Africa).</a:t>
            </a:r>
            <a:r>
              <a:rPr lang="en-US" sz="1200" baseline="30000" dirty="0"/>
              <a:t>49, 76</a:t>
            </a:r>
            <a:endParaRPr lang="en-US" sz="1200" baseline="30000" dirty="0">
              <a:solidFill>
                <a:srgbClr val="FF0000"/>
              </a:solidFill>
            </a:endParaRPr>
          </a:p>
        </p:txBody>
      </p:sp>
      <p:sp>
        <p:nvSpPr>
          <p:cNvPr id="9" name="Rectangle 8">
            <a:extLst>
              <a:ext uri="{FF2B5EF4-FFF2-40B4-BE49-F238E27FC236}">
                <a16:creationId xmlns:a16="http://schemas.microsoft.com/office/drawing/2014/main" id="{1752ABCE-CD33-8E4D-89FB-DB147425CAA2}"/>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ACCEPTABILITY</a:t>
            </a:r>
          </a:p>
        </p:txBody>
      </p:sp>
      <p:grpSp>
        <p:nvGrpSpPr>
          <p:cNvPr id="27" name="Group 26">
            <a:extLst>
              <a:ext uri="{FF2B5EF4-FFF2-40B4-BE49-F238E27FC236}">
                <a16:creationId xmlns:a16="http://schemas.microsoft.com/office/drawing/2014/main" id="{075FA881-8CA2-41AE-AF7D-7170C747EBE6}"/>
              </a:ext>
            </a:extLst>
          </p:cNvPr>
          <p:cNvGrpSpPr/>
          <p:nvPr/>
        </p:nvGrpSpPr>
        <p:grpSpPr>
          <a:xfrm>
            <a:off x="8534400" y="6324600"/>
            <a:ext cx="3811256" cy="3065844"/>
            <a:chOff x="8534400" y="3792156"/>
            <a:chExt cx="3811256" cy="3065844"/>
          </a:xfrm>
        </p:grpSpPr>
        <p:grpSp>
          <p:nvGrpSpPr>
            <p:cNvPr id="28" name="Group 27">
              <a:extLst>
                <a:ext uri="{FF2B5EF4-FFF2-40B4-BE49-F238E27FC236}">
                  <a16:creationId xmlns:a16="http://schemas.microsoft.com/office/drawing/2014/main" id="{94C8B0A2-AD68-4E15-A111-32FC52C814AC}"/>
                </a:ext>
              </a:extLst>
            </p:cNvPr>
            <p:cNvGrpSpPr/>
            <p:nvPr/>
          </p:nvGrpSpPr>
          <p:grpSpPr>
            <a:xfrm>
              <a:off x="8534400" y="3792156"/>
              <a:ext cx="3811256" cy="3065844"/>
              <a:chOff x="8534400" y="3810000"/>
              <a:chExt cx="3811256" cy="3065844"/>
            </a:xfrm>
          </p:grpSpPr>
          <p:sp>
            <p:nvSpPr>
              <p:cNvPr id="30" name="Rectangle 29">
                <a:extLst>
                  <a:ext uri="{FF2B5EF4-FFF2-40B4-BE49-F238E27FC236}">
                    <a16:creationId xmlns:a16="http://schemas.microsoft.com/office/drawing/2014/main" id="{1D211685-453D-4C04-8BF5-AD4D3C21A1EA}"/>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B7464975-3CEB-4395-A434-3DDAB5D4CAE6}"/>
                  </a:ext>
                </a:extLst>
              </p:cNvPr>
              <p:cNvPicPr>
                <a:picLocks noChangeAspect="1"/>
              </p:cNvPicPr>
              <p:nvPr/>
            </p:nvPicPr>
            <p:blipFill>
              <a:blip r:embed="rId3"/>
              <a:stretch>
                <a:fillRect/>
              </a:stretch>
            </p:blipFill>
            <p:spPr>
              <a:xfrm>
                <a:off x="8686800" y="3962400"/>
                <a:ext cx="254000" cy="165100"/>
              </a:xfrm>
              <a:prstGeom prst="rect">
                <a:avLst/>
              </a:prstGeom>
            </p:spPr>
          </p:pic>
          <p:sp>
            <p:nvSpPr>
              <p:cNvPr id="32" name="TextBox 31">
                <a:extLst>
                  <a:ext uri="{FF2B5EF4-FFF2-40B4-BE49-F238E27FC236}">
                    <a16:creationId xmlns:a16="http://schemas.microsoft.com/office/drawing/2014/main" id="{05CD65F1-C38B-4E17-A24A-898AC5BD5C29}"/>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3" name="TextBox 32">
                <a:hlinkClick r:id="rId4" action="ppaction://hlinksldjump"/>
                <a:extLst>
                  <a:ext uri="{FF2B5EF4-FFF2-40B4-BE49-F238E27FC236}">
                    <a16:creationId xmlns:a16="http://schemas.microsoft.com/office/drawing/2014/main" id="{13924772-0260-4FCA-BA4E-300C86BF7878}"/>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4" name="Rectangle 33">
                <a:hlinkClick r:id="rId4" action="ppaction://hlinksldjump"/>
                <a:extLst>
                  <a:ext uri="{FF2B5EF4-FFF2-40B4-BE49-F238E27FC236}">
                    <a16:creationId xmlns:a16="http://schemas.microsoft.com/office/drawing/2014/main" id="{72DA1AC2-3370-44C9-8666-7FD840546EED}"/>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5" name="Rectangle 34">
                <a:hlinkClick r:id="rId5" action="ppaction://hlinksldjump"/>
                <a:extLst>
                  <a:ext uri="{FF2B5EF4-FFF2-40B4-BE49-F238E27FC236}">
                    <a16:creationId xmlns:a16="http://schemas.microsoft.com/office/drawing/2014/main" id="{28B5540A-FCD3-41AC-A0C3-0DD2BD2F6A43}"/>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6" name="TextBox 35">
                <a:hlinkClick r:id="rId5" action="ppaction://hlinksldjump"/>
                <a:extLst>
                  <a:ext uri="{FF2B5EF4-FFF2-40B4-BE49-F238E27FC236}">
                    <a16:creationId xmlns:a16="http://schemas.microsoft.com/office/drawing/2014/main" id="{DC16F898-D789-430D-B7C1-323D9881E3D4}"/>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7" name="Rectangle 36">
                <a:hlinkClick r:id="rId6" action="ppaction://hlinksldjump"/>
                <a:extLst>
                  <a:ext uri="{FF2B5EF4-FFF2-40B4-BE49-F238E27FC236}">
                    <a16:creationId xmlns:a16="http://schemas.microsoft.com/office/drawing/2014/main" id="{84A41382-DC17-4C11-8113-1097D1699C6D}"/>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8" name="TextBox 37">
                <a:hlinkClick r:id="rId6" action="ppaction://hlinksldjump"/>
                <a:extLst>
                  <a:ext uri="{FF2B5EF4-FFF2-40B4-BE49-F238E27FC236}">
                    <a16:creationId xmlns:a16="http://schemas.microsoft.com/office/drawing/2014/main" id="{1D5CB733-F1ED-4007-A6F9-BB57E1F1FFE1}"/>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9" name="Rectangle 38">
                <a:hlinkClick r:id="rId7" action="ppaction://hlinksldjump"/>
                <a:extLst>
                  <a:ext uri="{FF2B5EF4-FFF2-40B4-BE49-F238E27FC236}">
                    <a16:creationId xmlns:a16="http://schemas.microsoft.com/office/drawing/2014/main" id="{9C02EBC8-6E36-44D1-8D9C-1E3CB79C454B}"/>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0" name="TextBox 39">
                <a:hlinkClick r:id="rId7" action="ppaction://hlinksldjump"/>
                <a:extLst>
                  <a:ext uri="{FF2B5EF4-FFF2-40B4-BE49-F238E27FC236}">
                    <a16:creationId xmlns:a16="http://schemas.microsoft.com/office/drawing/2014/main" id="{E2CA91E2-3161-48BC-957F-59875DFA2B67}"/>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1" name="Straight Connector 40">
                <a:extLst>
                  <a:ext uri="{FF2B5EF4-FFF2-40B4-BE49-F238E27FC236}">
                    <a16:creationId xmlns:a16="http://schemas.microsoft.com/office/drawing/2014/main" id="{29F38067-7E9E-4B23-8861-E34C2EE6A8B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CD3A171-825E-4BEA-BE79-F849AC312945}"/>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9" name="Straight Connector 28">
              <a:extLst>
                <a:ext uri="{FF2B5EF4-FFF2-40B4-BE49-F238E27FC236}">
                  <a16:creationId xmlns:a16="http://schemas.microsoft.com/office/drawing/2014/main" id="{26409BD2-294A-4E4C-BAA6-44A736C42470}"/>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88B0CC39-2907-B942-8A76-C76735A8146D}"/>
              </a:ext>
            </a:extLst>
          </p:cNvPr>
          <p:cNvPicPr>
            <a:picLocks noChangeAspect="1"/>
          </p:cNvPicPr>
          <p:nvPr/>
        </p:nvPicPr>
        <p:blipFill>
          <a:blip r:embed="rId8"/>
          <a:stretch>
            <a:fillRect/>
          </a:stretch>
        </p:blipFill>
        <p:spPr>
          <a:xfrm>
            <a:off x="6019800" y="1676400"/>
            <a:ext cx="6325856" cy="2876833"/>
          </a:xfrm>
          <a:prstGeom prst="rect">
            <a:avLst/>
          </a:prstGeom>
        </p:spPr>
      </p:pic>
      <p:sp>
        <p:nvSpPr>
          <p:cNvPr id="6" name="Rectangle 5">
            <a:extLst>
              <a:ext uri="{FF2B5EF4-FFF2-40B4-BE49-F238E27FC236}">
                <a16:creationId xmlns:a16="http://schemas.microsoft.com/office/drawing/2014/main" id="{BEF5741F-562C-4545-86E0-BF4F09E683AB}"/>
              </a:ext>
            </a:extLst>
          </p:cNvPr>
          <p:cNvSpPr/>
          <p:nvPr/>
        </p:nvSpPr>
        <p:spPr>
          <a:xfrm>
            <a:off x="457200" y="4648200"/>
            <a:ext cx="11547613" cy="1637371"/>
          </a:xfrm>
          <a:prstGeom prst="rect">
            <a:avLst/>
          </a:prstGeom>
        </p:spPr>
        <p:txBody>
          <a:bodyPr wrap="square">
            <a:spAutoFit/>
          </a:bodyPr>
          <a:lstStyle/>
          <a:p>
            <a:pPr marL="0" indent="-161925">
              <a:buNone/>
            </a:pPr>
            <a:r>
              <a:rPr lang="en-US" sz="1200" b="1" dirty="0">
                <a:solidFill>
                  <a:srgbClr val="740074"/>
                </a:solidFill>
                <a:latin typeface="Calibri" panose="020F0502020204030204" pitchFamily="34" charset="0"/>
                <a:cs typeface="Calibri" panose="020F0502020204030204" pitchFamily="34" charset="0"/>
              </a:rPr>
              <a:t>Vaginal ring studies showed a “learning curve” with users where initial concerns and issues dissipated as they gained experience. Some rectal gel studies showed a similar trend</a:t>
            </a:r>
          </a:p>
          <a:p>
            <a:pPr marL="523875" lvl="1"/>
            <a:r>
              <a:rPr lang="en-US" sz="1200" dirty="0">
                <a:solidFill>
                  <a:schemeClr val="tx1">
                    <a:lumMod val="75000"/>
                    <a:lumOff val="25000"/>
                  </a:schemeClr>
                </a:solidFill>
                <a:latin typeface="Calibri" panose="020F0502020204030204" pitchFamily="34" charset="0"/>
                <a:cs typeface="Calibri" panose="020F0502020204030204" pitchFamily="34" charset="0"/>
              </a:rPr>
              <a:t>Concerns about the ring were generally mild and decreased over time in MTN-013 and MTN-020; however, some participants in MTN-013 had new concerns about expulsions and negative health effects that emerged over time.</a:t>
            </a:r>
            <a:r>
              <a:rPr lang="en-US" sz="1200" baseline="30000" dirty="0">
                <a:solidFill>
                  <a:schemeClr val="tx1">
                    <a:lumMod val="75000"/>
                    <a:lumOff val="25000"/>
                  </a:schemeClr>
                </a:solidFill>
                <a:latin typeface="Calibri" panose="020F0502020204030204" pitchFamily="34" charset="0"/>
                <a:cs typeface="Calibri" panose="020F0502020204030204" pitchFamily="34" charset="0"/>
              </a:rPr>
              <a:t>9, 11, 12 </a:t>
            </a:r>
            <a:r>
              <a:rPr lang="en-US" sz="1200" dirty="0">
                <a:solidFill>
                  <a:schemeClr val="tx1">
                    <a:lumMod val="75000"/>
                    <a:lumOff val="25000"/>
                  </a:schemeClr>
                </a:solidFill>
                <a:latin typeface="Calibri" panose="020F0502020204030204" pitchFamily="34" charset="0"/>
                <a:cs typeface="Calibri" panose="020F0502020204030204" pitchFamily="34" charset="0"/>
              </a:rPr>
              <a:t>In MTN-027, over one-third of participants reported liking the ring more since starting the study.</a:t>
            </a:r>
            <a:r>
              <a:rPr lang="en-US" sz="1200" baseline="30000" dirty="0">
                <a:solidFill>
                  <a:schemeClr val="tx1">
                    <a:lumMod val="75000"/>
                    <a:lumOff val="25000"/>
                  </a:schemeClr>
                </a:solidFill>
                <a:latin typeface="Calibri" panose="020F0502020204030204" pitchFamily="34" charset="0"/>
                <a:cs typeface="Calibri" panose="020F0502020204030204" pitchFamily="34" charset="0"/>
              </a:rPr>
              <a:t>16</a:t>
            </a:r>
          </a:p>
          <a:p>
            <a:pPr marL="523875" lvl="1"/>
            <a:r>
              <a:rPr lang="en-US" sz="1200" dirty="0">
                <a:solidFill>
                  <a:schemeClr val="tx1">
                    <a:lumMod val="75000"/>
                    <a:lumOff val="25000"/>
                  </a:schemeClr>
                </a:solidFill>
                <a:latin typeface="Calibri" panose="020F0502020204030204" pitchFamily="34" charset="0"/>
                <a:cs typeface="Calibri" panose="020F0502020204030204" pitchFamily="34" charset="0"/>
              </a:rPr>
              <a:t>In MTN-017, ease of rectal gel use improved over time.</a:t>
            </a:r>
            <a:r>
              <a:rPr lang="en-US" sz="1200" baseline="30000" dirty="0">
                <a:solidFill>
                  <a:schemeClr val="tx1">
                    <a:lumMod val="75000"/>
                    <a:lumOff val="25000"/>
                  </a:schemeClr>
                </a:solidFill>
                <a:latin typeface="Calibri" panose="020F0502020204030204" pitchFamily="34" charset="0"/>
                <a:cs typeface="Calibri" panose="020F0502020204030204" pitchFamily="34" charset="0"/>
              </a:rPr>
              <a:t>10</a:t>
            </a:r>
            <a:br>
              <a:rPr lang="en-US" sz="1200" baseline="30000" dirty="0">
                <a:solidFill>
                  <a:schemeClr val="tx1">
                    <a:lumMod val="75000"/>
                    <a:lumOff val="25000"/>
                  </a:schemeClr>
                </a:solidFill>
                <a:latin typeface="Calibri" panose="020F0502020204030204" pitchFamily="34" charset="0"/>
                <a:cs typeface="Calibri" panose="020F0502020204030204" pitchFamily="34" charset="0"/>
              </a:rPr>
            </a:br>
            <a:endParaRPr lang="en-US" sz="1200" baseline="30000" dirty="0">
              <a:solidFill>
                <a:schemeClr val="tx1">
                  <a:lumMod val="75000"/>
                  <a:lumOff val="25000"/>
                </a:schemeClr>
              </a:solidFill>
              <a:latin typeface="Calibri" panose="020F0502020204030204" pitchFamily="34" charset="0"/>
              <a:cs typeface="Calibri" panose="020F0502020204030204" pitchFamily="34" charset="0"/>
            </a:endParaRPr>
          </a:p>
          <a:p>
            <a:pPr marL="0" indent="-161925">
              <a:lnSpc>
                <a:spcPct val="70000"/>
              </a:lnSpc>
              <a:buNone/>
            </a:pPr>
            <a:r>
              <a:rPr lang="en-US" sz="1200" b="1" dirty="0">
                <a:solidFill>
                  <a:srgbClr val="740074"/>
                </a:solidFill>
                <a:latin typeface="Calibri" panose="020F0502020204030204" pitchFamily="34" charset="0"/>
                <a:cs typeface="Calibri" panose="020F0502020204030204" pitchFamily="34" charset="0"/>
              </a:rPr>
              <a:t>Lack of familiarity of dosage forms initially hindered acceptability of some products </a:t>
            </a:r>
          </a:p>
          <a:p>
            <a:pPr marL="523875" lvl="1"/>
            <a:r>
              <a:rPr lang="en-US" sz="1200" dirty="0">
                <a:solidFill>
                  <a:schemeClr val="tx1">
                    <a:lumMod val="75000"/>
                    <a:lumOff val="25000"/>
                  </a:schemeClr>
                </a:solidFill>
                <a:latin typeface="Calibri" panose="020F0502020204030204" pitchFamily="34" charset="0"/>
                <a:cs typeface="Calibri" panose="020F0502020204030204" pitchFamily="34" charset="0"/>
              </a:rPr>
              <a:t>The vaginal ring is a novel dosing form for many women in sub-Saharan Africa. In MTN-020, some women expressed initial hesitations about the ring’s size and about vaginal administration, while others were concerned about rumors that the ring was an object of witchcraft.</a:t>
            </a:r>
            <a:r>
              <a:rPr lang="en-US" sz="1200" baseline="30000" dirty="0">
                <a:solidFill>
                  <a:schemeClr val="tx1">
                    <a:lumMod val="75000"/>
                    <a:lumOff val="25000"/>
                  </a:schemeClr>
                </a:solidFill>
                <a:latin typeface="Calibri" panose="020F0502020204030204" pitchFamily="34" charset="0"/>
                <a:cs typeface="Calibri" panose="020F0502020204030204" pitchFamily="34" charset="0"/>
              </a:rPr>
              <a:t>47</a:t>
            </a:r>
            <a:r>
              <a:rPr lang="en-US" sz="1200" dirty="0">
                <a:solidFill>
                  <a:schemeClr val="tx1">
                    <a:lumMod val="75000"/>
                    <a:lumOff val="25000"/>
                  </a:schemeClr>
                </a:solidFill>
                <a:latin typeface="Calibri" panose="020F0502020204030204" pitchFamily="34" charset="0"/>
                <a:cs typeface="Calibri" panose="020F0502020204030204" pitchFamily="34" charset="0"/>
              </a:rPr>
              <a:t> In MTN-041, participants highlighted that vaginal administration of medicines is taboo during pregnancy and could hinder product acceptability.</a:t>
            </a:r>
            <a:r>
              <a:rPr lang="en-US" sz="1200" baseline="30000" dirty="0">
                <a:solidFill>
                  <a:schemeClr val="tx1">
                    <a:lumMod val="75000"/>
                    <a:lumOff val="25000"/>
                  </a:schemeClr>
                </a:solidFill>
                <a:latin typeface="Calibri" panose="020F0502020204030204" pitchFamily="34" charset="0"/>
                <a:cs typeface="Calibri" panose="020F0502020204030204" pitchFamily="34" charset="0"/>
              </a:rPr>
              <a:t>17</a:t>
            </a:r>
          </a:p>
        </p:txBody>
      </p:sp>
    </p:spTree>
    <p:extLst>
      <p:ext uri="{BB962C8B-B14F-4D97-AF65-F5344CB8AC3E}">
        <p14:creationId xmlns:p14="http://schemas.microsoft.com/office/powerpoint/2010/main" val="209767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7"/>
                                        </p:tgtEl>
                                        <p:attrNameLst>
                                          <p:attrName>ppt_x</p:attrName>
                                          <p:attrName>ppt_y</p:attrName>
                                        </p:attrNameLst>
                                      </p:cBhvr>
                                      <p:rCtr x="0" y="18588"/>
                                    </p:animMotion>
                                  </p:childTnLst>
                                </p:cTn>
                              </p:par>
                            </p:childTnLst>
                          </p:cTn>
                        </p:par>
                      </p:childTnLst>
                    </p:cTn>
                  </p:par>
                </p:childTnLst>
              </p:cTn>
              <p:nextCondLst>
                <p:cond evt="onClick" delay="0">
                  <p:tgtEl>
                    <p:spTgt spid="2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Insights </a:t>
            </a:r>
            <a:r>
              <a:rPr lang="en-US" sz="3200" dirty="0"/>
              <a:t>| Product adherence measurement and interpretation</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298784" y="1572999"/>
            <a:ext cx="7752347" cy="4931201"/>
          </a:xfrm>
        </p:spPr>
        <p:txBody>
          <a:bodyPr>
            <a:noAutofit/>
          </a:bodyPr>
          <a:lstStyle/>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Self-report provides inflated estimates of adherence compared to biomarkers</a:t>
            </a:r>
          </a:p>
          <a:p>
            <a:pPr marL="522288" lvl="1" indent="-287338"/>
            <a:r>
              <a:rPr lang="en-US" sz="1300" dirty="0">
                <a:latin typeface="Calibri" panose="020F0502020204030204" pitchFamily="34" charset="0"/>
                <a:cs typeface="Calibri" panose="020F0502020204030204" pitchFamily="34" charset="0"/>
              </a:rPr>
              <a:t>MTN-001, MTN-003, MTN-008, and MTN-020 found high self-reported adherence that was not aligned with laboratory measures of adherence, which revealed inconsistent product use.</a:t>
            </a:r>
            <a:r>
              <a:rPr lang="en-US" sz="1300" baseline="30000" dirty="0">
                <a:latin typeface="Calibri" panose="020F0502020204030204" pitchFamily="34" charset="0"/>
                <a:cs typeface="Calibri" panose="020F0502020204030204" pitchFamily="34" charset="0"/>
              </a:rPr>
              <a:t>1, 7, 20-22</a:t>
            </a:r>
            <a:r>
              <a:rPr lang="en-US" sz="1300" dirty="0">
                <a:latin typeface="Calibri" panose="020F0502020204030204" pitchFamily="34" charset="0"/>
                <a:cs typeface="Calibri" panose="020F0502020204030204" pitchFamily="34" charset="0"/>
              </a:rPr>
              <a:t> </a:t>
            </a:r>
          </a:p>
          <a:p>
            <a:pPr marL="522288" lvl="1" indent="-287338"/>
            <a:r>
              <a:rPr lang="en-US" sz="1300" dirty="0">
                <a:latin typeface="Calibri" panose="020F0502020204030204" pitchFamily="34" charset="0"/>
                <a:cs typeface="Calibri" panose="020F0502020204030204" pitchFamily="34" charset="0"/>
              </a:rPr>
              <a:t>MTN-001 found geographic and demographic differences in objective adherence measures. Adherence was lower in sub-Saharan African sites (</a:t>
            </a:r>
            <a:r>
              <a:rPr lang="en-US" sz="1300" i="1" dirty="0">
                <a:latin typeface="Calibri" panose="020F0502020204030204" pitchFamily="34" charset="0"/>
                <a:cs typeface="Calibri" panose="020F0502020204030204" pitchFamily="34" charset="0"/>
              </a:rPr>
              <a:t>vs </a:t>
            </a:r>
            <a:r>
              <a:rPr lang="en-US" sz="1300" dirty="0">
                <a:latin typeface="Calibri" panose="020F0502020204030204" pitchFamily="34" charset="0"/>
                <a:cs typeface="Calibri" panose="020F0502020204030204" pitchFamily="34" charset="0"/>
              </a:rPr>
              <a:t>U.S), among unmarried women in the U.S. (</a:t>
            </a:r>
            <a:r>
              <a:rPr lang="en-US" sz="1300" i="1" dirty="0">
                <a:latin typeface="Calibri" panose="020F0502020204030204" pitchFamily="34" charset="0"/>
                <a:cs typeface="Calibri" panose="020F0502020204030204" pitchFamily="34" charset="0"/>
              </a:rPr>
              <a:t>vs </a:t>
            </a:r>
            <a:r>
              <a:rPr lang="en-US" sz="1300" dirty="0">
                <a:latin typeface="Calibri" panose="020F0502020204030204" pitchFamily="34" charset="0"/>
                <a:cs typeface="Calibri" panose="020F0502020204030204" pitchFamily="34" charset="0"/>
              </a:rPr>
              <a:t>sub-Saharan Africa) and among younger women in sub-Saharan Africa (</a:t>
            </a:r>
            <a:r>
              <a:rPr lang="en-US" sz="1300" i="1" dirty="0">
                <a:latin typeface="Calibri" panose="020F0502020204030204" pitchFamily="34" charset="0"/>
                <a:cs typeface="Calibri" panose="020F0502020204030204" pitchFamily="34" charset="0"/>
              </a:rPr>
              <a:t>vs</a:t>
            </a:r>
            <a:r>
              <a:rPr lang="en-US" sz="1300" dirty="0">
                <a:latin typeface="Calibri" panose="020F0502020204030204" pitchFamily="34" charset="0"/>
                <a:cs typeface="Calibri" panose="020F0502020204030204" pitchFamily="34" charset="0"/>
              </a:rPr>
              <a:t> older women).</a:t>
            </a:r>
            <a:r>
              <a:rPr lang="en-US" sz="1300" baseline="30000" dirty="0">
                <a:latin typeface="Calibri" panose="020F0502020204030204" pitchFamily="34" charset="0"/>
                <a:cs typeface="Calibri" panose="020F0502020204030204" pitchFamily="34" charset="0"/>
              </a:rPr>
              <a:t>1, 63 </a:t>
            </a:r>
          </a:p>
          <a:p>
            <a:pPr marL="522288" lvl="1" indent="-287338"/>
            <a:r>
              <a:rPr lang="en-US" sz="1300" dirty="0">
                <a:latin typeface="Calibri" panose="020F0502020204030204" pitchFamily="34" charset="0"/>
                <a:cs typeface="Calibri" panose="020F0502020204030204" pitchFamily="34" charset="0"/>
              </a:rPr>
              <a:t>Ring use was lower among young women in MTN-020 which was correlated with a lack of protection.</a:t>
            </a:r>
            <a:r>
              <a:rPr lang="en-US" sz="1300" baseline="30000" dirty="0">
                <a:latin typeface="Calibri" panose="020F0502020204030204" pitchFamily="34" charset="0"/>
                <a:cs typeface="Calibri" panose="020F0502020204030204" pitchFamily="34" charset="0"/>
              </a:rPr>
              <a:t>56</a:t>
            </a:r>
            <a:r>
              <a:rPr lang="en-US" sz="1300" dirty="0">
                <a:latin typeface="Calibri" panose="020F0502020204030204" pitchFamily="34" charset="0"/>
                <a:cs typeface="Calibri" panose="020F0502020204030204" pitchFamily="34" charset="0"/>
              </a:rPr>
              <a:t> Analysis of residual DPV levels in MTN-020 illustrated variable levels of adherence corresponding to HIV risk reduction (50% with moderate adherence, 75-91% with high adherence).</a:t>
            </a:r>
            <a:r>
              <a:rPr lang="en-US" sz="1300" baseline="30000" dirty="0">
                <a:latin typeface="Calibri" panose="020F0502020204030204" pitchFamily="34" charset="0"/>
                <a:cs typeface="Calibri" panose="020F0502020204030204" pitchFamily="34" charset="0"/>
              </a:rPr>
              <a:t>65</a:t>
            </a:r>
          </a:p>
          <a:p>
            <a:pPr marL="522288" lvl="1" indent="-287338">
              <a:spcAft>
                <a:spcPts val="600"/>
              </a:spcAft>
            </a:pPr>
            <a:r>
              <a:rPr lang="en-US" sz="1300" dirty="0">
                <a:solidFill>
                  <a:schemeClr val="tx1"/>
                </a:solidFill>
                <a:latin typeface="Calibri" panose="020F0502020204030204" pitchFamily="34" charset="0"/>
                <a:cs typeface="Calibri" panose="020F0502020204030204" pitchFamily="34" charset="0"/>
              </a:rPr>
              <a:t>Three U.</a:t>
            </a:r>
            <a:r>
              <a:rPr lang="en-US" sz="1300" dirty="0">
                <a:latin typeface="Calibri" panose="020F0502020204030204" pitchFamily="34" charset="0"/>
                <a:cs typeface="Calibri" panose="020F0502020204030204" pitchFamily="34" charset="0"/>
              </a:rPr>
              <a:t>S.-based vaginal ring trials (MTN-023, MTN-024, MTN-036) demonstrated high adherence to the DPV ring measured by residual drug levels in returned rings in young, reproductive age and postmenopausal women.</a:t>
            </a:r>
            <a:r>
              <a:rPr lang="en-US" sz="1300" baseline="30000" dirty="0">
                <a:latin typeface="Calibri" panose="020F0502020204030204" pitchFamily="34" charset="0"/>
                <a:cs typeface="Calibri" panose="020F0502020204030204" pitchFamily="34" charset="0"/>
              </a:rPr>
              <a:t>14, 15, 7 </a:t>
            </a:r>
            <a:r>
              <a:rPr lang="en-US" sz="1300" dirty="0">
                <a:latin typeface="Calibri" panose="020F0502020204030204" pitchFamily="34" charset="0"/>
                <a:cs typeface="Calibri" panose="020F0502020204030204" pitchFamily="34" charset="0"/>
              </a:rPr>
              <a:t>MTN-025, which was conducted in Malawi, South Africa, Uganda and Zimbabwe, assessed residual drug levels in returned rings and found moderate to high ring adherence.</a:t>
            </a:r>
            <a:r>
              <a:rPr lang="en-US" sz="1300" baseline="30000" dirty="0">
                <a:latin typeface="Calibri" panose="020F0502020204030204" pitchFamily="34" charset="0"/>
                <a:cs typeface="Calibri" panose="020F0502020204030204" pitchFamily="34" charset="0"/>
              </a:rPr>
              <a:t>55 </a:t>
            </a:r>
            <a:endParaRPr lang="en-US" sz="1300" dirty="0">
              <a:solidFill>
                <a:srgbClr val="FF0000"/>
              </a:solidFill>
              <a:latin typeface="Calibri" panose="020F0502020204030204" pitchFamily="34" charset="0"/>
              <a:cs typeface="Calibri" panose="020F0502020204030204" pitchFamily="34" charset="0"/>
            </a:endParaRPr>
          </a:p>
          <a:p>
            <a:pPr marL="0" lvl="1" indent="0">
              <a:buNone/>
            </a:pPr>
            <a:r>
              <a:rPr lang="en-US" sz="1400" b="1" dirty="0">
                <a:solidFill>
                  <a:srgbClr val="740074"/>
                </a:solidFill>
                <a:latin typeface="Calibri" panose="020F0502020204030204" pitchFamily="34" charset="0"/>
                <a:cs typeface="Calibri" panose="020F0502020204030204" pitchFamily="34" charset="0"/>
              </a:rPr>
              <a:t>Triangulation of adherence through multiple data collection methods yielded more accurate assessments; however, these approaches are resource- and time-intensive </a:t>
            </a:r>
          </a:p>
          <a:p>
            <a:pPr marL="522288" lvl="1" indent="-287338"/>
            <a:r>
              <a:rPr lang="en-US" sz="1300" dirty="0">
                <a:latin typeface="Calibri" panose="020F0502020204030204" pitchFamily="34" charset="0"/>
                <a:cs typeface="Calibri" panose="020F0502020204030204" pitchFamily="34" charset="0"/>
              </a:rPr>
              <a:t>In oral and rectal HIV prevention product trials that used multiple methodologies to assess adherence (MTN-007, MTN-012, MTN-017), adherence was typically high overall and more consistent across adherence measures.</a:t>
            </a:r>
            <a:r>
              <a:rPr lang="en-US" sz="1300" baseline="30000" dirty="0">
                <a:latin typeface="Calibri" panose="020F0502020204030204" pitchFamily="34" charset="0"/>
                <a:cs typeface="Calibri" panose="020F0502020204030204" pitchFamily="34" charset="0"/>
              </a:rPr>
              <a:t>8, 23, 24</a:t>
            </a:r>
          </a:p>
          <a:p>
            <a:pPr marL="522288" lvl="1" indent="-287338"/>
            <a:r>
              <a:rPr lang="en-US" sz="1300" dirty="0">
                <a:latin typeface="Calibri" panose="020F0502020204030204" pitchFamily="34" charset="0"/>
                <a:cs typeface="Calibri" panose="020F0502020204030204" pitchFamily="34" charset="0"/>
              </a:rPr>
              <a:t>Data convergence interviews conducted in MTN-017 coupled with nonjudgmental, client-focused counseling facilitated more accurate reports.</a:t>
            </a:r>
            <a:r>
              <a:rPr lang="en-US" sz="1300" baseline="30000" dirty="0">
                <a:latin typeface="Calibri" panose="020F0502020204030204" pitchFamily="34" charset="0"/>
                <a:cs typeface="Calibri" panose="020F0502020204030204" pitchFamily="34" charset="0"/>
              </a:rPr>
              <a:t>24</a:t>
            </a:r>
          </a:p>
          <a:p>
            <a:pPr marL="522288" lvl="1" indent="-287338"/>
            <a:r>
              <a:rPr lang="en-US" sz="1300" dirty="0">
                <a:latin typeface="Calibri" panose="020F0502020204030204" pitchFamily="34" charset="0"/>
                <a:cs typeface="Calibri" panose="020F0502020204030204" pitchFamily="34" charset="0"/>
              </a:rPr>
              <a:t>As evidenced in MTN-003 and MTN-020, use of ACASI and CASI (vs face-to-face interviews) increased reports of sensitive behaviors such as anal sex and vaginal practices, but did not meaningfully improve accuracy of self-reported product use.</a:t>
            </a:r>
            <a:r>
              <a:rPr lang="en-US" sz="1300" baseline="30000" dirty="0">
                <a:latin typeface="Calibri" panose="020F0502020204030204" pitchFamily="34" charset="0"/>
                <a:cs typeface="Calibri" panose="020F0502020204030204" pitchFamily="34" charset="0"/>
              </a:rPr>
              <a:t>21, 22</a:t>
            </a:r>
            <a:endParaRPr lang="en-US" sz="1300" b="1" dirty="0"/>
          </a:p>
        </p:txBody>
      </p:sp>
      <p:pic>
        <p:nvPicPr>
          <p:cNvPr id="9" name="Picture 8" descr="Background pattern&#10;&#10;Description automatically generated">
            <a:extLst>
              <a:ext uri="{FF2B5EF4-FFF2-40B4-BE49-F238E27FC236}">
                <a16:creationId xmlns:a16="http://schemas.microsoft.com/office/drawing/2014/main" id="{E013CB4F-AAAA-E64D-9B4F-AB8C120D1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67700" y="1346200"/>
            <a:ext cx="3962400" cy="5511800"/>
          </a:xfrm>
          <a:prstGeom prst="rect">
            <a:avLst/>
          </a:prstGeom>
        </p:spPr>
      </p:pic>
      <p:sp>
        <p:nvSpPr>
          <p:cNvPr id="2" name="Rectangle 1">
            <a:extLst>
              <a:ext uri="{FF2B5EF4-FFF2-40B4-BE49-F238E27FC236}">
                <a16:creationId xmlns:a16="http://schemas.microsoft.com/office/drawing/2014/main" id="{C1E5CE22-F620-A642-AFFF-40ADB8ED677C}"/>
              </a:ext>
            </a:extLst>
          </p:cNvPr>
          <p:cNvSpPr/>
          <p:nvPr/>
        </p:nvSpPr>
        <p:spPr>
          <a:xfrm>
            <a:off x="8476247" y="1613434"/>
            <a:ext cx="3048000" cy="425886"/>
          </a:xfrm>
          <a:prstGeom prst="rect">
            <a:avLst/>
          </a:prstGeom>
        </p:spPr>
        <p:txBody>
          <a:bodyPr wrap="square">
            <a:spAutoFit/>
          </a:bodyPr>
          <a:lstStyle/>
          <a:p>
            <a:pPr marL="0" lvl="1" indent="0">
              <a:lnSpc>
                <a:spcPct val="70000"/>
              </a:lnSpc>
              <a:buNone/>
            </a:pPr>
            <a:r>
              <a:rPr lang="en-US" sz="1500" b="1" dirty="0">
                <a:latin typeface="Calibri" panose="020F0502020204030204" pitchFamily="34" charset="0"/>
                <a:cs typeface="Calibri" panose="020F0502020204030204" pitchFamily="34" charset="0"/>
              </a:rPr>
              <a:t>Barriers and facilitators to accurate product adherence reporting</a:t>
            </a:r>
          </a:p>
        </p:txBody>
      </p:sp>
      <p:graphicFrame>
        <p:nvGraphicFramePr>
          <p:cNvPr id="4" name="Table 2">
            <a:extLst>
              <a:ext uri="{FF2B5EF4-FFF2-40B4-BE49-F238E27FC236}">
                <a16:creationId xmlns:a16="http://schemas.microsoft.com/office/drawing/2014/main" id="{ED361CAE-E38F-43E8-BD5B-8EA38ED04E8E}"/>
              </a:ext>
            </a:extLst>
          </p:cNvPr>
          <p:cNvGraphicFramePr>
            <a:graphicFrameLocks noGrp="1"/>
          </p:cNvGraphicFramePr>
          <p:nvPr>
            <p:extLst>
              <p:ext uri="{D42A27DB-BD31-4B8C-83A1-F6EECF244321}">
                <p14:modId xmlns:p14="http://schemas.microsoft.com/office/powerpoint/2010/main" val="794312512"/>
              </p:ext>
            </p:extLst>
          </p:nvPr>
        </p:nvGraphicFramePr>
        <p:xfrm>
          <a:off x="8528384" y="2200175"/>
          <a:ext cx="3276600" cy="3368040"/>
        </p:xfrm>
        <a:graphic>
          <a:graphicData uri="http://schemas.openxmlformats.org/drawingml/2006/table">
            <a:tbl>
              <a:tblPr firstRow="1" bandRow="1">
                <a:tableStyleId>{EB344D84-9AFB-497E-A393-DC336BA19D2E}</a:tableStyleId>
              </a:tblPr>
              <a:tblGrid>
                <a:gridCol w="3276600">
                  <a:extLst>
                    <a:ext uri="{9D8B030D-6E8A-4147-A177-3AD203B41FA5}">
                      <a16:colId xmlns:a16="http://schemas.microsoft.com/office/drawing/2014/main" val="2814437677"/>
                    </a:ext>
                  </a:extLst>
                </a:gridCol>
              </a:tblGrid>
              <a:tr h="0">
                <a:tc>
                  <a:txBody>
                    <a:bodyPr/>
                    <a:lstStyle/>
                    <a:p>
                      <a:pPr algn="l"/>
                      <a:r>
                        <a:rPr lang="en-US" sz="1300" b="1" dirty="0">
                          <a:solidFill>
                            <a:schemeClr val="bg1"/>
                          </a:solidFill>
                          <a:latin typeface="Calibri" panose="020F0502020204030204" pitchFamily="34" charset="0"/>
                          <a:cs typeface="Calibri" panose="020F0502020204030204" pitchFamily="34" charset="0"/>
                        </a:rPr>
                        <a:t>Barriers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586148480"/>
                  </a:ext>
                </a:extLst>
              </a:tr>
              <a:tr h="58061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Calibri" panose="020F0502020204030204" pitchFamily="34" charset="0"/>
                          <a:ea typeface="+mn-ea"/>
                          <a:cs typeface="Calibri" panose="020F0502020204030204" pitchFamily="34" charset="0"/>
                        </a:rPr>
                        <a:t>Mistrust of staff, study, and/or study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Calibri" panose="020F0502020204030204" pitchFamily="34" charset="0"/>
                          <a:ea typeface="+mn-ea"/>
                          <a:cs typeface="Calibri" panose="020F0502020204030204" pitchFamily="34" charset="0"/>
                        </a:rPr>
                        <a:t>Fear of losing access to trial-related healthcare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Calibri" panose="020F0502020204030204" pitchFamily="34" charset="0"/>
                          <a:ea typeface="+mn-ea"/>
                          <a:cs typeface="Calibri" panose="020F0502020204030204" pitchFamily="34" charset="0"/>
                        </a:rPr>
                        <a:t>Social desirability bias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Calibri" panose="020F0502020204030204" pitchFamily="34" charset="0"/>
                          <a:ea typeface="+mn-ea"/>
                          <a:cs typeface="Calibri" panose="020F0502020204030204" pitchFamily="34" charset="0"/>
                        </a:rPr>
                        <a:t>Participant-researcher power dynamics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Calibri" panose="020F0502020204030204" pitchFamily="34" charset="0"/>
                          <a:ea typeface="+mn-ea"/>
                          <a:cs typeface="Calibri" panose="020F0502020204030204" pitchFamily="34" charset="0"/>
                        </a:rPr>
                        <a:t>Perception that “all participants lie”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kern="1200" dirty="0">
                        <a:solidFill>
                          <a:schemeClr val="tx1"/>
                        </a:solidFill>
                        <a:effectLst/>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845720"/>
                  </a:ext>
                </a:extLst>
              </a:tr>
              <a:tr h="320040">
                <a:tc>
                  <a:txBody>
                    <a:bodyPr/>
                    <a:lstStyle/>
                    <a:p>
                      <a:pPr algn="l"/>
                      <a:r>
                        <a:rPr lang="en-US" sz="1300" b="1" dirty="0">
                          <a:solidFill>
                            <a:schemeClr val="bg1"/>
                          </a:solidFill>
                          <a:latin typeface="Calibri" panose="020F0502020204030204" pitchFamily="34" charset="0"/>
                          <a:cs typeface="Calibri" panose="020F0502020204030204" pitchFamily="34" charset="0"/>
                        </a:rPr>
                        <a:t>Facilitators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510953466"/>
                  </a:ext>
                </a:extLst>
              </a:tr>
              <a:tr h="499406">
                <a:tc>
                  <a:txBody>
                    <a:bodyPr/>
                    <a:lstStyle/>
                    <a:p>
                      <a:pPr marL="285750" indent="-285750" algn="l">
                        <a:buFont typeface="Arial" panose="020B0604020202020204" pitchFamily="34" charset="0"/>
                        <a:buChar char="•"/>
                      </a:pPr>
                      <a:r>
                        <a:rPr lang="en-US" sz="1300" dirty="0">
                          <a:solidFill>
                            <a:schemeClr val="tx1"/>
                          </a:solidFill>
                          <a:latin typeface="Calibri" panose="020F0502020204030204" pitchFamily="34" charset="0"/>
                          <a:cs typeface="Calibri" panose="020F0502020204030204" pitchFamily="34" charset="0"/>
                        </a:rPr>
                        <a:t>Data convergence interviews </a:t>
                      </a:r>
                    </a:p>
                    <a:p>
                      <a:pPr marL="285750" indent="-285750" algn="l">
                        <a:buFont typeface="Arial" panose="020B0604020202020204" pitchFamily="34" charset="0"/>
                        <a:buChar char="•"/>
                      </a:pPr>
                      <a:r>
                        <a:rPr lang="en-US" sz="1300" dirty="0">
                          <a:solidFill>
                            <a:schemeClr val="tx1"/>
                          </a:solidFill>
                          <a:latin typeface="Calibri" panose="020F0502020204030204" pitchFamily="34" charset="0"/>
                          <a:cs typeface="Calibri" panose="020F0502020204030204" pitchFamily="34" charset="0"/>
                        </a:rPr>
                        <a:t>Non-judgmental counseling approaches </a:t>
                      </a:r>
                    </a:p>
                    <a:p>
                      <a:pPr marL="285750" indent="-285750" algn="l">
                        <a:buFont typeface="Arial" panose="020B0604020202020204" pitchFamily="34" charset="0"/>
                        <a:buChar char="•"/>
                      </a:pPr>
                      <a:r>
                        <a:rPr lang="en-US" sz="1300" dirty="0">
                          <a:solidFill>
                            <a:schemeClr val="tx1"/>
                          </a:solidFill>
                          <a:latin typeface="Calibri" panose="020F0502020204030204" pitchFamily="34" charset="0"/>
                          <a:cs typeface="Calibri" panose="020F0502020204030204" pitchFamily="34" charset="0"/>
                        </a:rPr>
                        <a:t>Multi-method assessment/triangulation</a:t>
                      </a:r>
                    </a:p>
                    <a:p>
                      <a:pPr marL="285750" indent="-285750" algn="l">
                        <a:buFont typeface="Arial" panose="020B0604020202020204" pitchFamily="34" charset="0"/>
                        <a:buChar char="•"/>
                      </a:pPr>
                      <a:r>
                        <a:rPr lang="en-US" sz="1300" dirty="0">
                          <a:solidFill>
                            <a:schemeClr val="tx1"/>
                          </a:solidFill>
                          <a:latin typeface="Calibri" panose="020F0502020204030204" pitchFamily="34" charset="0"/>
                          <a:cs typeface="Calibri" panose="020F0502020204030204" pitchFamily="34" charset="0"/>
                        </a:rPr>
                        <a:t>Real-time adherence monitoring and objective assessments (e.g., PK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2445668"/>
                  </a:ext>
                </a:extLst>
              </a:tr>
            </a:tbl>
          </a:graphicData>
        </a:graphic>
      </p:graphicFrame>
      <p:sp>
        <p:nvSpPr>
          <p:cNvPr id="12" name="Rectangle 11">
            <a:extLst>
              <a:ext uri="{FF2B5EF4-FFF2-40B4-BE49-F238E27FC236}">
                <a16:creationId xmlns:a16="http://schemas.microsoft.com/office/drawing/2014/main" id="{A97BCAC4-7FE8-F34A-ABB4-C175654C7A38}"/>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ADHERENCE</a:t>
            </a:r>
          </a:p>
        </p:txBody>
      </p:sp>
      <p:grpSp>
        <p:nvGrpSpPr>
          <p:cNvPr id="29" name="Group 28">
            <a:extLst>
              <a:ext uri="{FF2B5EF4-FFF2-40B4-BE49-F238E27FC236}">
                <a16:creationId xmlns:a16="http://schemas.microsoft.com/office/drawing/2014/main" id="{6DB8F497-9AFD-43E4-A272-80412775A0EF}"/>
              </a:ext>
            </a:extLst>
          </p:cNvPr>
          <p:cNvGrpSpPr/>
          <p:nvPr/>
        </p:nvGrpSpPr>
        <p:grpSpPr>
          <a:xfrm>
            <a:off x="8534400" y="6324600"/>
            <a:ext cx="3811256" cy="3065844"/>
            <a:chOff x="8534400" y="3792156"/>
            <a:chExt cx="3811256" cy="3065844"/>
          </a:xfrm>
        </p:grpSpPr>
        <p:grpSp>
          <p:nvGrpSpPr>
            <p:cNvPr id="30" name="Group 29">
              <a:extLst>
                <a:ext uri="{FF2B5EF4-FFF2-40B4-BE49-F238E27FC236}">
                  <a16:creationId xmlns:a16="http://schemas.microsoft.com/office/drawing/2014/main" id="{4685B2DF-1C88-4F38-AF9F-D511871B23F7}"/>
                </a:ext>
              </a:extLst>
            </p:cNvPr>
            <p:cNvGrpSpPr/>
            <p:nvPr/>
          </p:nvGrpSpPr>
          <p:grpSpPr>
            <a:xfrm>
              <a:off x="8534400" y="3792156"/>
              <a:ext cx="3811256" cy="3065844"/>
              <a:chOff x="8534400" y="3810000"/>
              <a:chExt cx="3811256" cy="3065844"/>
            </a:xfrm>
          </p:grpSpPr>
          <p:sp>
            <p:nvSpPr>
              <p:cNvPr id="32" name="Rectangle 31">
                <a:extLst>
                  <a:ext uri="{FF2B5EF4-FFF2-40B4-BE49-F238E27FC236}">
                    <a16:creationId xmlns:a16="http://schemas.microsoft.com/office/drawing/2014/main" id="{22B04D0F-D0AE-45A4-9289-C6F08DD8799B}"/>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47B8512-2C79-44DB-B12B-D29E1DC1291F}"/>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4" name="TextBox 33">
                <a:extLst>
                  <a:ext uri="{FF2B5EF4-FFF2-40B4-BE49-F238E27FC236}">
                    <a16:creationId xmlns:a16="http://schemas.microsoft.com/office/drawing/2014/main" id="{08ACA39C-DF62-47B0-9EFB-688168A62D56}"/>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5" name="TextBox 34">
                <a:hlinkClick r:id="rId5" action="ppaction://hlinksldjump"/>
                <a:extLst>
                  <a:ext uri="{FF2B5EF4-FFF2-40B4-BE49-F238E27FC236}">
                    <a16:creationId xmlns:a16="http://schemas.microsoft.com/office/drawing/2014/main" id="{D26BD743-264A-47F1-9D17-4E69658D116E}"/>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6" name="Rectangle 35">
                <a:hlinkClick r:id="rId5" action="ppaction://hlinksldjump"/>
                <a:extLst>
                  <a:ext uri="{FF2B5EF4-FFF2-40B4-BE49-F238E27FC236}">
                    <a16:creationId xmlns:a16="http://schemas.microsoft.com/office/drawing/2014/main" id="{D1FD2FFE-8A75-48B8-BD87-D5BFB2215B66}"/>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7" name="Rectangle 36">
                <a:hlinkClick r:id="rId6" action="ppaction://hlinksldjump"/>
                <a:extLst>
                  <a:ext uri="{FF2B5EF4-FFF2-40B4-BE49-F238E27FC236}">
                    <a16:creationId xmlns:a16="http://schemas.microsoft.com/office/drawing/2014/main" id="{42D2E0FA-69EC-4DAB-8A18-245AD459A1F6}"/>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8" name="TextBox 37">
                <a:hlinkClick r:id="rId6" action="ppaction://hlinksldjump"/>
                <a:extLst>
                  <a:ext uri="{FF2B5EF4-FFF2-40B4-BE49-F238E27FC236}">
                    <a16:creationId xmlns:a16="http://schemas.microsoft.com/office/drawing/2014/main" id="{9EC455AC-4D5A-483D-A7EF-9FE86B7D2567}"/>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9" name="Rectangle 38">
                <a:hlinkClick r:id="rId7" action="ppaction://hlinksldjump"/>
                <a:extLst>
                  <a:ext uri="{FF2B5EF4-FFF2-40B4-BE49-F238E27FC236}">
                    <a16:creationId xmlns:a16="http://schemas.microsoft.com/office/drawing/2014/main" id="{EC11F840-753D-429B-9002-22DCBFE884B2}"/>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40" name="TextBox 39">
                <a:hlinkClick r:id="rId7" action="ppaction://hlinksldjump"/>
                <a:extLst>
                  <a:ext uri="{FF2B5EF4-FFF2-40B4-BE49-F238E27FC236}">
                    <a16:creationId xmlns:a16="http://schemas.microsoft.com/office/drawing/2014/main" id="{7861C502-5542-4B43-86A3-C1BADB12190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41" name="Rectangle 40">
                <a:hlinkClick r:id="rId8" action="ppaction://hlinksldjump"/>
                <a:extLst>
                  <a:ext uri="{FF2B5EF4-FFF2-40B4-BE49-F238E27FC236}">
                    <a16:creationId xmlns:a16="http://schemas.microsoft.com/office/drawing/2014/main" id="{940BEBB5-1E74-453A-BB08-B1F3EE08D8A0}"/>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2" name="TextBox 41">
                <a:hlinkClick r:id="rId8" action="ppaction://hlinksldjump"/>
                <a:extLst>
                  <a:ext uri="{FF2B5EF4-FFF2-40B4-BE49-F238E27FC236}">
                    <a16:creationId xmlns:a16="http://schemas.microsoft.com/office/drawing/2014/main" id="{23952544-A9D9-47BD-95A9-3E73ACBC4063}"/>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3" name="Straight Connector 42">
                <a:extLst>
                  <a:ext uri="{FF2B5EF4-FFF2-40B4-BE49-F238E27FC236}">
                    <a16:creationId xmlns:a16="http://schemas.microsoft.com/office/drawing/2014/main" id="{F48B3CE6-CCD5-487C-9A41-0D0D8DB4A427}"/>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1A95B80-51E7-4931-AAF8-60EF3A57DB87}"/>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31" name="Straight Connector 30">
              <a:extLst>
                <a:ext uri="{FF2B5EF4-FFF2-40B4-BE49-F238E27FC236}">
                  <a16:creationId xmlns:a16="http://schemas.microsoft.com/office/drawing/2014/main" id="{D6CCB347-EAE1-408B-9C47-59EA7307939A}"/>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62835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9"/>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9"/>
                                        </p:tgtEl>
                                        <p:attrNameLst>
                                          <p:attrName>ppt_x</p:attrName>
                                          <p:attrName>ppt_y</p:attrName>
                                        </p:attrNameLst>
                                      </p:cBhvr>
                                      <p:rCtr x="0" y="18588"/>
                                    </p:animMotion>
                                  </p:childTnLst>
                                </p:cTn>
                              </p:par>
                            </p:childTnLst>
                          </p:cTn>
                        </p:par>
                      </p:childTnLst>
                    </p:cTn>
                  </p:par>
                </p:childTnLst>
              </p:cTn>
              <p:nextCondLst>
                <p:cond evt="onClick" delay="0">
                  <p:tgtEl>
                    <p:spTgt spid="2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48A3C-8744-1345-8AF9-F55A7C8A9E09}"/>
              </a:ext>
            </a:extLst>
          </p:cNvPr>
          <p:cNvSpPr>
            <a:spLocks noGrp="1"/>
          </p:cNvSpPr>
          <p:nvPr>
            <p:ph type="title"/>
          </p:nvPr>
        </p:nvSpPr>
        <p:spPr>
          <a:xfrm>
            <a:off x="381000" y="152400"/>
            <a:ext cx="11811000" cy="965200"/>
          </a:xfrm>
        </p:spPr>
        <p:txBody>
          <a:bodyPr/>
          <a:lstStyle/>
          <a:p>
            <a:pPr algn="l"/>
            <a:r>
              <a:rPr lang="en-US" sz="3200" b="1" dirty="0"/>
              <a:t>Social &amp; behavioral research </a:t>
            </a:r>
            <a:r>
              <a:rPr lang="en-US" sz="3200" dirty="0"/>
              <a:t>| Critical to product development</a:t>
            </a:r>
          </a:p>
        </p:txBody>
      </p:sp>
      <p:sp>
        <p:nvSpPr>
          <p:cNvPr id="2" name="Rectangle 1">
            <a:extLst>
              <a:ext uri="{FF2B5EF4-FFF2-40B4-BE49-F238E27FC236}">
                <a16:creationId xmlns:a16="http://schemas.microsoft.com/office/drawing/2014/main" id="{E3FA3CCE-E14C-F241-8D3B-87BD2AB9A76B}"/>
              </a:ext>
            </a:extLst>
          </p:cNvPr>
          <p:cNvSpPr/>
          <p:nvPr/>
        </p:nvSpPr>
        <p:spPr>
          <a:xfrm>
            <a:off x="2362200" y="1326525"/>
            <a:ext cx="8382000" cy="5365571"/>
          </a:xfrm>
          <a:prstGeom prst="rect">
            <a:avLst/>
          </a:prstGeom>
        </p:spPr>
        <p:txBody>
          <a:bodyPr wrap="square">
            <a:spAutoFit/>
          </a:bodyPr>
          <a:lstStyle/>
          <a:p>
            <a:pPr marL="285750" indent="-285750">
              <a:spcBef>
                <a:spcPts val="0"/>
              </a:spcBef>
              <a:spcAft>
                <a:spcPts val="2000"/>
              </a:spcAft>
              <a:buFont typeface="Arial" panose="020B0604020202020204" pitchFamily="34" charset="0"/>
              <a:buChar char="•"/>
            </a:pPr>
            <a:endParaRPr lang="en-US" sz="1600" dirty="0">
              <a:solidFill>
                <a:schemeClr val="accent4">
                  <a:lumMod val="50000"/>
                </a:schemeClr>
              </a:solidFill>
              <a:latin typeface="Calibri" panose="020F0502020204030204" pitchFamily="34" charset="0"/>
              <a:cs typeface="Calibri" panose="020F0502020204030204" pitchFamily="34" charset="0"/>
            </a:endParaRPr>
          </a:p>
          <a:p>
            <a:pPr>
              <a:spcBef>
                <a:spcPts val="0"/>
              </a:spcBef>
              <a:spcAft>
                <a:spcPts val="4000"/>
              </a:spcAft>
            </a:pPr>
            <a:r>
              <a:rPr lang="en-US" sz="1600" dirty="0">
                <a:solidFill>
                  <a:schemeClr val="accent4">
                    <a:lumMod val="50000"/>
                  </a:schemeClr>
                </a:solidFill>
                <a:latin typeface="Calibri" panose="020F0502020204030204" pitchFamily="34" charset="0"/>
                <a:cs typeface="Calibri" panose="020F0502020204030204" pitchFamily="34" charset="0"/>
              </a:rPr>
              <a:t>Social and behavioral research places product users at the center. It yields</a:t>
            </a:r>
            <a:r>
              <a:rPr lang="en-US" sz="1600" dirty="0">
                <a:solidFill>
                  <a:srgbClr val="740074"/>
                </a:solidFill>
                <a:latin typeface="Calibri" panose="020F0502020204030204" pitchFamily="34" charset="0"/>
                <a:cs typeface="Calibri" panose="020F0502020204030204" pitchFamily="34" charset="0"/>
              </a:rPr>
              <a:t> </a:t>
            </a:r>
            <a:r>
              <a:rPr lang="en-US" sz="1600" b="1" dirty="0">
                <a:solidFill>
                  <a:srgbClr val="740074"/>
                </a:solidFill>
                <a:latin typeface="Calibri" panose="020F0502020204030204" pitchFamily="34" charset="0"/>
                <a:cs typeface="Calibri" panose="020F0502020204030204" pitchFamily="34" charset="0"/>
              </a:rPr>
              <a:t>insights on user needs and preferences</a:t>
            </a:r>
            <a:r>
              <a:rPr lang="en-US" sz="1600" dirty="0">
                <a:solidFill>
                  <a:schemeClr val="accent4">
                    <a:lumMod val="50000"/>
                  </a:schemeClr>
                </a:solidFill>
                <a:latin typeface="Calibri" panose="020F0502020204030204" pitchFamily="34" charset="0"/>
                <a:cs typeface="Calibri" panose="020F0502020204030204" pitchFamily="34" charset="0"/>
              </a:rPr>
              <a:t> related to product characteristics, dosing forms, administration and context of use, and lends understanding to the complex reasons behind suboptimal adherence. These essential insights help optimize product use within clinical trials, as well as the effectiveness of the user-dependent prevention products being developed. </a:t>
            </a:r>
          </a:p>
          <a:p>
            <a:pPr>
              <a:spcBef>
                <a:spcPts val="0"/>
              </a:spcBef>
              <a:spcAft>
                <a:spcPts val="4000"/>
              </a:spcAft>
            </a:pPr>
            <a:r>
              <a:rPr lang="en-US" sz="1600" dirty="0">
                <a:solidFill>
                  <a:schemeClr val="accent4">
                    <a:lumMod val="50000"/>
                  </a:schemeClr>
                </a:solidFill>
                <a:latin typeface="Calibri" panose="020F0502020204030204" pitchFamily="34" charset="0"/>
                <a:cs typeface="Calibri" panose="020F0502020204030204" pitchFamily="34" charset="0"/>
              </a:rPr>
              <a:t>Social and behavioral research provides critical understanding of how users might engage with prevention products in </a:t>
            </a:r>
            <a:r>
              <a:rPr lang="en-US" sz="1600" b="1" dirty="0">
                <a:solidFill>
                  <a:srgbClr val="740074"/>
                </a:solidFill>
                <a:latin typeface="Calibri" panose="020F0502020204030204" pitchFamily="34" charset="0"/>
                <a:cs typeface="Calibri" panose="020F0502020204030204" pitchFamily="34" charset="0"/>
              </a:rPr>
              <a:t>“real world” settings </a:t>
            </a:r>
            <a:r>
              <a:rPr lang="en-US" sz="1600" dirty="0">
                <a:solidFill>
                  <a:schemeClr val="accent4">
                    <a:lumMod val="50000"/>
                  </a:schemeClr>
                </a:solidFill>
                <a:latin typeface="Calibri" panose="020F0502020204030204" pitchFamily="34" charset="0"/>
                <a:cs typeface="Calibri" panose="020F0502020204030204" pitchFamily="34" charset="0"/>
              </a:rPr>
              <a:t>by understanding how social and contextual factors impact engagement with prevention products. All are key inputs to help formulate plans to communicate about, roll out, and scale up new products. </a:t>
            </a:r>
          </a:p>
          <a:p>
            <a:pPr>
              <a:spcBef>
                <a:spcPts val="0"/>
              </a:spcBef>
              <a:spcAft>
                <a:spcPts val="4000"/>
              </a:spcAft>
            </a:pPr>
            <a:r>
              <a:rPr lang="en-US" sz="1600" dirty="0">
                <a:solidFill>
                  <a:schemeClr val="accent4">
                    <a:lumMod val="50000"/>
                  </a:schemeClr>
                </a:solidFill>
                <a:latin typeface="Calibri" panose="020F0502020204030204" pitchFamily="34" charset="0"/>
                <a:cs typeface="Calibri" panose="020F0502020204030204" pitchFamily="34" charset="0"/>
              </a:rPr>
              <a:t>Integrating social and behavioral research into all phases of clinical trials gives voice to study participants and provides numerous tools for listening to their perspectives. It thus contributes to a more </a:t>
            </a:r>
            <a:r>
              <a:rPr lang="en-US" sz="1600" b="1" dirty="0">
                <a:solidFill>
                  <a:srgbClr val="740074"/>
                </a:solidFill>
                <a:latin typeface="Calibri" panose="020F0502020204030204" pitchFamily="34" charset="0"/>
                <a:cs typeface="Calibri" panose="020F0502020204030204" pitchFamily="34" charset="0"/>
              </a:rPr>
              <a:t>inclusive research approach</a:t>
            </a:r>
            <a:r>
              <a:rPr lang="en-US" sz="1600" dirty="0">
                <a:solidFill>
                  <a:schemeClr val="accent4">
                    <a:lumMod val="50000"/>
                  </a:schemeClr>
                </a:solidFill>
                <a:latin typeface="Calibri" panose="020F0502020204030204" pitchFamily="34" charset="0"/>
                <a:cs typeface="Calibri" panose="020F0502020204030204" pitchFamily="34" charset="0"/>
              </a:rPr>
              <a:t>. </a:t>
            </a:r>
          </a:p>
          <a:p>
            <a:pPr marL="0" indent="0">
              <a:spcBef>
                <a:spcPts val="0"/>
              </a:spcBef>
              <a:buNone/>
            </a:pPr>
            <a:endParaRPr lang="en-US"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descr="Icon&#10;&#10;Description automatically generated">
            <a:extLst>
              <a:ext uri="{FF2B5EF4-FFF2-40B4-BE49-F238E27FC236}">
                <a16:creationId xmlns:a16="http://schemas.microsoft.com/office/drawing/2014/main" id="{D9D0C952-AE46-F54F-96EA-3CC9D5AA3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865" y="1676400"/>
            <a:ext cx="1600200" cy="1600200"/>
          </a:xfrm>
          <a:prstGeom prst="rect">
            <a:avLst/>
          </a:prstGeom>
        </p:spPr>
      </p:pic>
      <p:pic>
        <p:nvPicPr>
          <p:cNvPr id="7" name="Picture 6" descr="A picture containing text, sign, businesscard&#10;&#10;Description automatically generated">
            <a:extLst>
              <a:ext uri="{FF2B5EF4-FFF2-40B4-BE49-F238E27FC236}">
                <a16:creationId xmlns:a16="http://schemas.microsoft.com/office/drawing/2014/main" id="{117E562E-B672-BA4B-A27A-4C83AF0EE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865" y="3276600"/>
            <a:ext cx="1600200" cy="160020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FDE5C22F-4394-0045-93D0-24CBC0AFD1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865" y="4648200"/>
            <a:ext cx="1600200" cy="1600200"/>
          </a:xfrm>
          <a:prstGeom prst="rect">
            <a:avLst/>
          </a:prstGeom>
        </p:spPr>
      </p:pic>
      <p:grpSp>
        <p:nvGrpSpPr>
          <p:cNvPr id="33" name="Group 32">
            <a:extLst>
              <a:ext uri="{FF2B5EF4-FFF2-40B4-BE49-F238E27FC236}">
                <a16:creationId xmlns:a16="http://schemas.microsoft.com/office/drawing/2014/main" id="{FC3F6609-F521-2E49-A830-4FDD481C4F31}"/>
              </a:ext>
            </a:extLst>
          </p:cNvPr>
          <p:cNvGrpSpPr/>
          <p:nvPr/>
        </p:nvGrpSpPr>
        <p:grpSpPr>
          <a:xfrm>
            <a:off x="8534400" y="6324600"/>
            <a:ext cx="3811256" cy="3065844"/>
            <a:chOff x="8534400" y="3792156"/>
            <a:chExt cx="3811256" cy="3065844"/>
          </a:xfrm>
        </p:grpSpPr>
        <p:grpSp>
          <p:nvGrpSpPr>
            <p:cNvPr id="19" name="Group 18">
              <a:extLst>
                <a:ext uri="{FF2B5EF4-FFF2-40B4-BE49-F238E27FC236}">
                  <a16:creationId xmlns:a16="http://schemas.microsoft.com/office/drawing/2014/main" id="{BF86D318-0BE5-914A-91F7-C592F7325E40}"/>
                </a:ext>
              </a:extLst>
            </p:cNvPr>
            <p:cNvGrpSpPr/>
            <p:nvPr/>
          </p:nvGrpSpPr>
          <p:grpSpPr>
            <a:xfrm>
              <a:off x="8534400" y="3792156"/>
              <a:ext cx="3811256" cy="3065844"/>
              <a:chOff x="8534400" y="3810000"/>
              <a:chExt cx="3811256" cy="3065844"/>
            </a:xfrm>
          </p:grpSpPr>
          <p:sp>
            <p:nvSpPr>
              <p:cNvPr id="10" name="Rectangle 9">
                <a:extLst>
                  <a:ext uri="{FF2B5EF4-FFF2-40B4-BE49-F238E27FC236}">
                    <a16:creationId xmlns:a16="http://schemas.microsoft.com/office/drawing/2014/main" id="{727156C6-4E35-2F4D-968E-7C610BB87A1B}"/>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E74BA51-A239-AC49-8D37-E49EBFF8D2BC}"/>
                  </a:ext>
                </a:extLst>
              </p:cNvPr>
              <p:cNvPicPr>
                <a:picLocks noChangeAspect="1"/>
              </p:cNvPicPr>
              <p:nvPr/>
            </p:nvPicPr>
            <p:blipFill>
              <a:blip r:embed="rId6"/>
              <a:stretch>
                <a:fillRect/>
              </a:stretch>
            </p:blipFill>
            <p:spPr>
              <a:xfrm>
                <a:off x="8686800" y="3962400"/>
                <a:ext cx="254000" cy="165100"/>
              </a:xfrm>
              <a:prstGeom prst="rect">
                <a:avLst/>
              </a:prstGeom>
            </p:spPr>
          </p:pic>
          <p:sp>
            <p:nvSpPr>
              <p:cNvPr id="12" name="TextBox 11">
                <a:extLst>
                  <a:ext uri="{FF2B5EF4-FFF2-40B4-BE49-F238E27FC236}">
                    <a16:creationId xmlns:a16="http://schemas.microsoft.com/office/drawing/2014/main" id="{A82066B3-BFFB-6347-803C-57F6C7E7BCB6}"/>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13" name="TextBox 12">
                <a:hlinkClick r:id="rId7" action="ppaction://hlinksldjump"/>
                <a:extLst>
                  <a:ext uri="{FF2B5EF4-FFF2-40B4-BE49-F238E27FC236}">
                    <a16:creationId xmlns:a16="http://schemas.microsoft.com/office/drawing/2014/main" id="{E0F42AA5-79A5-484C-869B-8C4F529D0FDF}"/>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14" name="Rectangle 13">
                <a:hlinkClick r:id="rId7" action="ppaction://hlinksldjump"/>
                <a:extLst>
                  <a:ext uri="{FF2B5EF4-FFF2-40B4-BE49-F238E27FC236}">
                    <a16:creationId xmlns:a16="http://schemas.microsoft.com/office/drawing/2014/main" id="{39846AAD-78A3-6748-8A56-3C9A4D2767C1}"/>
                  </a:ext>
                </a:extLst>
              </p:cNvPr>
              <p:cNvSpPr/>
              <p:nvPr/>
            </p:nvSpPr>
            <p:spPr>
              <a:xfrm>
                <a:off x="8648148" y="4379992"/>
                <a:ext cx="418595" cy="400110"/>
              </a:xfrm>
              <a:prstGeom prst="rect">
                <a:avLst/>
              </a:prstGeom>
            </p:spPr>
            <p:txBody>
              <a:bodyPr wrap="square">
                <a:spAutoFit/>
              </a:bodyPr>
              <a:lstStyle/>
              <a:p>
                <a:r>
                  <a:rPr lang="en-US" sz="2000" b="1"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p>
            </p:txBody>
          </p:sp>
          <p:sp>
            <p:nvSpPr>
              <p:cNvPr id="22" name="Rectangle 21">
                <a:hlinkClick r:id="rId8" action="ppaction://hlinksldjump"/>
                <a:extLst>
                  <a:ext uri="{FF2B5EF4-FFF2-40B4-BE49-F238E27FC236}">
                    <a16:creationId xmlns:a16="http://schemas.microsoft.com/office/drawing/2014/main" id="{B73BABBA-E0C5-DF4C-92DD-CDB143C0CF94}"/>
                  </a:ext>
                </a:extLst>
              </p:cNvPr>
              <p:cNvSpPr/>
              <p:nvPr/>
            </p:nvSpPr>
            <p:spPr>
              <a:xfrm>
                <a:off x="8648148" y="4968120"/>
                <a:ext cx="418595" cy="400110"/>
              </a:xfrm>
              <a:prstGeom prst="rect">
                <a:avLst/>
              </a:prstGeom>
            </p:spPr>
            <p:txBody>
              <a:bodyPr wrap="square">
                <a:spAutoFit/>
              </a:bodyPr>
              <a:lstStyle/>
              <a:p>
                <a:r>
                  <a:rPr lang="en-US" sz="2000" b="1"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p>
            </p:txBody>
          </p:sp>
          <p:sp>
            <p:nvSpPr>
              <p:cNvPr id="26" name="TextBox 25">
                <a:hlinkClick r:id="rId8" action="ppaction://hlinksldjump"/>
                <a:extLst>
                  <a:ext uri="{FF2B5EF4-FFF2-40B4-BE49-F238E27FC236}">
                    <a16:creationId xmlns:a16="http://schemas.microsoft.com/office/drawing/2014/main" id="{44264917-283F-5947-9876-49D3490A8DC3}"/>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27" name="Rectangle 26">
                <a:hlinkClick r:id="rId9" action="ppaction://hlinksldjump"/>
                <a:extLst>
                  <a:ext uri="{FF2B5EF4-FFF2-40B4-BE49-F238E27FC236}">
                    <a16:creationId xmlns:a16="http://schemas.microsoft.com/office/drawing/2014/main" id="{0ABED6DA-9A45-7145-B07E-3679DEA6844F}"/>
                  </a:ext>
                </a:extLst>
              </p:cNvPr>
              <p:cNvSpPr/>
              <p:nvPr/>
            </p:nvSpPr>
            <p:spPr>
              <a:xfrm>
                <a:off x="8648148" y="5538489"/>
                <a:ext cx="418595" cy="400110"/>
              </a:xfrm>
              <a:prstGeom prst="rect">
                <a:avLst/>
              </a:prstGeom>
            </p:spPr>
            <p:txBody>
              <a:bodyPr wrap="square">
                <a:spAutoFit/>
              </a:bodyPr>
              <a:lstStyle/>
              <a:p>
                <a:r>
                  <a:rPr lang="en-US" sz="2000" b="1"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p>
            </p:txBody>
          </p:sp>
          <p:sp>
            <p:nvSpPr>
              <p:cNvPr id="28" name="TextBox 27">
                <a:hlinkClick r:id="rId9" action="ppaction://hlinksldjump"/>
                <a:extLst>
                  <a:ext uri="{FF2B5EF4-FFF2-40B4-BE49-F238E27FC236}">
                    <a16:creationId xmlns:a16="http://schemas.microsoft.com/office/drawing/2014/main" id="{E8501647-2F13-C349-82B6-A7F31A37197E}"/>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29" name="Rectangle 28">
                <a:hlinkClick r:id="rId10" action="ppaction://hlinksldjump"/>
                <a:extLst>
                  <a:ext uri="{FF2B5EF4-FFF2-40B4-BE49-F238E27FC236}">
                    <a16:creationId xmlns:a16="http://schemas.microsoft.com/office/drawing/2014/main" id="{D8E1EBB6-9A6D-2448-8CF6-BD4079A21889}"/>
                  </a:ext>
                </a:extLst>
              </p:cNvPr>
              <p:cNvSpPr/>
              <p:nvPr/>
            </p:nvSpPr>
            <p:spPr>
              <a:xfrm>
                <a:off x="8648148" y="6117911"/>
                <a:ext cx="418595" cy="400110"/>
              </a:xfrm>
              <a:prstGeom prst="rect">
                <a:avLst/>
              </a:prstGeom>
            </p:spPr>
            <p:txBody>
              <a:bodyPr wrap="square">
                <a:spAutoFit/>
              </a:bodyPr>
              <a:lstStyle/>
              <a:p>
                <a:r>
                  <a:rPr lang="en-US" sz="2000" b="1"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p>
            </p:txBody>
          </p:sp>
          <p:sp>
            <p:nvSpPr>
              <p:cNvPr id="30" name="TextBox 29">
                <a:hlinkClick r:id="rId10" action="ppaction://hlinksldjump"/>
                <a:extLst>
                  <a:ext uri="{FF2B5EF4-FFF2-40B4-BE49-F238E27FC236}">
                    <a16:creationId xmlns:a16="http://schemas.microsoft.com/office/drawing/2014/main" id="{25534FCC-DCA8-4F4D-B30F-C9219217574C}"/>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18" name="Straight Connector 17">
                <a:extLst>
                  <a:ext uri="{FF2B5EF4-FFF2-40B4-BE49-F238E27FC236}">
                    <a16:creationId xmlns:a16="http://schemas.microsoft.com/office/drawing/2014/main" id="{B48083DD-5B77-214D-B0F7-A2E657D5A58D}"/>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72B3CA-93D4-8E43-82A6-5E7C369310F4}"/>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id="{C4504230-9D8B-0A4D-B8D7-7D963ED168D3}"/>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131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33"/>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33"/>
                                        </p:tgtEl>
                                        <p:attrNameLst>
                                          <p:attrName>ppt_x</p:attrName>
                                          <p:attrName>ppt_y</p:attrName>
                                        </p:attrNameLst>
                                      </p:cBhvr>
                                      <p:rCtr x="0" y="18588"/>
                                    </p:animMotion>
                                  </p:childTnLst>
                                </p:cTn>
                              </p:par>
                            </p:childTnLst>
                          </p:cTn>
                        </p:par>
                      </p:childTnLst>
                    </p:cTn>
                  </p:par>
                </p:childTnLst>
              </p:cTn>
              <p:nextCondLst>
                <p:cond evt="onClick" delay="0">
                  <p:tgtEl>
                    <p:spTgt spid="3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Facilitators and barriers to product adherence</a:t>
            </a:r>
          </a:p>
        </p:txBody>
      </p:sp>
      <p:sp>
        <p:nvSpPr>
          <p:cNvPr id="6" name="TextBox 5">
            <a:extLst>
              <a:ext uri="{FF2B5EF4-FFF2-40B4-BE49-F238E27FC236}">
                <a16:creationId xmlns:a16="http://schemas.microsoft.com/office/drawing/2014/main" id="{C7A1CE16-C455-44E8-B547-1E93CF9496BF}"/>
              </a:ext>
            </a:extLst>
          </p:cNvPr>
          <p:cNvSpPr txBox="1"/>
          <p:nvPr/>
        </p:nvSpPr>
        <p:spPr>
          <a:xfrm>
            <a:off x="130009" y="1520185"/>
            <a:ext cx="5468848" cy="5121915"/>
          </a:xfrm>
          <a:prstGeom prst="rect">
            <a:avLst/>
          </a:prstGeom>
          <a:noFill/>
        </p:spPr>
        <p:txBody>
          <a:bodyPr wrap="square">
            <a:spAutoFit/>
          </a:bodyPr>
          <a:lstStyle/>
          <a:p>
            <a:pPr marL="0" lvl="1" indent="0">
              <a:buNone/>
            </a:pPr>
            <a:r>
              <a:rPr lang="en-US" sz="1500" b="1" dirty="0">
                <a:solidFill>
                  <a:srgbClr val="740074"/>
                </a:solidFill>
                <a:latin typeface="Calibri" panose="020F0502020204030204" pitchFamily="34" charset="0"/>
                <a:cs typeface="Calibri" panose="020F0502020204030204" pitchFamily="34" charset="0"/>
              </a:rPr>
              <a:t>MTN-003 participants were hesitant to disclose non-adherence even after trial participation had ended</a:t>
            </a:r>
          </a:p>
          <a:p>
            <a:pPr marL="285750" lvl="1" indent="-285750">
              <a:spcBef>
                <a:spcPct val="20000"/>
              </a:spcBef>
              <a:buFont typeface="Arial" charset="0"/>
              <a:buChar char="–"/>
            </a:pPr>
            <a:r>
              <a:rPr lang="en-US" sz="1400" dirty="0">
                <a:solidFill>
                  <a:schemeClr val="accent4">
                    <a:lumMod val="50000"/>
                  </a:schemeClr>
                </a:solidFill>
                <a:latin typeface="Calibri" panose="020F0502020204030204" pitchFamily="34" charset="0"/>
                <a:cs typeface="Calibri" panose="020F0502020204030204" pitchFamily="34" charset="0"/>
              </a:rPr>
              <a:t>Contrary to researchers’ expectations, participants were not more forthcoming about product nonadherence at the trial’s end.</a:t>
            </a:r>
            <a:r>
              <a:rPr lang="en-US" sz="1400" baseline="30000" dirty="0">
                <a:solidFill>
                  <a:schemeClr val="accent4">
                    <a:lumMod val="50000"/>
                  </a:schemeClr>
                </a:solidFill>
                <a:latin typeface="Calibri" panose="020F0502020204030204" pitchFamily="34" charset="0"/>
                <a:cs typeface="Calibri" panose="020F0502020204030204" pitchFamily="34" charset="0"/>
              </a:rPr>
              <a:t>26 </a:t>
            </a:r>
          </a:p>
          <a:p>
            <a:pPr marL="285750" lvl="1" indent="-285750">
              <a:spcBef>
                <a:spcPct val="20000"/>
              </a:spcBef>
              <a:buFont typeface="Arial" charset="0"/>
              <a:buChar char="–"/>
            </a:pPr>
            <a:r>
              <a:rPr lang="en-US" sz="1400" dirty="0">
                <a:solidFill>
                  <a:schemeClr val="accent4">
                    <a:lumMod val="50000"/>
                  </a:schemeClr>
                </a:solidFill>
                <a:latin typeface="Calibri" panose="020F0502020204030204" pitchFamily="34" charset="0"/>
                <a:cs typeface="Calibri" panose="020F0502020204030204" pitchFamily="34" charset="0"/>
              </a:rPr>
              <a:t>In MTN-003 qualitative ancillary studies, participants were reluctant to describe challenges with using the study products as directed and participants described fear of losing access to the trial’s testing services and high-quality healthcare if they reported nonuse.</a:t>
            </a:r>
            <a:r>
              <a:rPr lang="en-US" sz="1400" baseline="30000" dirty="0">
                <a:solidFill>
                  <a:schemeClr val="accent4">
                    <a:lumMod val="50000"/>
                  </a:schemeClr>
                </a:solidFill>
                <a:latin typeface="Calibri" panose="020F0502020204030204" pitchFamily="34" charset="0"/>
                <a:cs typeface="Calibri" panose="020F0502020204030204" pitchFamily="34" charset="0"/>
              </a:rPr>
              <a:t>27-30 </a:t>
            </a:r>
          </a:p>
          <a:p>
            <a:pPr>
              <a:spcBef>
                <a:spcPct val="20000"/>
              </a:spcBef>
              <a:spcAft>
                <a:spcPts val="300"/>
              </a:spcAft>
            </a:pPr>
            <a:r>
              <a:rPr lang="en-US" sz="1400" b="1" dirty="0">
                <a:solidFill>
                  <a:srgbClr val="740074"/>
                </a:solidFill>
                <a:latin typeface="Calibri" panose="020F0502020204030204" pitchFamily="34" charset="0"/>
                <a:cs typeface="Calibri" panose="020F0502020204030204" pitchFamily="34" charset="0"/>
              </a:rPr>
              <a:t>Product sharing was not reported as a significant driver of non-adherence in MTN-003.</a:t>
            </a:r>
            <a:r>
              <a:rPr lang="en-US" sz="1400" b="1" baseline="30000" dirty="0">
                <a:solidFill>
                  <a:srgbClr val="740074"/>
                </a:solidFill>
                <a:latin typeface="Calibri" panose="020F0502020204030204" pitchFamily="34" charset="0"/>
                <a:cs typeface="Calibri" panose="020F0502020204030204" pitchFamily="34" charset="0"/>
              </a:rPr>
              <a:t>31</a:t>
            </a:r>
            <a:br>
              <a:rPr lang="en-US" sz="1400" baseline="30000" dirty="0">
                <a:solidFill>
                  <a:schemeClr val="accent4">
                    <a:lumMod val="50000"/>
                  </a:schemeClr>
                </a:solidFill>
                <a:latin typeface="Calibri" panose="020F0502020204030204" pitchFamily="34" charset="0"/>
                <a:cs typeface="Calibri" panose="020F0502020204030204" pitchFamily="34" charset="0"/>
              </a:rPr>
            </a:br>
            <a:endParaRPr lang="en-US" sz="1400" baseline="30000" dirty="0">
              <a:solidFill>
                <a:schemeClr val="accent4">
                  <a:lumMod val="50000"/>
                </a:schemeClr>
              </a:solidFill>
              <a:latin typeface="Calibri" panose="020F0502020204030204" pitchFamily="34" charset="0"/>
              <a:cs typeface="Calibri" panose="020F0502020204030204" pitchFamily="34" charset="0"/>
            </a:endParaRPr>
          </a:p>
          <a:p>
            <a:pPr marL="0" lvl="1">
              <a:spcBef>
                <a:spcPct val="20000"/>
              </a:spcBef>
            </a:pPr>
            <a:r>
              <a:rPr lang="en-US" sz="1500" b="1" dirty="0">
                <a:solidFill>
                  <a:srgbClr val="740074"/>
                </a:solidFill>
                <a:latin typeface="Calibri" panose="020F0502020204030204" pitchFamily="34" charset="0"/>
                <a:cs typeface="Calibri" panose="020F0502020204030204" pitchFamily="34" charset="0"/>
              </a:rPr>
              <a:t>Multiple individual- and partner-level factors were associated with vaginal ring adherence in MTN-020</a:t>
            </a:r>
          </a:p>
          <a:p>
            <a:pPr marL="285750" lvl="1" indent="-285750">
              <a:spcBef>
                <a:spcPct val="20000"/>
              </a:spcBef>
              <a:buFont typeface="Arial" charset="0"/>
              <a:buChar char="–"/>
            </a:pPr>
            <a:r>
              <a:rPr lang="en-US" sz="1400" dirty="0">
                <a:solidFill>
                  <a:schemeClr val="accent4">
                    <a:lumMod val="50000"/>
                  </a:schemeClr>
                </a:solidFill>
                <a:latin typeface="Calibri" panose="020F0502020204030204" pitchFamily="34" charset="0"/>
                <a:cs typeface="Calibri" panose="020F0502020204030204" pitchFamily="34" charset="0"/>
              </a:rPr>
              <a:t>A secondary analysis of DPV levels in blood plasma and DPV released from returned rings found that adherence increased over time and was higher among participants who used long-acting contraception and whose partners knew about their trial participation. Adherence was lower for those younger, who had worries about the ring, and used condoms, among other factors.</a:t>
            </a:r>
            <a:r>
              <a:rPr lang="en-US" sz="1400" baseline="30000" dirty="0">
                <a:solidFill>
                  <a:schemeClr val="accent4">
                    <a:lumMod val="50000"/>
                  </a:schemeClr>
                </a:solidFill>
                <a:latin typeface="Calibri" panose="020F0502020204030204" pitchFamily="34" charset="0"/>
                <a:cs typeface="Calibri" panose="020F0502020204030204" pitchFamily="34" charset="0"/>
              </a:rPr>
              <a:t>66</a:t>
            </a:r>
          </a:p>
          <a:p>
            <a:pPr marL="285750" lvl="1" indent="-285750">
              <a:spcBef>
                <a:spcPct val="20000"/>
              </a:spcBef>
              <a:buFont typeface="Arial" charset="0"/>
              <a:buChar char="–"/>
            </a:pPr>
            <a:r>
              <a:rPr lang="en-US" sz="1400" dirty="0">
                <a:solidFill>
                  <a:schemeClr val="accent4">
                    <a:lumMod val="50000"/>
                  </a:schemeClr>
                </a:solidFill>
                <a:latin typeface="Calibri" panose="020F0502020204030204" pitchFamily="34" charset="0"/>
                <a:cs typeface="Calibri" panose="020F0502020204030204" pitchFamily="34" charset="0"/>
              </a:rPr>
              <a:t>Perceived ring interference with sex, menses, or problematic changes to the vaginal environment were seen as issues that should be addressed to help improve ring adherence in the future.</a:t>
            </a:r>
            <a:r>
              <a:rPr kumimoji="0" lang="en-US" sz="1200" b="0" i="0" u="none" strike="noStrike" kern="1200" cap="none" spc="0" normalizeH="0" baseline="30000" noProof="0" dirty="0">
                <a:ln>
                  <a:noFill/>
                </a:ln>
                <a:solidFill>
                  <a:schemeClr val="accent4">
                    <a:lumMod val="50000"/>
                  </a:schemeClr>
                </a:solidFill>
                <a:effectLst/>
                <a:uLnTx/>
                <a:uFillTx/>
                <a:latin typeface="Calibri" panose="020F0502020204030204" pitchFamily="34" charset="0"/>
                <a:ea typeface="Roboto" panose="02000000000000000000" pitchFamily="2" charset="0"/>
                <a:cs typeface="Calibri" panose="020F0502020204030204" pitchFamily="34" charset="0"/>
              </a:rPr>
              <a:t>76</a:t>
            </a:r>
            <a:endParaRPr lang="en-US" sz="1400" dirty="0">
              <a:solidFill>
                <a:schemeClr val="accent4">
                  <a:lumMod val="5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1EA826C7-9FE0-3E41-92C3-F330FA3D174C}"/>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ADHERENCE</a:t>
            </a:r>
          </a:p>
        </p:txBody>
      </p:sp>
      <p:pic>
        <p:nvPicPr>
          <p:cNvPr id="14" name="Picture 13" descr="A picture containing background pattern&#10;&#10;Description automatically generated">
            <a:extLst>
              <a:ext uri="{FF2B5EF4-FFF2-40B4-BE49-F238E27FC236}">
                <a16:creationId xmlns:a16="http://schemas.microsoft.com/office/drawing/2014/main" id="{A31E2306-F65D-EF49-B8D4-90C50AC8AA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1061" y="1287063"/>
            <a:ext cx="6600939" cy="5596337"/>
          </a:xfrm>
          <a:prstGeom prst="rect">
            <a:avLst/>
          </a:prstGeom>
        </p:spPr>
      </p:pic>
      <p:graphicFrame>
        <p:nvGraphicFramePr>
          <p:cNvPr id="10" name="Table 2">
            <a:extLst>
              <a:ext uri="{FF2B5EF4-FFF2-40B4-BE49-F238E27FC236}">
                <a16:creationId xmlns:a16="http://schemas.microsoft.com/office/drawing/2014/main" id="{19F5512C-EE21-414F-8207-72640BA99472}"/>
              </a:ext>
            </a:extLst>
          </p:cNvPr>
          <p:cNvGraphicFramePr>
            <a:graphicFrameLocks noGrp="1"/>
          </p:cNvGraphicFramePr>
          <p:nvPr>
            <p:extLst>
              <p:ext uri="{D42A27DB-BD31-4B8C-83A1-F6EECF244321}">
                <p14:modId xmlns:p14="http://schemas.microsoft.com/office/powerpoint/2010/main" val="332699578"/>
              </p:ext>
            </p:extLst>
          </p:nvPr>
        </p:nvGraphicFramePr>
        <p:xfrm>
          <a:off x="5699760" y="2112755"/>
          <a:ext cx="6073140" cy="4160520"/>
        </p:xfrm>
        <a:graphic>
          <a:graphicData uri="http://schemas.openxmlformats.org/drawingml/2006/table">
            <a:tbl>
              <a:tblPr firstRow="1" bandRow="1">
                <a:tableStyleId>{EB344D84-9AFB-497E-A393-DC336BA19D2E}</a:tableStyleId>
              </a:tblPr>
              <a:tblGrid>
                <a:gridCol w="1005840">
                  <a:extLst>
                    <a:ext uri="{9D8B030D-6E8A-4147-A177-3AD203B41FA5}">
                      <a16:colId xmlns:a16="http://schemas.microsoft.com/office/drawing/2014/main" val="2814437677"/>
                    </a:ext>
                  </a:extLst>
                </a:gridCol>
                <a:gridCol w="1524000">
                  <a:extLst>
                    <a:ext uri="{9D8B030D-6E8A-4147-A177-3AD203B41FA5}">
                      <a16:colId xmlns:a16="http://schemas.microsoft.com/office/drawing/2014/main" val="3445835140"/>
                    </a:ext>
                  </a:extLst>
                </a:gridCol>
                <a:gridCol w="1981200">
                  <a:extLst>
                    <a:ext uri="{9D8B030D-6E8A-4147-A177-3AD203B41FA5}">
                      <a16:colId xmlns:a16="http://schemas.microsoft.com/office/drawing/2014/main" val="3077049425"/>
                    </a:ext>
                  </a:extLst>
                </a:gridCol>
                <a:gridCol w="1562100">
                  <a:extLst>
                    <a:ext uri="{9D8B030D-6E8A-4147-A177-3AD203B41FA5}">
                      <a16:colId xmlns:a16="http://schemas.microsoft.com/office/drawing/2014/main" val="1273341871"/>
                    </a:ext>
                  </a:extLst>
                </a:gridCol>
              </a:tblGrid>
              <a:tr h="314901">
                <a:tc>
                  <a:txBody>
                    <a:bodyPr/>
                    <a:lstStyle/>
                    <a:p>
                      <a:pPr algn="l"/>
                      <a:endParaRPr lang="en-US" sz="1500" b="1"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500" b="1" dirty="0">
                          <a:solidFill>
                            <a:schemeClr val="bg1"/>
                          </a:solidFill>
                          <a:latin typeface="Calibri" panose="020F0502020204030204" pitchFamily="34" charset="0"/>
                          <a:cs typeface="Calibri" panose="020F0502020204030204" pitchFamily="34" charset="0"/>
                        </a:rPr>
                        <a:t>Rectal gel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a:r>
                        <a:rPr lang="en-US" sz="1500" b="1" dirty="0">
                          <a:solidFill>
                            <a:schemeClr val="bg1"/>
                          </a:solidFill>
                          <a:latin typeface="Calibri" panose="020F0502020204030204" pitchFamily="34" charset="0"/>
                          <a:cs typeface="Calibri" panose="020F0502020204030204" pitchFamily="34" charset="0"/>
                        </a:rPr>
                        <a:t>Vaginal ring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a:r>
                        <a:rPr lang="en-US" sz="1500" b="1" dirty="0">
                          <a:solidFill>
                            <a:schemeClr val="bg1"/>
                          </a:solidFill>
                          <a:latin typeface="Calibri" panose="020F0502020204030204" pitchFamily="34" charset="0"/>
                          <a:cs typeface="Calibri" panose="020F0502020204030204" pitchFamily="34" charset="0"/>
                        </a:rPr>
                        <a:t>Vaginal gel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48156756"/>
                  </a:ext>
                </a:extLst>
              </a:tr>
              <a:tr h="120568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Calibri" panose="020F0502020204030204" pitchFamily="34" charset="0"/>
                          <a:cs typeface="Calibri" panose="020F0502020204030204" pitchFamily="34" charset="0"/>
                        </a:rPr>
                        <a:t>Barriers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9525" cap="flat" cmpd="sng" algn="ctr">
                      <a:solidFill>
                        <a:schemeClr val="accent3">
                          <a:lumMod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Cumbersome application</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Physical discomfort</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Negative effects on sex</a:t>
                      </a:r>
                    </a:p>
                  </a:txBody>
                  <a:tcPr>
                    <a:lnL w="9525" cap="flat" cmpd="sng" algn="ctr">
                      <a:solidFill>
                        <a:schemeClr val="accent3">
                          <a:lumMod val="50000"/>
                        </a:schemeClr>
                      </a:solidFill>
                      <a:prstDash val="solid"/>
                      <a:round/>
                      <a:headEnd type="none" w="med" len="med"/>
                      <a:tailEnd type="none" w="med" len="med"/>
                    </a:lnL>
                    <a:lnR w="9525" cap="flat" cmpd="sng" algn="ctr">
                      <a:solidFill>
                        <a:schemeClr val="accent3">
                          <a:lumMod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Recent social harm </a:t>
                      </a:r>
                    </a:p>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Unsupportive male partner </a:t>
                      </a:r>
                    </a:p>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Negative rumors about the ring and/or study</a:t>
                      </a:r>
                    </a:p>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Perceived interference with sex or menses</a:t>
                      </a:r>
                    </a:p>
                  </a:txBody>
                  <a:tcPr>
                    <a:lnL w="9525" cap="flat" cmpd="sng" algn="ctr">
                      <a:solidFill>
                        <a:schemeClr val="accent3">
                          <a:lumMod val="50000"/>
                        </a:schemeClr>
                      </a:solidFill>
                      <a:prstDash val="solid"/>
                      <a:round/>
                      <a:headEnd type="none" w="med" len="med"/>
                      <a:tailEnd type="none" w="med" len="med"/>
                    </a:lnL>
                    <a:lnR w="9525" cap="flat" cmpd="sng" algn="ctr">
                      <a:solidFill>
                        <a:schemeClr val="accent3">
                          <a:lumMod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Missed visits </a:t>
                      </a:r>
                    </a:p>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Fear or experience of side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Negative effects on sex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Excessive wetness</a:t>
                      </a:r>
                    </a:p>
                  </a:txBody>
                  <a:tcPr>
                    <a:lnL w="9525" cap="flat" cmpd="sng" algn="ctr">
                      <a:solidFill>
                        <a:schemeClr val="accent3">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845720"/>
                  </a:ext>
                </a:extLst>
              </a:tr>
              <a:tr h="2189310">
                <a:tc>
                  <a:txBody>
                    <a:bodyPr/>
                    <a:lstStyle/>
                    <a:p>
                      <a:pPr algn="l"/>
                      <a:r>
                        <a:rPr lang="en-US" sz="1200" b="1" dirty="0">
                          <a:solidFill>
                            <a:schemeClr val="tx1"/>
                          </a:solidFill>
                          <a:latin typeface="Calibri" panose="020F0502020204030204" pitchFamily="34" charset="0"/>
                          <a:cs typeface="Calibri" panose="020F0502020204030204" pitchFamily="34" charset="0"/>
                        </a:rPr>
                        <a:t>Facilitators</a:t>
                      </a:r>
                    </a:p>
                  </a:txBody>
                  <a:tcPr>
                    <a:lnL w="12700" cap="flat" cmpd="sng" algn="ctr">
                      <a:noFill/>
                      <a:prstDash val="solid"/>
                      <a:round/>
                      <a:headEnd type="none" w="med" len="med"/>
                      <a:tailEnd type="none" w="med" len="med"/>
                    </a:lnL>
                    <a:lnR w="9525" cap="flat" cmpd="sng" algn="ctr">
                      <a:solidFill>
                        <a:schemeClr val="accent3">
                          <a:lumMod val="50000"/>
                        </a:schemeClr>
                      </a:solidFill>
                      <a:prstDash val="solid"/>
                      <a:round/>
                      <a:headEnd type="none" w="med" len="med"/>
                      <a:tailEnd type="none" w="med" len="med"/>
                    </a:lnR>
                    <a:lnT w="9525" cap="flat" cmpd="sng" algn="ctr">
                      <a:solidFill>
                        <a:schemeClr val="accent3">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Establishing routines </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Use in anticipation of sex  </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Portability (e.g., when on the move)</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Geographic region</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SMS reminders</a:t>
                      </a:r>
                    </a:p>
                    <a:p>
                      <a:pPr marL="285750" indent="-285750" algn="l">
                        <a:buFont typeface="Arial" panose="020B0604020202020204" pitchFamily="34" charset="0"/>
                        <a:buChar char="•"/>
                      </a:pPr>
                      <a:endParaRPr lang="en-US" sz="1200" b="1" dirty="0">
                        <a:solidFill>
                          <a:schemeClr val="tx1"/>
                        </a:solidFill>
                        <a:latin typeface="Calibri" panose="020F0502020204030204" pitchFamily="34" charset="0"/>
                        <a:cs typeface="Calibri" panose="020F0502020204030204" pitchFamily="34" charset="0"/>
                      </a:endParaRPr>
                    </a:p>
                  </a:txBody>
                  <a:tcPr>
                    <a:lnL w="9525" cap="flat" cmpd="sng" algn="ctr">
                      <a:solidFill>
                        <a:schemeClr val="accent3">
                          <a:lumMod val="50000"/>
                        </a:schemeClr>
                      </a:solidFill>
                      <a:prstDash val="solid"/>
                      <a:round/>
                      <a:headEnd type="none" w="med" len="med"/>
                      <a:tailEnd type="none" w="med" len="med"/>
                    </a:lnL>
                    <a:lnR w="9525" cap="flat" cmpd="sng" algn="ctr">
                      <a:solidFill>
                        <a:schemeClr val="accent3">
                          <a:lumMod val="50000"/>
                        </a:schemeClr>
                      </a:solidFill>
                      <a:prstDash val="solid"/>
                      <a:round/>
                      <a:headEnd type="none" w="med" len="med"/>
                      <a:tailEnd type="none" w="med" len="med"/>
                    </a:lnR>
                    <a:lnT w="9525" cap="flat" cmpd="sng" algn="ctr">
                      <a:solidFill>
                        <a:schemeClr val="accent3">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Exposure to adherence support intervention </a:t>
                      </a:r>
                    </a:p>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Demographic factors</a:t>
                      </a:r>
                    </a:p>
                    <a:p>
                      <a:pPr marL="285750" indent="-225425">
                        <a:buFont typeface="Arial" panose="020B0604020202020204" pitchFamily="34" charset="0"/>
                        <a:buChar char="•"/>
                        <a:tabLst/>
                      </a:pPr>
                      <a:r>
                        <a:rPr lang="en-US" sz="1200" kern="1200" dirty="0">
                          <a:solidFill>
                            <a:schemeClr val="tx1"/>
                          </a:solidFill>
                          <a:effectLst/>
                          <a:latin typeface="Calibri" panose="020F0502020204030204" pitchFamily="34" charset="0"/>
                          <a:ea typeface="+mn-ea"/>
                          <a:cs typeface="Calibri" panose="020F0502020204030204" pitchFamily="34" charset="0"/>
                        </a:rPr>
                        <a:t>Social support from partners, peers and social influencers</a:t>
                      </a:r>
                      <a:endParaRPr lang="en-US" sz="1200" b="1" dirty="0">
                        <a:solidFill>
                          <a:schemeClr val="tx1"/>
                        </a:solidFill>
                        <a:latin typeface="Calibri" panose="020F0502020204030204" pitchFamily="34" charset="0"/>
                        <a:cs typeface="Calibri" panose="020F0502020204030204" pitchFamily="34" charset="0"/>
                      </a:endParaRPr>
                    </a:p>
                  </a:txBody>
                  <a:tcPr>
                    <a:lnL w="9525" cap="flat" cmpd="sng" algn="ctr">
                      <a:solidFill>
                        <a:schemeClr val="accent3">
                          <a:lumMod val="50000"/>
                        </a:schemeClr>
                      </a:solidFill>
                      <a:prstDash val="solid"/>
                      <a:round/>
                      <a:headEnd type="none" w="med" len="med"/>
                      <a:tailEnd type="none" w="med" len="med"/>
                    </a:lnL>
                    <a:lnR w="9525" cap="flat" cmpd="sng" algn="ctr">
                      <a:solidFill>
                        <a:schemeClr val="accent3">
                          <a:lumMod val="50000"/>
                        </a:schemeClr>
                      </a:solidFill>
                      <a:prstDash val="solid"/>
                      <a:round/>
                      <a:headEnd type="none" w="med" len="med"/>
                      <a:tailEnd type="none" w="med" len="med"/>
                    </a:lnR>
                    <a:lnT w="9525" cap="flat" cmpd="sng" algn="ctr">
                      <a:solidFill>
                        <a:schemeClr val="accent3">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Geographic region and demographic factors </a:t>
                      </a:r>
                    </a:p>
                    <a:p>
                      <a:pPr marL="285750" indent="-285750" algn="l">
                        <a:buFont typeface="Arial" panose="020B0604020202020204" pitchFamily="34" charset="0"/>
                        <a:buChar char="•"/>
                      </a:pPr>
                      <a:r>
                        <a:rPr lang="en-US" sz="1200" b="0" dirty="0">
                          <a:solidFill>
                            <a:schemeClr val="tx1"/>
                          </a:solidFill>
                          <a:latin typeface="Calibri" panose="020F0502020204030204" pitchFamily="34" charset="0"/>
                          <a:cs typeface="Calibri" panose="020F0502020204030204" pitchFamily="34" charset="0"/>
                        </a:rPr>
                        <a:t>Partner support and involvement </a:t>
                      </a:r>
                    </a:p>
                  </a:txBody>
                  <a:tcPr>
                    <a:lnL w="9525" cap="flat" cmpd="sng" algn="ctr">
                      <a:solidFill>
                        <a:schemeClr val="accent3">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3">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953466"/>
                  </a:ext>
                </a:extLst>
              </a:tr>
            </a:tbl>
          </a:graphicData>
        </a:graphic>
      </p:graphicFrame>
      <p:sp>
        <p:nvSpPr>
          <p:cNvPr id="9" name="Rectangle 8">
            <a:extLst>
              <a:ext uri="{FF2B5EF4-FFF2-40B4-BE49-F238E27FC236}">
                <a16:creationId xmlns:a16="http://schemas.microsoft.com/office/drawing/2014/main" id="{FB62D32B-91D3-5C41-BD64-D81818AB9816}"/>
              </a:ext>
            </a:extLst>
          </p:cNvPr>
          <p:cNvSpPr/>
          <p:nvPr/>
        </p:nvSpPr>
        <p:spPr>
          <a:xfrm>
            <a:off x="5591061" y="1767391"/>
            <a:ext cx="4419600" cy="264303"/>
          </a:xfrm>
          <a:prstGeom prst="rect">
            <a:avLst/>
          </a:prstGeom>
        </p:spPr>
        <p:txBody>
          <a:bodyPr wrap="square">
            <a:spAutoFit/>
          </a:bodyPr>
          <a:lstStyle/>
          <a:p>
            <a:pPr marL="0" lvl="1" indent="0">
              <a:lnSpc>
                <a:spcPct val="70000"/>
              </a:lnSpc>
              <a:buNone/>
            </a:pPr>
            <a:r>
              <a:rPr lang="en-US" sz="1500" b="1" dirty="0">
                <a:latin typeface="Calibri" panose="020F0502020204030204" pitchFamily="34" charset="0"/>
                <a:cs typeface="Calibri" panose="020F0502020204030204" pitchFamily="34" charset="0"/>
              </a:rPr>
              <a:t>Barriers and facilitators to product adherence</a:t>
            </a:r>
          </a:p>
        </p:txBody>
      </p:sp>
      <p:grpSp>
        <p:nvGrpSpPr>
          <p:cNvPr id="31" name="Group 30">
            <a:extLst>
              <a:ext uri="{FF2B5EF4-FFF2-40B4-BE49-F238E27FC236}">
                <a16:creationId xmlns:a16="http://schemas.microsoft.com/office/drawing/2014/main" id="{2C13B970-9F64-4D61-BE3D-3D5442ED961C}"/>
              </a:ext>
            </a:extLst>
          </p:cNvPr>
          <p:cNvGrpSpPr/>
          <p:nvPr/>
        </p:nvGrpSpPr>
        <p:grpSpPr>
          <a:xfrm>
            <a:off x="8534400" y="6324600"/>
            <a:ext cx="3811256" cy="3065844"/>
            <a:chOff x="8534400" y="3792156"/>
            <a:chExt cx="3811256" cy="3065844"/>
          </a:xfrm>
        </p:grpSpPr>
        <p:grpSp>
          <p:nvGrpSpPr>
            <p:cNvPr id="32" name="Group 31">
              <a:extLst>
                <a:ext uri="{FF2B5EF4-FFF2-40B4-BE49-F238E27FC236}">
                  <a16:creationId xmlns:a16="http://schemas.microsoft.com/office/drawing/2014/main" id="{368F32E1-85ED-4725-A355-DA71D4EE1072}"/>
                </a:ext>
              </a:extLst>
            </p:cNvPr>
            <p:cNvGrpSpPr/>
            <p:nvPr/>
          </p:nvGrpSpPr>
          <p:grpSpPr>
            <a:xfrm>
              <a:off x="8534400" y="3792156"/>
              <a:ext cx="3811256" cy="3065844"/>
              <a:chOff x="8534400" y="3810000"/>
              <a:chExt cx="3811256" cy="3065844"/>
            </a:xfrm>
          </p:grpSpPr>
          <p:sp>
            <p:nvSpPr>
              <p:cNvPr id="34" name="Rectangle 33">
                <a:extLst>
                  <a:ext uri="{FF2B5EF4-FFF2-40B4-BE49-F238E27FC236}">
                    <a16:creationId xmlns:a16="http://schemas.microsoft.com/office/drawing/2014/main" id="{D64099B6-367E-4BEF-B140-7F24E592030F}"/>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B1D283F4-1E9E-4F01-905B-B983BF6268C0}"/>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6" name="TextBox 35">
                <a:extLst>
                  <a:ext uri="{FF2B5EF4-FFF2-40B4-BE49-F238E27FC236}">
                    <a16:creationId xmlns:a16="http://schemas.microsoft.com/office/drawing/2014/main" id="{D0C932CB-4FE8-4CB9-A44F-64126E04B868}"/>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7" name="TextBox 36">
                <a:hlinkClick r:id="rId5" action="ppaction://hlinksldjump"/>
                <a:extLst>
                  <a:ext uri="{FF2B5EF4-FFF2-40B4-BE49-F238E27FC236}">
                    <a16:creationId xmlns:a16="http://schemas.microsoft.com/office/drawing/2014/main" id="{CCFDF56A-6FE4-4888-BD4C-BD7CA4A519E2}"/>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8" name="Rectangle 37">
                <a:hlinkClick r:id="rId5" action="ppaction://hlinksldjump"/>
                <a:extLst>
                  <a:ext uri="{FF2B5EF4-FFF2-40B4-BE49-F238E27FC236}">
                    <a16:creationId xmlns:a16="http://schemas.microsoft.com/office/drawing/2014/main" id="{B4EE6423-83AF-43C3-89E2-979836E3FD63}"/>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9" name="Rectangle 38">
                <a:hlinkClick r:id="rId6" action="ppaction://hlinksldjump"/>
                <a:extLst>
                  <a:ext uri="{FF2B5EF4-FFF2-40B4-BE49-F238E27FC236}">
                    <a16:creationId xmlns:a16="http://schemas.microsoft.com/office/drawing/2014/main" id="{BE9848CE-DEC2-4581-A006-E96638F32D1C}"/>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40" name="TextBox 39">
                <a:hlinkClick r:id="rId6" action="ppaction://hlinksldjump"/>
                <a:extLst>
                  <a:ext uri="{FF2B5EF4-FFF2-40B4-BE49-F238E27FC236}">
                    <a16:creationId xmlns:a16="http://schemas.microsoft.com/office/drawing/2014/main" id="{EB06351E-27DA-4677-B185-62C5E1037A88}"/>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41" name="Rectangle 40">
                <a:hlinkClick r:id="rId7" action="ppaction://hlinksldjump"/>
                <a:extLst>
                  <a:ext uri="{FF2B5EF4-FFF2-40B4-BE49-F238E27FC236}">
                    <a16:creationId xmlns:a16="http://schemas.microsoft.com/office/drawing/2014/main" id="{43919C0C-8764-4ED1-A6F7-9F51C9C23677}"/>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42" name="TextBox 41">
                <a:hlinkClick r:id="rId7" action="ppaction://hlinksldjump"/>
                <a:extLst>
                  <a:ext uri="{FF2B5EF4-FFF2-40B4-BE49-F238E27FC236}">
                    <a16:creationId xmlns:a16="http://schemas.microsoft.com/office/drawing/2014/main" id="{DC977974-1D82-429B-A7AE-32B30DD562B9}"/>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43" name="Rectangle 42">
                <a:hlinkClick r:id="rId8" action="ppaction://hlinksldjump"/>
                <a:extLst>
                  <a:ext uri="{FF2B5EF4-FFF2-40B4-BE49-F238E27FC236}">
                    <a16:creationId xmlns:a16="http://schemas.microsoft.com/office/drawing/2014/main" id="{A9D24714-0C96-41C9-AA89-8C28B8B6522C}"/>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4" name="TextBox 43">
                <a:hlinkClick r:id="rId8" action="ppaction://hlinksldjump"/>
                <a:extLst>
                  <a:ext uri="{FF2B5EF4-FFF2-40B4-BE49-F238E27FC236}">
                    <a16:creationId xmlns:a16="http://schemas.microsoft.com/office/drawing/2014/main" id="{A1F7E6A3-3EF1-432F-9E3D-E2E165BA2DDE}"/>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5" name="Straight Connector 44">
                <a:extLst>
                  <a:ext uri="{FF2B5EF4-FFF2-40B4-BE49-F238E27FC236}">
                    <a16:creationId xmlns:a16="http://schemas.microsoft.com/office/drawing/2014/main" id="{0D136526-0960-4FF6-851A-EBC857F77BEC}"/>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A165D8CA-9124-430C-9A1A-9A88A8BEE240}"/>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33" name="Straight Connector 32">
              <a:extLst>
                <a:ext uri="{FF2B5EF4-FFF2-40B4-BE49-F238E27FC236}">
                  <a16:creationId xmlns:a16="http://schemas.microsoft.com/office/drawing/2014/main" id="{02378FE4-2524-4C74-8FE8-C47FD4E6ADBE}"/>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43247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3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31"/>
                                        </p:tgtEl>
                                        <p:attrNameLst>
                                          <p:attrName>ppt_x</p:attrName>
                                          <p:attrName>ppt_y</p:attrName>
                                        </p:attrNameLst>
                                      </p:cBhvr>
                                      <p:rCtr x="0" y="18588"/>
                                    </p:animMotion>
                                  </p:childTnLst>
                                </p:cTn>
                              </p:par>
                            </p:childTnLst>
                          </p:cTn>
                        </p:par>
                      </p:childTnLst>
                    </p:cTn>
                  </p:par>
                </p:childTnLst>
              </p:cTn>
              <p:nextCondLst>
                <p:cond evt="onClick" delay="0">
                  <p:tgtEl>
                    <p:spTgt spid="3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Insights </a:t>
            </a:r>
            <a:r>
              <a:rPr lang="en-US" sz="3200" dirty="0"/>
              <a:t>| Partner influence on women [cisgender]</a:t>
            </a:r>
            <a:endParaRPr lang="en-US" sz="3200" dirty="0">
              <a:solidFill>
                <a:srgbClr val="FF0000"/>
              </a:solidFill>
            </a:endParaRP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130364" y="1331018"/>
            <a:ext cx="9500770" cy="45268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Women anticipated and experienced resistance or violence from partners related to product use</a:t>
            </a:r>
          </a:p>
          <a:p>
            <a:pPr marL="460375" lvl="1" indent="-225425"/>
            <a:r>
              <a:rPr lang="en-US" sz="1300" dirty="0">
                <a:latin typeface="Calibri" panose="020F0502020204030204" pitchFamily="34" charset="0"/>
                <a:cs typeface="Calibri" panose="020F0502020204030204" pitchFamily="34" charset="0"/>
              </a:rPr>
              <a:t>Across trials with cisgender women, participants frequently cited concerns about partners feeling a vaginal ring, noticing a vaginal gel, finding oral PrEP pills, or reacting negatively upon discovering product use.</a:t>
            </a:r>
            <a:r>
              <a:rPr lang="en-US" sz="1300" baseline="30000" dirty="0">
                <a:latin typeface="Calibri" panose="020F0502020204030204" pitchFamily="34" charset="0"/>
                <a:cs typeface="Calibri" panose="020F0502020204030204" pitchFamily="34" charset="0"/>
              </a:rPr>
              <a:t>5, 11,12, 14, 32 </a:t>
            </a:r>
          </a:p>
          <a:p>
            <a:pPr marL="460375" lvl="1" indent="-225425"/>
            <a:r>
              <a:rPr lang="en-US" sz="1300" dirty="0">
                <a:latin typeface="Calibri" panose="020F0502020204030204" pitchFamily="34" charset="0"/>
                <a:cs typeface="Calibri" panose="020F0502020204030204" pitchFamily="34" charset="0"/>
              </a:rPr>
              <a:t>Reported social harms were few but not insignificant across studies, often occurring in the form of emotional or physical violence from a partner. Differences across protocols in rates of social harms illustrated potential differences in how social harms were classified. The most frequent consequences of partner-related social harms were removal or destruction of the ring by the partner, physical and verbal violence, and/or relationship dissolution.</a:t>
            </a:r>
            <a:r>
              <a:rPr lang="en-US" sz="1300" baseline="30000" dirty="0">
                <a:latin typeface="Calibri" panose="020F0502020204030204" pitchFamily="34" charset="0"/>
                <a:cs typeface="Calibri" panose="020F0502020204030204" pitchFamily="34" charset="0"/>
              </a:rPr>
              <a:t>12, 33, 37 </a:t>
            </a:r>
          </a:p>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Product disclosure did not ensure partner support, but partner support was not always necessary </a:t>
            </a:r>
          </a:p>
          <a:p>
            <a:pPr marL="522288" lvl="1" indent="-277813"/>
            <a:r>
              <a:rPr lang="en-US" sz="1300" dirty="0">
                <a:latin typeface="Calibri" panose="020F0502020204030204" pitchFamily="34" charset="0"/>
                <a:cs typeface="Calibri" panose="020F0502020204030204" pitchFamily="34" charset="0"/>
              </a:rPr>
              <a:t>In MTN-001, MTN-003C, and MTN-020, over half of the women who had experienced a partner-related social harm had disclosed study participation to their partner at enrollment. Also, not all male partners who knew about trial participation and product use were supportive. Their active opposition was a barrier to product use.</a:t>
            </a:r>
            <a:r>
              <a:rPr lang="en-US" sz="1300" baseline="30000" dirty="0">
                <a:effectLst/>
                <a:latin typeface="Calibri" panose="020F0502020204030204" pitchFamily="34" charset="0"/>
                <a:ea typeface="Calibri" panose="020F0502020204030204" pitchFamily="34" charset="0"/>
                <a:cs typeface="Calibri" panose="020F0502020204030204" pitchFamily="34" charset="0"/>
              </a:rPr>
              <a:t>1, 27, 33,34, 38</a:t>
            </a:r>
            <a:endParaRPr lang="en-US" sz="1300" baseline="30000" dirty="0">
              <a:latin typeface="Calibri" panose="020F0502020204030204" pitchFamily="34" charset="0"/>
              <a:cs typeface="Calibri" panose="020F0502020204030204" pitchFamily="34" charset="0"/>
            </a:endParaRPr>
          </a:p>
          <a:p>
            <a:pPr marL="522288" lvl="1" indent="-277813"/>
            <a:r>
              <a:rPr lang="en-US" sz="1300" dirty="0">
                <a:latin typeface="Calibri" panose="020F0502020204030204" pitchFamily="34" charset="0"/>
                <a:cs typeface="Calibri" panose="020F0502020204030204" pitchFamily="34" charset="0"/>
              </a:rPr>
              <a:t>Participants’ relationship dynamics varied greatly in MTN-004 and MTN-020, and while some high-commitment relationships were beneficial in garnering partner support, women in less committed relationships did not always feel that disclosure was necessary or useful.</a:t>
            </a:r>
            <a:r>
              <a:rPr lang="en-US" sz="1300" baseline="30000" dirty="0">
                <a:latin typeface="Calibri" panose="020F0502020204030204" pitchFamily="34" charset="0"/>
                <a:cs typeface="Calibri" panose="020F0502020204030204" pitchFamily="34" charset="0"/>
              </a:rPr>
              <a:t>5, 12, 36</a:t>
            </a:r>
            <a:r>
              <a:rPr lang="en-US" sz="1300" dirty="0">
                <a:latin typeface="Calibri" panose="020F0502020204030204" pitchFamily="34" charset="0"/>
                <a:cs typeface="Calibri" panose="020F0502020204030204" pitchFamily="34" charset="0"/>
              </a:rPr>
              <a:t> </a:t>
            </a:r>
            <a:endParaRPr lang="en-US" sz="1300" b="1" dirty="0">
              <a:latin typeface="Calibri" panose="020F0502020204030204" pitchFamily="34" charset="0"/>
              <a:cs typeface="Calibri" panose="020F0502020204030204" pitchFamily="34" charset="0"/>
            </a:endParaRPr>
          </a:p>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Gender roles and relationship dynamics shaped and were shaped by woman-initiated product use </a:t>
            </a:r>
          </a:p>
          <a:p>
            <a:pPr marL="522288" lvl="1" indent="-287338"/>
            <a:r>
              <a:rPr lang="en-US" sz="1400" dirty="0">
                <a:latin typeface="Calibri" panose="020F0502020204030204" pitchFamily="34" charset="0"/>
                <a:cs typeface="Calibri" panose="020F0502020204030204" pitchFamily="34" charset="0"/>
              </a:rPr>
              <a:t>Woman-initiated methods conferred greater autonomy to self-administer products and were perceived on a continuum from empowering to threatening within a relationship.</a:t>
            </a:r>
            <a:r>
              <a:rPr lang="en-US" sz="1400" baseline="30000" dirty="0">
                <a:latin typeface="Calibri" panose="020F0502020204030204" pitchFamily="34" charset="0"/>
                <a:cs typeface="Calibri" panose="020F0502020204030204" pitchFamily="34" charset="0"/>
              </a:rPr>
              <a:t>27, 38</a:t>
            </a:r>
            <a:r>
              <a:rPr lang="en-US" sz="1400" dirty="0">
                <a:latin typeface="Calibri" panose="020F0502020204030204" pitchFamily="34" charset="0"/>
                <a:cs typeface="Calibri" panose="020F0502020204030204" pitchFamily="34" charset="0"/>
              </a:rPr>
              <a:t> However, different relationship types conferred different norms about product disclosure and anticipated partner support or resistance.</a:t>
            </a:r>
            <a:r>
              <a:rPr lang="en-US" sz="1400" baseline="30000" dirty="0">
                <a:latin typeface="Calibri" panose="020F0502020204030204" pitchFamily="34" charset="0"/>
                <a:cs typeface="Calibri" panose="020F0502020204030204" pitchFamily="34" charset="0"/>
              </a:rPr>
              <a:t>38</a:t>
            </a:r>
            <a:endParaRPr lang="en-US" sz="1400" dirty="0">
              <a:latin typeface="Calibri" panose="020F0502020204030204" pitchFamily="34" charset="0"/>
              <a:cs typeface="Calibri" panose="020F0502020204030204" pitchFamily="34" charset="0"/>
            </a:endParaRPr>
          </a:p>
          <a:p>
            <a:pPr marL="522288" lvl="1" indent="-287338"/>
            <a:r>
              <a:rPr lang="en-US" sz="1400" dirty="0">
                <a:latin typeface="Calibri" panose="020F0502020204030204" pitchFamily="34" charset="0"/>
                <a:cs typeface="Calibri" panose="020F0502020204030204" pitchFamily="34" charset="0"/>
              </a:rPr>
              <a:t>Partners’ negative reactions and comments about vaginal rings and gels often changed whether and how women used them. Partner support </a:t>
            </a:r>
            <a:r>
              <a:rPr lang="en-US" sz="1400" dirty="0"/>
              <a:t>could be indirect, or </a:t>
            </a:r>
            <a:r>
              <a:rPr lang="en-US" sz="1400" dirty="0">
                <a:latin typeface="Calibri" panose="020F0502020204030204" pitchFamily="34" charset="0"/>
                <a:cs typeface="Calibri" panose="020F0502020204030204" pitchFamily="34" charset="0"/>
              </a:rPr>
              <a:t>directly related to product adherence or study visit attendance. </a:t>
            </a:r>
            <a:r>
              <a:rPr lang="en-US" sz="1400" baseline="30000" dirty="0">
                <a:latin typeface="Calibri" panose="020F0502020204030204" pitchFamily="34" charset="0"/>
                <a:cs typeface="Calibri" panose="020F0502020204030204" pitchFamily="34" charset="0"/>
              </a:rPr>
              <a:t>27, 28, 32-35, 38 , 39</a:t>
            </a:r>
            <a:endParaRPr lang="en-US" sz="1400" b="1" dirty="0">
              <a:solidFill>
                <a:srgbClr val="740074"/>
              </a:solidFill>
              <a:latin typeface="Calibri" panose="020F0502020204030204" pitchFamily="34" charset="0"/>
              <a:cs typeface="Calibri" panose="020F0502020204030204" pitchFamily="34" charset="0"/>
            </a:endParaRPr>
          </a:p>
        </p:txBody>
      </p:sp>
      <p:pic>
        <p:nvPicPr>
          <p:cNvPr id="7" name="Picture 6" descr="Background pattern&#10;&#10;Description automatically generated">
            <a:extLst>
              <a:ext uri="{FF2B5EF4-FFF2-40B4-BE49-F238E27FC236}">
                <a16:creationId xmlns:a16="http://schemas.microsoft.com/office/drawing/2014/main" id="{9A4A39E2-FFD4-5546-AB8E-65B73D7A4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1135" y="1312464"/>
            <a:ext cx="2560864" cy="5556422"/>
          </a:xfrm>
          <a:prstGeom prst="rect">
            <a:avLst/>
          </a:prstGeom>
        </p:spPr>
      </p:pic>
      <p:sp>
        <p:nvSpPr>
          <p:cNvPr id="3" name="Content Placeholder 2">
            <a:extLst>
              <a:ext uri="{FF2B5EF4-FFF2-40B4-BE49-F238E27FC236}">
                <a16:creationId xmlns:a16="http://schemas.microsoft.com/office/drawing/2014/main" id="{04EB825B-EB58-481B-9F60-4B4ED1AE1590}"/>
              </a:ext>
            </a:extLst>
          </p:cNvPr>
          <p:cNvSpPr txBox="1">
            <a:spLocks/>
          </p:cNvSpPr>
          <p:nvPr/>
        </p:nvSpPr>
        <p:spPr bwMode="auto">
          <a:xfrm>
            <a:off x="9525000" y="1828238"/>
            <a:ext cx="2560864" cy="4314608"/>
          </a:xfrm>
          <a:prstGeom prst="roundRect">
            <a:avLst/>
          </a:prstGeom>
          <a:noFill/>
          <a:ln>
            <a:noFill/>
          </a:ln>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800" i="1" dirty="0">
                <a:solidFill>
                  <a:schemeClr val="tx1"/>
                </a:solidFill>
                <a:latin typeface="Calibri" panose="020F0502020204030204" pitchFamily="34" charset="0"/>
                <a:cs typeface="Calibri" panose="020F0502020204030204" pitchFamily="34" charset="0"/>
              </a:rPr>
              <a:t>“I made him understand that since he doesn’t want us to use condoms during sex…he must allow me to protect myself with the ring against HIV… he said if I think wearing the ring is good for me then I must continue with it</a:t>
            </a:r>
            <a:r>
              <a:rPr lang="en-US" sz="1800" i="1" dirty="0">
                <a:solidFill>
                  <a:schemeClr val="tx1"/>
                </a:solidFill>
                <a:effectLst/>
                <a:latin typeface="Calibri" panose="020F0502020204030204" pitchFamily="34" charset="0"/>
                <a:cs typeface="Calibri" panose="020F0502020204030204" pitchFamily="34" charset="0"/>
              </a:rPr>
              <a:t>.”</a:t>
            </a:r>
          </a:p>
          <a:p>
            <a:pPr marL="0" indent="0" algn="r">
              <a:lnSpc>
                <a:spcPct val="110000"/>
              </a:lnSpc>
              <a:buNone/>
            </a:pPr>
            <a:r>
              <a:rPr lang="en-US" sz="1400" i="1" dirty="0">
                <a:latin typeface="Calibri" panose="020F0502020204030204" pitchFamily="34" charset="0"/>
                <a:cs typeface="Calibri" panose="020F0502020204030204" pitchFamily="34" charset="0"/>
              </a:rPr>
              <a:t>-MTN-020, South Africa </a:t>
            </a:r>
          </a:p>
          <a:p>
            <a:pPr marL="0" indent="0" algn="r">
              <a:lnSpc>
                <a:spcPct val="110000"/>
              </a:lnSpc>
              <a:buNone/>
            </a:pPr>
            <a:endParaRPr lang="en-US" sz="800" dirty="0">
              <a:solidFill>
                <a:schemeClr val="tx1"/>
              </a:solidFill>
              <a:latin typeface="+mj-lt"/>
            </a:endParaRPr>
          </a:p>
          <a:p>
            <a:pPr marL="0" indent="0" algn="r">
              <a:lnSpc>
                <a:spcPct val="110000"/>
              </a:lnSpc>
              <a:buNone/>
            </a:pP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From: “Relationship Type and Use of the Vaginal Ring for HIV-1 Prevention in the MTN 020/ASPIRE Trial” </a:t>
            </a:r>
            <a:r>
              <a:rPr lang="en-US" sz="1000" baseline="30000" dirty="0">
                <a:solidFill>
                  <a:schemeClr val="tx1"/>
                </a:solidFill>
                <a:latin typeface="Roboto" panose="02000000000000000000" pitchFamily="2" charset="0"/>
                <a:ea typeface="Roboto" panose="02000000000000000000" pitchFamily="2" charset="0"/>
                <a:cs typeface="Roboto" panose="02000000000000000000" pitchFamily="2" charset="0"/>
              </a:rPr>
              <a:t>36</a:t>
            </a:r>
          </a:p>
        </p:txBody>
      </p:sp>
      <p:sp>
        <p:nvSpPr>
          <p:cNvPr id="8" name="Rectangle 7">
            <a:extLst>
              <a:ext uri="{FF2B5EF4-FFF2-40B4-BE49-F238E27FC236}">
                <a16:creationId xmlns:a16="http://schemas.microsoft.com/office/drawing/2014/main" id="{221E8EF7-062D-6A41-B3C9-FE863963F43E}"/>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SOCIAL FACTORS</a:t>
            </a:r>
          </a:p>
        </p:txBody>
      </p:sp>
      <p:grpSp>
        <p:nvGrpSpPr>
          <p:cNvPr id="26" name="Group 25">
            <a:extLst>
              <a:ext uri="{FF2B5EF4-FFF2-40B4-BE49-F238E27FC236}">
                <a16:creationId xmlns:a16="http://schemas.microsoft.com/office/drawing/2014/main" id="{E23E3A96-170E-4BB2-9745-F57C96B91B63}"/>
              </a:ext>
            </a:extLst>
          </p:cNvPr>
          <p:cNvGrpSpPr/>
          <p:nvPr/>
        </p:nvGrpSpPr>
        <p:grpSpPr>
          <a:xfrm>
            <a:off x="8534400" y="6324600"/>
            <a:ext cx="3811256" cy="3065844"/>
            <a:chOff x="8534400" y="3792156"/>
            <a:chExt cx="3811256" cy="3065844"/>
          </a:xfrm>
        </p:grpSpPr>
        <p:grpSp>
          <p:nvGrpSpPr>
            <p:cNvPr id="27" name="Group 26">
              <a:extLst>
                <a:ext uri="{FF2B5EF4-FFF2-40B4-BE49-F238E27FC236}">
                  <a16:creationId xmlns:a16="http://schemas.microsoft.com/office/drawing/2014/main" id="{84B3270F-7F11-4E2D-B166-059D627CF60D}"/>
                </a:ext>
              </a:extLst>
            </p:cNvPr>
            <p:cNvGrpSpPr/>
            <p:nvPr/>
          </p:nvGrpSpPr>
          <p:grpSpPr>
            <a:xfrm>
              <a:off x="8534400" y="3792156"/>
              <a:ext cx="3811256" cy="3065844"/>
              <a:chOff x="8534400" y="3810000"/>
              <a:chExt cx="3811256" cy="3065844"/>
            </a:xfrm>
          </p:grpSpPr>
          <p:sp>
            <p:nvSpPr>
              <p:cNvPr id="29" name="Rectangle 28">
                <a:extLst>
                  <a:ext uri="{FF2B5EF4-FFF2-40B4-BE49-F238E27FC236}">
                    <a16:creationId xmlns:a16="http://schemas.microsoft.com/office/drawing/2014/main" id="{1123DBB7-AB26-492C-9FAA-8E606AEEE544}"/>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F487EC89-B4E3-4DA2-9F21-E1E15B67C3EC}"/>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1" name="TextBox 30">
                <a:extLst>
                  <a:ext uri="{FF2B5EF4-FFF2-40B4-BE49-F238E27FC236}">
                    <a16:creationId xmlns:a16="http://schemas.microsoft.com/office/drawing/2014/main" id="{F995FCB3-52F3-4178-BBA6-3C814FF6CABD}"/>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2" name="TextBox 31">
                <a:hlinkClick r:id="rId5" action="ppaction://hlinksldjump"/>
                <a:extLst>
                  <a:ext uri="{FF2B5EF4-FFF2-40B4-BE49-F238E27FC236}">
                    <a16:creationId xmlns:a16="http://schemas.microsoft.com/office/drawing/2014/main" id="{73BCB6CF-EA56-4BD6-B03C-4FC24FDD60D4}"/>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3" name="Rectangle 32">
                <a:hlinkClick r:id="rId5" action="ppaction://hlinksldjump"/>
                <a:extLst>
                  <a:ext uri="{FF2B5EF4-FFF2-40B4-BE49-F238E27FC236}">
                    <a16:creationId xmlns:a16="http://schemas.microsoft.com/office/drawing/2014/main" id="{3E4895D8-D624-45F4-8B78-F19022458116}"/>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4" name="Rectangle 33">
                <a:hlinkClick r:id="rId6" action="ppaction://hlinksldjump"/>
                <a:extLst>
                  <a:ext uri="{FF2B5EF4-FFF2-40B4-BE49-F238E27FC236}">
                    <a16:creationId xmlns:a16="http://schemas.microsoft.com/office/drawing/2014/main" id="{70CD56FB-ED73-4CFE-8C67-344D16EF32CF}"/>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5" name="TextBox 34">
                <a:hlinkClick r:id="rId6" action="ppaction://hlinksldjump"/>
                <a:extLst>
                  <a:ext uri="{FF2B5EF4-FFF2-40B4-BE49-F238E27FC236}">
                    <a16:creationId xmlns:a16="http://schemas.microsoft.com/office/drawing/2014/main" id="{EE8918D4-A23B-4CC8-947F-89FDEB90C6E3}"/>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6" name="Rectangle 35">
                <a:hlinkClick r:id="rId7" action="ppaction://hlinksldjump"/>
                <a:extLst>
                  <a:ext uri="{FF2B5EF4-FFF2-40B4-BE49-F238E27FC236}">
                    <a16:creationId xmlns:a16="http://schemas.microsoft.com/office/drawing/2014/main" id="{149894D7-55E3-423A-AB25-1BA2511A9AC4}"/>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7" name="TextBox 36">
                <a:hlinkClick r:id="rId7" action="ppaction://hlinksldjump"/>
                <a:extLst>
                  <a:ext uri="{FF2B5EF4-FFF2-40B4-BE49-F238E27FC236}">
                    <a16:creationId xmlns:a16="http://schemas.microsoft.com/office/drawing/2014/main" id="{3F9E7AAA-21F0-4B6F-95DB-8D3ADC8EADF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8" name="Rectangle 37">
                <a:hlinkClick r:id="rId8" action="ppaction://hlinksldjump"/>
                <a:extLst>
                  <a:ext uri="{FF2B5EF4-FFF2-40B4-BE49-F238E27FC236}">
                    <a16:creationId xmlns:a16="http://schemas.microsoft.com/office/drawing/2014/main" id="{79D1C0AC-3A4E-41DE-B694-B936BE8F7923}"/>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9" name="TextBox 38">
                <a:hlinkClick r:id="rId8" action="ppaction://hlinksldjump"/>
                <a:extLst>
                  <a:ext uri="{FF2B5EF4-FFF2-40B4-BE49-F238E27FC236}">
                    <a16:creationId xmlns:a16="http://schemas.microsoft.com/office/drawing/2014/main" id="{F1D23B8A-CE90-4139-875B-A46806C025B9}"/>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0" name="Straight Connector 39">
                <a:extLst>
                  <a:ext uri="{FF2B5EF4-FFF2-40B4-BE49-F238E27FC236}">
                    <a16:creationId xmlns:a16="http://schemas.microsoft.com/office/drawing/2014/main" id="{1B013767-FAB4-4264-8BB1-76F54A28B98C}"/>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BD914C8C-13DE-46F3-9804-CA81E90E6265}"/>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E13F7C48-79C8-4FF1-B516-F58F98838FEF}"/>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3" name="Content Placeholder 2">
            <a:extLst>
              <a:ext uri="{FF2B5EF4-FFF2-40B4-BE49-F238E27FC236}">
                <a16:creationId xmlns:a16="http://schemas.microsoft.com/office/drawing/2014/main" id="{1B907AF5-2FFF-4BF7-B355-6736E965C044}"/>
              </a:ext>
            </a:extLst>
          </p:cNvPr>
          <p:cNvSpPr txBox="1">
            <a:spLocks/>
          </p:cNvSpPr>
          <p:nvPr/>
        </p:nvSpPr>
        <p:spPr bwMode="auto">
          <a:xfrm>
            <a:off x="155008" y="5759699"/>
            <a:ext cx="8765675" cy="98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740074"/>
              </a:buClr>
              <a:buFont typeface="Arial" charset="0"/>
              <a:buChar char="•"/>
              <a:defRPr sz="30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1pPr>
            <a:lvl2pPr marL="742950" indent="-285750" algn="l" rtl="0" fontAlgn="base">
              <a:spcBef>
                <a:spcPct val="20000"/>
              </a:spcBef>
              <a:spcAft>
                <a:spcPct val="0"/>
              </a:spcAft>
              <a:buClr>
                <a:srgbClr val="740074"/>
              </a:buClr>
              <a:buFont typeface="Arial" charset="0"/>
              <a:buChar char="–"/>
              <a:defRPr sz="26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rtl="0" fontAlgn="base">
              <a:spcBef>
                <a:spcPct val="20000"/>
              </a:spcBef>
              <a:spcAft>
                <a:spcPct val="0"/>
              </a:spcAft>
              <a:buClr>
                <a:srgbClr val="740074"/>
              </a:buClr>
              <a:buFont typeface="Arial" charset="0"/>
              <a:buChar char="•"/>
              <a:defRPr sz="24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rtl="0" fontAlgn="base">
              <a:spcBef>
                <a:spcPct val="20000"/>
              </a:spcBef>
              <a:spcAft>
                <a:spcPct val="0"/>
              </a:spcAft>
              <a:buClr>
                <a:srgbClr val="740074"/>
              </a:buClr>
              <a:buFont typeface="Arial" charset="0"/>
              <a:buChar char="–"/>
              <a:defRPr sz="20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rtl="0" fontAlgn="base">
              <a:spcBef>
                <a:spcPct val="20000"/>
              </a:spcBef>
              <a:spcAft>
                <a:spcPct val="0"/>
              </a:spcAft>
              <a:buClr>
                <a:srgbClr val="740074"/>
              </a:buClr>
              <a:buFont typeface="Arial" charset="0"/>
              <a:buChar char="»"/>
              <a:defRPr sz="2000" kern="120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spcBef>
                <a:spcPts val="200"/>
              </a:spcBef>
              <a:buFont typeface="Arial" charset="0"/>
              <a:buNone/>
            </a:pPr>
            <a:r>
              <a:rPr lang="en-US" sz="1400" b="1" dirty="0">
                <a:solidFill>
                  <a:srgbClr val="740074"/>
                </a:solidFill>
              </a:rPr>
              <a:t>Male partners’ sexual experiences with ring use in MTN-025</a:t>
            </a:r>
            <a:endParaRPr lang="en-US" sz="1400" b="1" dirty="0">
              <a:solidFill>
                <a:srgbClr val="740074"/>
              </a:solidFill>
              <a:highlight>
                <a:srgbClr val="FFFF00"/>
              </a:highlight>
            </a:endParaRPr>
          </a:p>
          <a:p>
            <a:pPr marL="522288" lvl="1" indent="-287338" eaLnBrk="1" hangingPunct="1"/>
            <a:r>
              <a:rPr lang="en-US" sz="1300" dirty="0"/>
              <a:t>In MTN-025, FGDs with male partners explored their sexual experiences with ring use. The ring was noticed by many men, particularly during women’s initial stages of ring use, yet, this led to few sexual problems or changes. This suggests that risk of ring discovery should be discussed with women to mitigate any negative reactions or social harms.</a:t>
            </a:r>
            <a:r>
              <a:rPr lang="en-US" sz="1400" baseline="30000" dirty="0"/>
              <a:t>82</a:t>
            </a:r>
            <a:endParaRPr lang="en-US" sz="1300" dirty="0">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383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6"/>
                                        </p:tgtEl>
                                        <p:attrNameLst>
                                          <p:attrName>ppt_x</p:attrName>
                                          <p:attrName>ppt_y</p:attrName>
                                        </p:attrNameLst>
                                      </p:cBhvr>
                                      <p:rCtr x="0" y="18588"/>
                                    </p:animMotion>
                                  </p:childTnLst>
                                </p:cTn>
                              </p:par>
                            </p:childTnLst>
                          </p:cTn>
                        </p:par>
                      </p:childTnLst>
                    </p:cTn>
                  </p:par>
                </p:childTnLst>
              </p:cTn>
              <p:nextCondLst>
                <p:cond evt="onClick" delay="0">
                  <p:tgtEl>
                    <p:spTgt spid="2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A9BD99-2F49-F942-BA51-579F5A6D9510}"/>
              </a:ext>
            </a:extLst>
          </p:cNvPr>
          <p:cNvSpPr/>
          <p:nvPr/>
        </p:nvSpPr>
        <p:spPr>
          <a:xfrm>
            <a:off x="4968372" y="1359218"/>
            <a:ext cx="7250952" cy="5511799"/>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CHARISMA intervention to address partner dynamics</a:t>
            </a:r>
          </a:p>
        </p:txBody>
      </p:sp>
      <p:sp>
        <p:nvSpPr>
          <p:cNvPr id="4" name="Content Placeholder 2">
            <a:extLst>
              <a:ext uri="{FF2B5EF4-FFF2-40B4-BE49-F238E27FC236}">
                <a16:creationId xmlns:a16="http://schemas.microsoft.com/office/drawing/2014/main" id="{AA1052D7-9980-4329-AD12-8FE38C9E9007}"/>
              </a:ext>
            </a:extLst>
          </p:cNvPr>
          <p:cNvSpPr>
            <a:spLocks noGrp="1"/>
          </p:cNvSpPr>
          <p:nvPr>
            <p:ph idx="1"/>
          </p:nvPr>
        </p:nvSpPr>
        <p:spPr>
          <a:xfrm>
            <a:off x="381000" y="1500701"/>
            <a:ext cx="4539426" cy="12645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lvl="1" indent="0">
              <a:buFont typeface="Arial" charset="0"/>
              <a:buNone/>
            </a:pPr>
            <a:r>
              <a:rPr lang="en-US" sz="1500" b="1" dirty="0">
                <a:solidFill>
                  <a:srgbClr val="740074"/>
                </a:solidFill>
                <a:latin typeface="Calibri" panose="020F0502020204030204" pitchFamily="34" charset="0"/>
                <a:cs typeface="Calibri" panose="020F0502020204030204" pitchFamily="34" charset="0"/>
              </a:rPr>
              <a:t>The CHARISMA intervention was informed in part by analysis of MTN data related to relationship dynamics and IPV and their impact on women’s ability to use HIV prevention products</a:t>
            </a:r>
            <a:r>
              <a:rPr lang="en-US" sz="1500" b="1" baseline="30000" dirty="0">
                <a:solidFill>
                  <a:srgbClr val="740074"/>
                </a:solidFill>
                <a:latin typeface="Calibri" panose="020F0502020204030204" pitchFamily="34" charset="0"/>
                <a:cs typeface="Calibri" panose="020F0502020204030204" pitchFamily="34" charset="0"/>
              </a:rPr>
              <a:t>51</a:t>
            </a:r>
          </a:p>
        </p:txBody>
      </p:sp>
      <p:sp>
        <p:nvSpPr>
          <p:cNvPr id="7" name="TextBox 6">
            <a:extLst>
              <a:ext uri="{FF2B5EF4-FFF2-40B4-BE49-F238E27FC236}">
                <a16:creationId xmlns:a16="http://schemas.microsoft.com/office/drawing/2014/main" id="{4E322690-6688-4732-BCF0-01EFE79321EB}"/>
              </a:ext>
            </a:extLst>
          </p:cNvPr>
          <p:cNvSpPr txBox="1"/>
          <p:nvPr/>
        </p:nvSpPr>
        <p:spPr>
          <a:xfrm>
            <a:off x="1" y="2765247"/>
            <a:ext cx="4863112" cy="3884140"/>
          </a:xfrm>
          <a:prstGeom prst="rect">
            <a:avLst/>
          </a:prstGeom>
          <a:noFill/>
        </p:spPr>
        <p:txBody>
          <a:bodyPr wrap="square">
            <a:spAutoFit/>
          </a:bodyPr>
          <a:lstStyle/>
          <a:p>
            <a:pPr marL="522288" lvl="1" indent="-287338" eaLnBrk="1" hangingPunct="1">
              <a:spcBef>
                <a:spcPct val="20000"/>
              </a:spcBef>
              <a:buFont typeface="Arial" charset="0"/>
              <a:buChar char="–"/>
            </a:pPr>
            <a:r>
              <a:rPr lang="en-US" sz="1400" dirty="0">
                <a:solidFill>
                  <a:schemeClr val="tx1">
                    <a:lumMod val="75000"/>
                    <a:lumOff val="25000"/>
                  </a:schemeClr>
                </a:solidFill>
                <a:latin typeface="Calibri" panose="020F0502020204030204" pitchFamily="34" charset="0"/>
                <a:cs typeface="Calibri" panose="020F0502020204030204" pitchFamily="34" charset="0"/>
              </a:rPr>
              <a:t>CHARISMA was designed to address the impact of gendered power dynamics within romantic relationships on women’s adherence to HIV prevention products.</a:t>
            </a:r>
          </a:p>
          <a:p>
            <a:pPr marL="522288" lvl="1" indent="-287338" eaLnBrk="1" hangingPunct="1">
              <a:spcBef>
                <a:spcPct val="20000"/>
              </a:spcBef>
              <a:buFont typeface="Arial" charset="0"/>
              <a:buChar char="–"/>
            </a:pPr>
            <a:r>
              <a:rPr lang="en-US" sz="1400" dirty="0">
                <a:solidFill>
                  <a:schemeClr val="tx1">
                    <a:lumMod val="75000"/>
                    <a:lumOff val="25000"/>
                  </a:schemeClr>
                </a:solidFill>
                <a:latin typeface="Calibri" panose="020F0502020204030204" pitchFamily="34" charset="0"/>
                <a:cs typeface="Calibri" panose="020F0502020204030204" pitchFamily="34" charset="0"/>
              </a:rPr>
              <a:t>The CHARISMA pilot study was implemented within MTN-025.</a:t>
            </a:r>
          </a:p>
          <a:p>
            <a:pPr marL="522288" lvl="1" indent="-287338" eaLnBrk="1" hangingPunct="1">
              <a:spcBef>
                <a:spcPct val="20000"/>
              </a:spcBef>
              <a:buFont typeface="Arial" charset="0"/>
              <a:buChar char="–"/>
            </a:pPr>
            <a:r>
              <a:rPr lang="en-US" sz="1400" dirty="0">
                <a:solidFill>
                  <a:schemeClr val="tx1">
                    <a:lumMod val="75000"/>
                    <a:lumOff val="25000"/>
                  </a:schemeClr>
                </a:solidFill>
                <a:latin typeface="Calibri" panose="020F0502020204030204" pitchFamily="34" charset="0"/>
                <a:cs typeface="Calibri" panose="020F0502020204030204" pitchFamily="34" charset="0"/>
              </a:rPr>
              <a:t>The intervention included multiple components, including administration of an assessment tool measuring relationship dynamics, with subsequent counselling and referrals tailored to a woman's unique relationship context. The pilot also included community engagement, as well as ongoing support and training for counselors. </a:t>
            </a:r>
          </a:p>
          <a:p>
            <a:pPr marL="522288" lvl="1" indent="-287338" eaLnBrk="1" hangingPunct="1">
              <a:spcBef>
                <a:spcPct val="20000"/>
              </a:spcBef>
              <a:buFont typeface="Arial" charset="0"/>
              <a:buChar char="–"/>
            </a:pPr>
            <a:r>
              <a:rPr lang="en-US" sz="1400" dirty="0">
                <a:solidFill>
                  <a:schemeClr val="tx1">
                    <a:lumMod val="75000"/>
                    <a:lumOff val="25000"/>
                  </a:schemeClr>
                </a:solidFill>
                <a:latin typeface="Calibri" panose="020F0502020204030204" pitchFamily="34" charset="0"/>
                <a:cs typeface="Calibri" panose="020F0502020204030204" pitchFamily="34" charset="0"/>
              </a:rPr>
              <a:t>Findings about the pilot intervention’s impact on women’s relationships dynamics and ability to safely use female-initiated HIV prevention warranted expansion to further testing of CHARISMA under fully-powered controlled conditions.</a:t>
            </a:r>
            <a:r>
              <a:rPr lang="en-US" sz="1400" baseline="30000" dirty="0">
                <a:solidFill>
                  <a:schemeClr val="tx1">
                    <a:lumMod val="75000"/>
                    <a:lumOff val="25000"/>
                  </a:schemeClr>
                </a:solidFill>
                <a:latin typeface="Calibri" panose="020F0502020204030204" pitchFamily="34" charset="0"/>
                <a:cs typeface="Calibri" panose="020F0502020204030204" pitchFamily="34" charset="0"/>
              </a:rPr>
              <a:t>83</a:t>
            </a:r>
            <a:endParaRPr lang="en-US" sz="1400" baseline="30000" dirty="0">
              <a:solidFill>
                <a:schemeClr val="tx1">
                  <a:lumMod val="75000"/>
                  <a:lumOff val="25000"/>
                </a:schemeClr>
              </a:solidFill>
              <a:highlight>
                <a:srgbClr val="FFFF00"/>
              </a:highligh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A0728A9C-38FC-FB41-9530-2D57FA923E50}"/>
              </a:ext>
            </a:extLst>
          </p:cNvPr>
          <p:cNvSpPr/>
          <p:nvPr/>
        </p:nvSpPr>
        <p:spPr>
          <a:xfrm>
            <a:off x="5016768" y="1459920"/>
            <a:ext cx="6918378" cy="1400383"/>
          </a:xfrm>
          <a:prstGeom prst="rect">
            <a:avLst/>
          </a:prstGeom>
        </p:spPr>
        <p:txBody>
          <a:bodyPr wrap="square">
            <a:spAutoFit/>
          </a:bodyPr>
          <a:lstStyle/>
          <a:p>
            <a:pPr marL="0" lvl="1" indent="0">
              <a:buNone/>
            </a:pPr>
            <a:r>
              <a:rPr lang="en-US" sz="1500" b="1" dirty="0">
                <a:solidFill>
                  <a:srgbClr val="740074"/>
                </a:solidFill>
                <a:latin typeface="Calibri" panose="020F0502020204030204" pitchFamily="34" charset="0"/>
                <a:cs typeface="Calibri" panose="020F0502020204030204" pitchFamily="34" charset="0"/>
              </a:rPr>
              <a:t>The CHARISMA framework</a:t>
            </a:r>
          </a:p>
          <a:p>
            <a:pPr marL="0" lvl="1" indent="0">
              <a:buNone/>
            </a:pPr>
            <a:r>
              <a:rPr lang="en-US" sz="1400" dirty="0">
                <a:latin typeface="Calibri" panose="020F0502020204030204" pitchFamily="34" charset="0"/>
                <a:cs typeface="Calibri" panose="020F0502020204030204" pitchFamily="34" charset="0"/>
              </a:rPr>
              <a:t>The pilot intervention employed multiple approaches to addressing partner dynamics including interventions at the community level and at the individual level, embedding intimate partner violence (IPV) screening, relationship assessment and empowerment counseling into HIV prevention service delivery for women with the goal of increasing safe and effective use of HIV prevention. </a:t>
            </a:r>
          </a:p>
        </p:txBody>
      </p:sp>
      <p:sp>
        <p:nvSpPr>
          <p:cNvPr id="2" name="Rectangle 1">
            <a:extLst>
              <a:ext uri="{FF2B5EF4-FFF2-40B4-BE49-F238E27FC236}">
                <a16:creationId xmlns:a16="http://schemas.microsoft.com/office/drawing/2014/main" id="{F32FD203-F55E-472F-ACBE-FA2C1DDFB496}"/>
              </a:ext>
            </a:extLst>
          </p:cNvPr>
          <p:cNvSpPr/>
          <p:nvPr/>
        </p:nvSpPr>
        <p:spPr>
          <a:xfrm>
            <a:off x="5410200" y="6581001"/>
            <a:ext cx="2438400" cy="276999"/>
          </a:xfrm>
          <a:prstGeom prst="rect">
            <a:avLst/>
          </a:prstGeom>
        </p:spPr>
        <p:txBody>
          <a:bodyPr wrap="square">
            <a:spAutoFit/>
          </a:bodyPr>
          <a:lstStyle/>
          <a:p>
            <a:pPr marL="0" lvl="1" indent="0">
              <a:buNone/>
            </a:pPr>
            <a:r>
              <a:rPr lang="en-US" sz="1200" dirty="0">
                <a:latin typeface="Calibri" panose="020F0502020204030204" pitchFamily="34" charset="0"/>
                <a:cs typeface="Calibri" panose="020F0502020204030204" pitchFamily="34" charset="0"/>
              </a:rPr>
              <a:t>*PrEP=Pre-exposure prophylaxis </a:t>
            </a:r>
          </a:p>
        </p:txBody>
      </p:sp>
      <p:pic>
        <p:nvPicPr>
          <p:cNvPr id="58" name="Picture 57">
            <a:extLst>
              <a:ext uri="{FF2B5EF4-FFF2-40B4-BE49-F238E27FC236}">
                <a16:creationId xmlns:a16="http://schemas.microsoft.com/office/drawing/2014/main" id="{21F1F365-1145-4BC5-81B5-3F375D561074}"/>
              </a:ext>
            </a:extLst>
          </p:cNvPr>
          <p:cNvPicPr>
            <a:picLocks noChangeAspect="1"/>
          </p:cNvPicPr>
          <p:nvPr/>
        </p:nvPicPr>
        <p:blipFill>
          <a:blip r:embed="rId3"/>
          <a:stretch>
            <a:fillRect/>
          </a:stretch>
        </p:blipFill>
        <p:spPr>
          <a:xfrm>
            <a:off x="5353692" y="2772335"/>
            <a:ext cx="6629400" cy="3704665"/>
          </a:xfrm>
          <a:prstGeom prst="rect">
            <a:avLst/>
          </a:prstGeom>
        </p:spPr>
      </p:pic>
      <p:grpSp>
        <p:nvGrpSpPr>
          <p:cNvPr id="26" name="Group 25">
            <a:extLst>
              <a:ext uri="{FF2B5EF4-FFF2-40B4-BE49-F238E27FC236}">
                <a16:creationId xmlns:a16="http://schemas.microsoft.com/office/drawing/2014/main" id="{D6A26657-D398-48D3-A69E-B9E8EB661181}"/>
              </a:ext>
            </a:extLst>
          </p:cNvPr>
          <p:cNvGrpSpPr/>
          <p:nvPr/>
        </p:nvGrpSpPr>
        <p:grpSpPr>
          <a:xfrm>
            <a:off x="8534400" y="6324600"/>
            <a:ext cx="3811256" cy="3065844"/>
            <a:chOff x="8534400" y="3792156"/>
            <a:chExt cx="3811256" cy="3065844"/>
          </a:xfrm>
        </p:grpSpPr>
        <p:grpSp>
          <p:nvGrpSpPr>
            <p:cNvPr id="27" name="Group 26">
              <a:extLst>
                <a:ext uri="{FF2B5EF4-FFF2-40B4-BE49-F238E27FC236}">
                  <a16:creationId xmlns:a16="http://schemas.microsoft.com/office/drawing/2014/main" id="{0F054035-A100-45C5-BF31-0EF2475CC1C5}"/>
                </a:ext>
              </a:extLst>
            </p:cNvPr>
            <p:cNvGrpSpPr/>
            <p:nvPr/>
          </p:nvGrpSpPr>
          <p:grpSpPr>
            <a:xfrm>
              <a:off x="8534400" y="3792156"/>
              <a:ext cx="3811256" cy="3065844"/>
              <a:chOff x="8534400" y="3810000"/>
              <a:chExt cx="3811256" cy="3065844"/>
            </a:xfrm>
          </p:grpSpPr>
          <p:sp>
            <p:nvSpPr>
              <p:cNvPr id="45" name="Rectangle 44">
                <a:extLst>
                  <a:ext uri="{FF2B5EF4-FFF2-40B4-BE49-F238E27FC236}">
                    <a16:creationId xmlns:a16="http://schemas.microsoft.com/office/drawing/2014/main" id="{52A861EC-7E6A-4E67-B06D-6CE8702669DA}"/>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95986364-38AE-46F4-9C0B-B736050F6CAC}"/>
                  </a:ext>
                </a:extLst>
              </p:cNvPr>
              <p:cNvPicPr>
                <a:picLocks noChangeAspect="1"/>
              </p:cNvPicPr>
              <p:nvPr/>
            </p:nvPicPr>
            <p:blipFill>
              <a:blip r:embed="rId4"/>
              <a:stretch>
                <a:fillRect/>
              </a:stretch>
            </p:blipFill>
            <p:spPr>
              <a:xfrm>
                <a:off x="8686800" y="3962400"/>
                <a:ext cx="254000" cy="165100"/>
              </a:xfrm>
              <a:prstGeom prst="rect">
                <a:avLst/>
              </a:prstGeom>
            </p:spPr>
          </p:pic>
          <p:sp>
            <p:nvSpPr>
              <p:cNvPr id="47" name="TextBox 46">
                <a:extLst>
                  <a:ext uri="{FF2B5EF4-FFF2-40B4-BE49-F238E27FC236}">
                    <a16:creationId xmlns:a16="http://schemas.microsoft.com/office/drawing/2014/main" id="{07D11839-B3DB-4A9B-AA4C-B203C843F0B8}"/>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48" name="TextBox 47">
                <a:hlinkClick r:id="" action="ppaction://noaction"/>
                <a:extLst>
                  <a:ext uri="{FF2B5EF4-FFF2-40B4-BE49-F238E27FC236}">
                    <a16:creationId xmlns:a16="http://schemas.microsoft.com/office/drawing/2014/main" id="{6F59B907-294F-4C15-818A-CEEA7EF55FBA}"/>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49" name="Rectangle 48">
                <a:hlinkClick r:id="" action="ppaction://noaction"/>
                <a:extLst>
                  <a:ext uri="{FF2B5EF4-FFF2-40B4-BE49-F238E27FC236}">
                    <a16:creationId xmlns:a16="http://schemas.microsoft.com/office/drawing/2014/main" id="{FFDFE99B-5402-42DB-A126-A10613CC249A}"/>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50" name="Rectangle 49">
                <a:hlinkClick r:id="" action="ppaction://noaction"/>
                <a:extLst>
                  <a:ext uri="{FF2B5EF4-FFF2-40B4-BE49-F238E27FC236}">
                    <a16:creationId xmlns:a16="http://schemas.microsoft.com/office/drawing/2014/main" id="{181B9B75-9D05-4931-BA9E-35518259DB9C}"/>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51" name="TextBox 50">
                <a:hlinkClick r:id="" action="ppaction://noaction"/>
                <a:extLst>
                  <a:ext uri="{FF2B5EF4-FFF2-40B4-BE49-F238E27FC236}">
                    <a16:creationId xmlns:a16="http://schemas.microsoft.com/office/drawing/2014/main" id="{5261563E-79BC-41B6-B43F-A57A543ECA7F}"/>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52" name="Rectangle 51">
                <a:hlinkClick r:id="" action="ppaction://noaction"/>
                <a:extLst>
                  <a:ext uri="{FF2B5EF4-FFF2-40B4-BE49-F238E27FC236}">
                    <a16:creationId xmlns:a16="http://schemas.microsoft.com/office/drawing/2014/main" id="{DAE4F3FF-14ED-4603-A790-BB8A5231D17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53" name="TextBox 52">
                <a:hlinkClick r:id="" action="ppaction://noaction"/>
                <a:extLst>
                  <a:ext uri="{FF2B5EF4-FFF2-40B4-BE49-F238E27FC236}">
                    <a16:creationId xmlns:a16="http://schemas.microsoft.com/office/drawing/2014/main" id="{5104F724-356C-4F13-8F7C-A7F8B5AD48AC}"/>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54" name="Rectangle 53">
                <a:hlinkClick r:id="" action="ppaction://noaction"/>
                <a:extLst>
                  <a:ext uri="{FF2B5EF4-FFF2-40B4-BE49-F238E27FC236}">
                    <a16:creationId xmlns:a16="http://schemas.microsoft.com/office/drawing/2014/main" id="{84E0A8B9-AEB7-4681-85A6-427848F88E7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5" name="TextBox 54">
                <a:hlinkClick r:id="" action="ppaction://noaction"/>
                <a:extLst>
                  <a:ext uri="{FF2B5EF4-FFF2-40B4-BE49-F238E27FC236}">
                    <a16:creationId xmlns:a16="http://schemas.microsoft.com/office/drawing/2014/main" id="{989AD7C0-5033-4003-8909-0330ADE40196}"/>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56" name="Straight Connector 55">
                <a:extLst>
                  <a:ext uri="{FF2B5EF4-FFF2-40B4-BE49-F238E27FC236}">
                    <a16:creationId xmlns:a16="http://schemas.microsoft.com/office/drawing/2014/main" id="{1E8963F1-1226-451B-8E09-534B37B60E64}"/>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73826C39-8F7A-481C-9D6E-B64BDFB047BE}"/>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FBA2B325-410A-4C19-9590-A6592F008DF2}"/>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9" name="Rectangle 28">
            <a:extLst>
              <a:ext uri="{FF2B5EF4-FFF2-40B4-BE49-F238E27FC236}">
                <a16:creationId xmlns:a16="http://schemas.microsoft.com/office/drawing/2014/main" id="{3136F23D-E37B-0B47-BD9F-B30D188DA99C}"/>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SOCIAL FACTORS</a:t>
            </a:r>
          </a:p>
        </p:txBody>
      </p:sp>
    </p:spTree>
    <p:extLst>
      <p:ext uri="{BB962C8B-B14F-4D97-AF65-F5344CB8AC3E}">
        <p14:creationId xmlns:p14="http://schemas.microsoft.com/office/powerpoint/2010/main" val="2391120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6"/>
                                        </p:tgtEl>
                                        <p:attrNameLst>
                                          <p:attrName>ppt_x</p:attrName>
                                          <p:attrName>ppt_y</p:attrName>
                                        </p:attrNameLst>
                                      </p:cBhvr>
                                      <p:rCtr x="0" y="18588"/>
                                    </p:animMotion>
                                  </p:childTnLst>
                                </p:cTn>
                              </p:par>
                            </p:childTnLst>
                          </p:cTn>
                        </p:par>
                      </p:childTnLst>
                    </p:cTn>
                  </p:par>
                </p:childTnLst>
              </p:cTn>
              <p:nextCondLst>
                <p:cond evt="onClick" delay="0">
                  <p:tgtEl>
                    <p:spTgt spid="2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Insights </a:t>
            </a:r>
            <a:r>
              <a:rPr lang="en-US" sz="3200" dirty="0"/>
              <a:t>| Peer and family influence on women [cisgender]</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57200" y="1758949"/>
            <a:ext cx="8177212" cy="5029200"/>
          </a:xfrm>
        </p:spPr>
        <p:txBody>
          <a:bodyPr>
            <a:normAutofit/>
          </a:bodyPr>
          <a:lstStyle/>
          <a:p>
            <a:pPr marL="0" lvl="1" indent="0">
              <a:buNone/>
            </a:pPr>
            <a:r>
              <a:rPr lang="en-US" sz="1500" b="1" dirty="0">
                <a:solidFill>
                  <a:srgbClr val="740074"/>
                </a:solidFill>
                <a:latin typeface="Calibri" panose="020F0502020204030204" pitchFamily="34" charset="0"/>
                <a:cs typeface="Calibri" panose="020F0502020204030204" pitchFamily="34" charset="0"/>
              </a:rPr>
              <a:t>Interpersonal connections with other study participants served as a source of social support in MTN-020 </a:t>
            </a:r>
            <a:r>
              <a:rPr lang="en-US" sz="1500" b="1" dirty="0">
                <a:solidFill>
                  <a:srgbClr val="740074"/>
                </a:solidFill>
              </a:rPr>
              <a:t>and MTN-025 and </a:t>
            </a:r>
            <a:r>
              <a:rPr lang="en-US" sz="1500" b="1" dirty="0">
                <a:solidFill>
                  <a:srgbClr val="740074"/>
                </a:solidFill>
                <a:latin typeface="Calibri" panose="020F0502020204030204" pitchFamily="34" charset="0"/>
                <a:cs typeface="Calibri" panose="020F0502020204030204" pitchFamily="34" charset="0"/>
              </a:rPr>
              <a:t>influenced product use </a:t>
            </a:r>
          </a:p>
          <a:p>
            <a:pPr marL="522288" lvl="1" indent="-287338">
              <a:spcAft>
                <a:spcPts val="0"/>
              </a:spcAft>
            </a:pPr>
            <a:r>
              <a:rPr lang="en-US" sz="1400" dirty="0">
                <a:latin typeface="Calibri" panose="020F0502020204030204" pitchFamily="34" charset="0"/>
                <a:cs typeface="Calibri" panose="020F0502020204030204" pitchFamily="34" charset="0"/>
              </a:rPr>
              <a:t>MTN-020 participants described forming supportive, open, and honest social connections with other study participants. These friendships influenced product use and adherence, particularly among participants who knew each other prior to joining the trial.</a:t>
            </a:r>
            <a:r>
              <a:rPr lang="en-US" sz="1400" baseline="30000" dirty="0">
                <a:latin typeface="Calibri" panose="020F0502020204030204" pitchFamily="34" charset="0"/>
                <a:cs typeface="Calibri" panose="020F0502020204030204" pitchFamily="34" charset="0"/>
              </a:rPr>
              <a:t>35</a:t>
            </a:r>
            <a:r>
              <a:rPr lang="en-US" sz="1400" dirty="0">
                <a:latin typeface="Calibri" panose="020F0502020204030204" pitchFamily="34" charset="0"/>
                <a:cs typeface="Calibri" panose="020F0502020204030204" pitchFamily="34" charset="0"/>
              </a:rPr>
              <a:t> </a:t>
            </a:r>
            <a:endParaRPr lang="en-US" sz="1400" dirty="0"/>
          </a:p>
          <a:p>
            <a:pPr marL="522288" lvl="1" indent="-287338">
              <a:spcAft>
                <a:spcPts val="1000"/>
              </a:spcAft>
            </a:pPr>
            <a:r>
              <a:rPr lang="en-US" sz="1400" dirty="0"/>
              <a:t>In MTN-025, adherence was not directly associated with perceived protection from the ring but was associated with disclosing to someone who was in favor of the ring.</a:t>
            </a:r>
            <a:r>
              <a:rPr lang="en-US" sz="1400" baseline="30000" dirty="0"/>
              <a:t>84</a:t>
            </a:r>
            <a:endParaRPr lang="en-US" sz="1400" dirty="0">
              <a:latin typeface="Calibri" panose="020F0502020204030204" pitchFamily="34" charset="0"/>
              <a:cs typeface="Calibri" panose="020F0502020204030204" pitchFamily="34" charset="0"/>
            </a:endParaRPr>
          </a:p>
          <a:p>
            <a:pPr marL="0" marR="0" lvl="1" indent="0">
              <a:buNone/>
            </a:pPr>
            <a:r>
              <a:rPr lang="en-US" sz="1500" b="1" dirty="0">
                <a:solidFill>
                  <a:srgbClr val="740074"/>
                </a:solidFill>
                <a:latin typeface="Calibri" panose="020F0502020204030204" pitchFamily="34" charset="0"/>
                <a:cs typeface="Calibri" panose="020F0502020204030204" pitchFamily="34" charset="0"/>
              </a:rPr>
              <a:t>Family, friends, and neighbors outside of the study played a mixed role in product disclosure and support for use</a:t>
            </a:r>
          </a:p>
          <a:p>
            <a:pPr marL="522288" lvl="1" indent="-287338"/>
            <a:r>
              <a:rPr lang="en-US" sz="1400" dirty="0">
                <a:latin typeface="Calibri" panose="020F0502020204030204" pitchFamily="34" charset="0"/>
                <a:cs typeface="Calibri" panose="020F0502020204030204" pitchFamily="34" charset="0"/>
              </a:rPr>
              <a:t>Family, friends, and household members often initially responded negatively to product use and trial participation in MTN-003C and MTN-020. Some of these social contacts became accepting and supportive over time.</a:t>
            </a:r>
            <a:r>
              <a:rPr lang="en-US" sz="1400" baseline="30000" dirty="0">
                <a:latin typeface="Calibri" panose="020F0502020204030204" pitchFamily="34" charset="0"/>
                <a:cs typeface="Calibri" panose="020F0502020204030204" pitchFamily="34" charset="0"/>
              </a:rPr>
              <a:t>27, 28, 35, 40</a:t>
            </a:r>
          </a:p>
          <a:p>
            <a:pPr marL="522288" lvl="1" indent="-287338"/>
            <a:r>
              <a:rPr lang="en-US" sz="1400" dirty="0"/>
              <a:t>Participants were often highly selective about whom they disclosed trial participation and product use to; reasons included concerns about experiencing stigma or discrimination related to HIV or sexual activity, </a:t>
            </a:r>
            <a:r>
              <a:rPr lang="en-US" sz="1400" dirty="0">
                <a:latin typeface="Calibri" panose="020F0502020204030204" pitchFamily="34" charset="0"/>
                <a:cs typeface="Calibri" panose="020F0502020204030204" pitchFamily="34" charset="0"/>
              </a:rPr>
              <a:t>maintaining privacy, being perceived as HIV-positive, or experiencing interpersonal conflict.</a:t>
            </a:r>
            <a:r>
              <a:rPr lang="en-US" sz="1400" baseline="30000" dirty="0">
                <a:latin typeface="Calibri" panose="020F0502020204030204" pitchFamily="34" charset="0"/>
                <a:cs typeface="Calibri" panose="020F0502020204030204" pitchFamily="34" charset="0"/>
              </a:rPr>
              <a:t>28, 40</a:t>
            </a:r>
            <a:endParaRPr lang="en-US" sz="1400" baseline="30000" dirty="0"/>
          </a:p>
          <a:p>
            <a:pPr marL="522288" lvl="1" indent="-287338"/>
            <a:r>
              <a:rPr lang="en-US" sz="1400" dirty="0"/>
              <a:t>In MTN-041, babies’ grandmothers were identified as important supporters of health-related decisions among pregnant and breastfeeding women, including for oral PrEP or the vaginal ring for HIV prevention, especially in settings with multigenerational households.</a:t>
            </a:r>
            <a:r>
              <a:rPr lang="en-US" sz="1400" baseline="30000" dirty="0">
                <a:latin typeface="Calibri" panose="020F0502020204030204" pitchFamily="34" charset="0"/>
                <a:cs typeface="Calibri" panose="020F0502020204030204" pitchFamily="34" charset="0"/>
              </a:rPr>
              <a:t>85</a:t>
            </a:r>
            <a:r>
              <a:rPr lang="en-US" sz="1400" dirty="0">
                <a:latin typeface="Calibri" panose="020F0502020204030204" pitchFamily="34" charset="0"/>
                <a:cs typeface="Calibri" panose="020F0502020204030204" pitchFamily="34" charset="0"/>
              </a:rPr>
              <a:t> </a:t>
            </a:r>
          </a:p>
          <a:p>
            <a:pPr marL="0" marR="0" indent="0">
              <a:lnSpc>
                <a:spcPct val="127000"/>
              </a:lnSpc>
              <a:spcBef>
                <a:spcPts val="0"/>
              </a:spcBef>
              <a:spcAft>
                <a:spcPts val="800"/>
              </a:spcAft>
              <a:buNone/>
            </a:pPr>
            <a:endParaRPr lang="en-US" sz="1400" b="1" dirty="0">
              <a:latin typeface="Calibri" panose="020F0502020204030204" pitchFamily="34" charset="0"/>
              <a:cs typeface="Calibri" panose="020F0502020204030204" pitchFamily="34" charset="0"/>
            </a:endParaRPr>
          </a:p>
        </p:txBody>
      </p:sp>
      <p:pic>
        <p:nvPicPr>
          <p:cNvPr id="8" name="Picture 7" descr="Background pattern&#10;&#10;Description automatically generated">
            <a:extLst>
              <a:ext uri="{FF2B5EF4-FFF2-40B4-BE49-F238E27FC236}">
                <a16:creationId xmlns:a16="http://schemas.microsoft.com/office/drawing/2014/main" id="{56596F64-EC1F-6B45-9E71-443E71B3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0" y="1282295"/>
            <a:ext cx="3048000" cy="5575705"/>
          </a:xfrm>
          <a:prstGeom prst="rect">
            <a:avLst/>
          </a:prstGeom>
        </p:spPr>
      </p:pic>
      <p:sp>
        <p:nvSpPr>
          <p:cNvPr id="3" name="Content Placeholder 2">
            <a:extLst>
              <a:ext uri="{FF2B5EF4-FFF2-40B4-BE49-F238E27FC236}">
                <a16:creationId xmlns:a16="http://schemas.microsoft.com/office/drawing/2014/main" id="{AFE5C394-4E5D-4705-A357-E9009AA79683}"/>
              </a:ext>
            </a:extLst>
          </p:cNvPr>
          <p:cNvSpPr txBox="1">
            <a:spLocks/>
          </p:cNvSpPr>
          <p:nvPr/>
        </p:nvSpPr>
        <p:spPr bwMode="auto">
          <a:xfrm>
            <a:off x="9067800" y="1992312"/>
            <a:ext cx="3124200" cy="4298951"/>
          </a:xfrm>
          <a:prstGeom prst="roundRect">
            <a:avLst/>
          </a:prstGeom>
          <a:noFill/>
          <a:ln>
            <a:noFill/>
          </a:ln>
        </p:spPr>
        <p:txBody>
          <a:bodyPr vert="horz" wrap="square" lIns="91440" tIns="45720" rIns="91440" bIns="45720" numCol="1" anchor="ctr" anchorCtr="0" compatLnSpc="1">
            <a:prstTxWarp prst="textNoShape">
              <a:avLst/>
            </a:prstTxWarp>
            <a:normAutofit lnSpcReduction="10000"/>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35000"/>
              </a:lnSpc>
              <a:buNone/>
            </a:pPr>
            <a:r>
              <a:rPr lang="en-US" sz="1600" b="0" dirty="0">
                <a:solidFill>
                  <a:schemeClr val="tx1"/>
                </a:solidFill>
                <a:effectLst/>
                <a:latin typeface="Calibri" panose="020F0502020204030204" pitchFamily="34" charset="0"/>
                <a:cs typeface="Calibri" panose="020F0502020204030204" pitchFamily="34" charset="0"/>
              </a:rPr>
              <a:t>On her decision to </a:t>
            </a:r>
            <a:r>
              <a:rPr lang="en-US" sz="1600" dirty="0">
                <a:latin typeface="Calibri" panose="020F0502020204030204" pitchFamily="34" charset="0"/>
                <a:cs typeface="Calibri" panose="020F0502020204030204" pitchFamily="34" charset="0"/>
              </a:rPr>
              <a:t>not disclose to a </a:t>
            </a:r>
            <a:r>
              <a:rPr lang="en-US" sz="1600" b="0" dirty="0">
                <a:solidFill>
                  <a:schemeClr val="tx1"/>
                </a:solidFill>
                <a:effectLst/>
                <a:latin typeface="Calibri" panose="020F0502020204030204" pitchFamily="34" charset="0"/>
                <a:cs typeface="Calibri" panose="020F0502020204030204" pitchFamily="34" charset="0"/>
              </a:rPr>
              <a:t>sister-in-law: </a:t>
            </a:r>
          </a:p>
          <a:p>
            <a:pPr marL="0" indent="0" algn="r" eaLnBrk="1" hangingPunct="1">
              <a:lnSpc>
                <a:spcPct val="135000"/>
              </a:lnSpc>
              <a:buNone/>
            </a:pPr>
            <a:r>
              <a:rPr lang="en-US" sz="1600" i="1" dirty="0">
                <a:latin typeface="Calibri" panose="020F0502020204030204" pitchFamily="34" charset="0"/>
                <a:cs typeface="Calibri" panose="020F0502020204030204" pitchFamily="34" charset="0"/>
              </a:rPr>
              <a:t>“Hey, I think they will say why am I doing this and think I am a bit immoral, and such things. </a:t>
            </a:r>
            <a:br>
              <a:rPr lang="en-US" sz="1600" i="1"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rPr>
              <a:t>I don’t know what they </a:t>
            </a:r>
            <a:br>
              <a:rPr lang="en-US" sz="1600" i="1"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rPr>
              <a:t>will think. At times I don’t </a:t>
            </a:r>
            <a:br>
              <a:rPr lang="en-US" sz="1600" i="1"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rPr>
              <a:t>feel comfortable discussing </a:t>
            </a:r>
            <a:br>
              <a:rPr lang="en-US" sz="1600" i="1"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rPr>
              <a:t>my private life.” </a:t>
            </a:r>
          </a:p>
          <a:p>
            <a:pPr marL="0" indent="0" algn="r">
              <a:buNone/>
            </a:pPr>
            <a:r>
              <a:rPr lang="en-US" sz="1600" dirty="0">
                <a:solidFill>
                  <a:schemeClr val="tx1"/>
                </a:solidFill>
                <a:latin typeface="Calibri" panose="020F0502020204030204" pitchFamily="34" charset="0"/>
                <a:cs typeface="Calibri" panose="020F0502020204030204" pitchFamily="34" charset="0"/>
              </a:rPr>
              <a:t>- MTN-003C, South Africa</a:t>
            </a:r>
          </a:p>
          <a:p>
            <a:pPr marL="0" indent="0" algn="r">
              <a:buNone/>
            </a:pPr>
            <a:endParaRPr lang="en-US" sz="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r">
              <a:lnSpc>
                <a:spcPct val="110000"/>
              </a:lnSpc>
              <a:buNone/>
            </a:pP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From: “Influences on visit retention in clinical trials: Insights from qualitative research during the VOICE trial in Johannesburg, South Africa”</a:t>
            </a:r>
            <a:r>
              <a:rPr lang="en-US" sz="1100" baseline="30000" dirty="0">
                <a:solidFill>
                  <a:schemeClr val="tx1"/>
                </a:solidFill>
                <a:latin typeface="Roboto" panose="02000000000000000000" pitchFamily="2" charset="0"/>
                <a:ea typeface="Roboto" panose="02000000000000000000" pitchFamily="2" charset="0"/>
                <a:cs typeface="Roboto" panose="02000000000000000000" pitchFamily="2" charset="0"/>
              </a:rPr>
              <a:t>28</a:t>
            </a:r>
          </a:p>
        </p:txBody>
      </p:sp>
      <p:grpSp>
        <p:nvGrpSpPr>
          <p:cNvPr id="26" name="Group 25">
            <a:extLst>
              <a:ext uri="{FF2B5EF4-FFF2-40B4-BE49-F238E27FC236}">
                <a16:creationId xmlns:a16="http://schemas.microsoft.com/office/drawing/2014/main" id="{50B9A87F-D018-4BFB-96CD-DF25EDCAEF57}"/>
              </a:ext>
            </a:extLst>
          </p:cNvPr>
          <p:cNvGrpSpPr/>
          <p:nvPr/>
        </p:nvGrpSpPr>
        <p:grpSpPr>
          <a:xfrm>
            <a:off x="8534400" y="6324600"/>
            <a:ext cx="3811256" cy="3065844"/>
            <a:chOff x="8534400" y="3792156"/>
            <a:chExt cx="3811256" cy="3065844"/>
          </a:xfrm>
        </p:grpSpPr>
        <p:grpSp>
          <p:nvGrpSpPr>
            <p:cNvPr id="27" name="Group 26">
              <a:extLst>
                <a:ext uri="{FF2B5EF4-FFF2-40B4-BE49-F238E27FC236}">
                  <a16:creationId xmlns:a16="http://schemas.microsoft.com/office/drawing/2014/main" id="{3A685353-8F51-4503-8102-24F6A8DE79E9}"/>
                </a:ext>
              </a:extLst>
            </p:cNvPr>
            <p:cNvGrpSpPr/>
            <p:nvPr/>
          </p:nvGrpSpPr>
          <p:grpSpPr>
            <a:xfrm>
              <a:off x="8534400" y="3792156"/>
              <a:ext cx="3811256" cy="3065844"/>
              <a:chOff x="8534400" y="3810000"/>
              <a:chExt cx="3811256" cy="3065844"/>
            </a:xfrm>
          </p:grpSpPr>
          <p:sp>
            <p:nvSpPr>
              <p:cNvPr id="29" name="Rectangle 28">
                <a:extLst>
                  <a:ext uri="{FF2B5EF4-FFF2-40B4-BE49-F238E27FC236}">
                    <a16:creationId xmlns:a16="http://schemas.microsoft.com/office/drawing/2014/main" id="{5178A5AD-29F0-4738-94F7-99201A61D50B}"/>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5BE32722-A6E2-4014-A6D9-C37311BA4810}"/>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1" name="TextBox 30">
                <a:extLst>
                  <a:ext uri="{FF2B5EF4-FFF2-40B4-BE49-F238E27FC236}">
                    <a16:creationId xmlns:a16="http://schemas.microsoft.com/office/drawing/2014/main" id="{6BACB362-8336-4D4D-ABE1-566FFA979149}"/>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2" name="TextBox 31">
                <a:hlinkClick r:id="rId5" action="ppaction://hlinksldjump"/>
                <a:extLst>
                  <a:ext uri="{FF2B5EF4-FFF2-40B4-BE49-F238E27FC236}">
                    <a16:creationId xmlns:a16="http://schemas.microsoft.com/office/drawing/2014/main" id="{1E1D454A-5409-425B-A54A-590F309E8D5D}"/>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3" name="Rectangle 32">
                <a:hlinkClick r:id="rId5" action="ppaction://hlinksldjump"/>
                <a:extLst>
                  <a:ext uri="{FF2B5EF4-FFF2-40B4-BE49-F238E27FC236}">
                    <a16:creationId xmlns:a16="http://schemas.microsoft.com/office/drawing/2014/main" id="{41A5F454-559E-473F-9BBE-EBA446AEC04F}"/>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4" name="Rectangle 33">
                <a:hlinkClick r:id="rId6" action="ppaction://hlinksldjump"/>
                <a:extLst>
                  <a:ext uri="{FF2B5EF4-FFF2-40B4-BE49-F238E27FC236}">
                    <a16:creationId xmlns:a16="http://schemas.microsoft.com/office/drawing/2014/main" id="{0A2CF692-249A-49AE-9205-C70AB6811BDB}"/>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5" name="TextBox 34">
                <a:hlinkClick r:id="rId6" action="ppaction://hlinksldjump"/>
                <a:extLst>
                  <a:ext uri="{FF2B5EF4-FFF2-40B4-BE49-F238E27FC236}">
                    <a16:creationId xmlns:a16="http://schemas.microsoft.com/office/drawing/2014/main" id="{184536C3-3C5E-4462-BC05-62415B144C3A}"/>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6" name="Rectangle 35">
                <a:hlinkClick r:id="rId7" action="ppaction://hlinksldjump"/>
                <a:extLst>
                  <a:ext uri="{FF2B5EF4-FFF2-40B4-BE49-F238E27FC236}">
                    <a16:creationId xmlns:a16="http://schemas.microsoft.com/office/drawing/2014/main" id="{4B4A1AA2-AD6A-40E6-945B-875BB6CE52F9}"/>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7" name="TextBox 36">
                <a:hlinkClick r:id="rId7" action="ppaction://hlinksldjump"/>
                <a:extLst>
                  <a:ext uri="{FF2B5EF4-FFF2-40B4-BE49-F238E27FC236}">
                    <a16:creationId xmlns:a16="http://schemas.microsoft.com/office/drawing/2014/main" id="{154490C9-1781-4A99-927F-72E78B58D3CA}"/>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8" name="Rectangle 37">
                <a:hlinkClick r:id="rId8" action="ppaction://hlinksldjump"/>
                <a:extLst>
                  <a:ext uri="{FF2B5EF4-FFF2-40B4-BE49-F238E27FC236}">
                    <a16:creationId xmlns:a16="http://schemas.microsoft.com/office/drawing/2014/main" id="{42BFC4F7-4075-44E7-BED6-D0F7F7BABD6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9" name="TextBox 38">
                <a:hlinkClick r:id="rId8" action="ppaction://hlinksldjump"/>
                <a:extLst>
                  <a:ext uri="{FF2B5EF4-FFF2-40B4-BE49-F238E27FC236}">
                    <a16:creationId xmlns:a16="http://schemas.microsoft.com/office/drawing/2014/main" id="{3F3D715F-52B4-4AEE-95D0-D04F3B7F0E90}"/>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0" name="Straight Connector 39">
                <a:extLst>
                  <a:ext uri="{FF2B5EF4-FFF2-40B4-BE49-F238E27FC236}">
                    <a16:creationId xmlns:a16="http://schemas.microsoft.com/office/drawing/2014/main" id="{55F13D3C-674E-4959-97B2-0899CDAD897D}"/>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3806C41-042F-4831-AB03-74A7E28D3EB1}"/>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71B237B9-C611-46A6-89C1-6A4BC55B7CD9}"/>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21DE5940-EC78-1A4B-B5E2-09F5CCF89674}"/>
              </a:ext>
            </a:extLst>
          </p:cNvPr>
          <p:cNvSpPr/>
          <p:nvPr/>
        </p:nvSpPr>
        <p:spPr>
          <a:xfrm>
            <a:off x="10134600" y="0"/>
            <a:ext cx="20574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SOCIAL FACTORS</a:t>
            </a:r>
          </a:p>
        </p:txBody>
      </p:sp>
    </p:spTree>
    <p:extLst>
      <p:ext uri="{BB962C8B-B14F-4D97-AF65-F5344CB8AC3E}">
        <p14:creationId xmlns:p14="http://schemas.microsoft.com/office/powerpoint/2010/main" val="1894517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6"/>
                                        </p:tgtEl>
                                        <p:attrNameLst>
                                          <p:attrName>ppt_x</p:attrName>
                                          <p:attrName>ppt_y</p:attrName>
                                        </p:attrNameLst>
                                      </p:cBhvr>
                                      <p:rCtr x="0" y="18588"/>
                                    </p:animMotion>
                                  </p:childTnLst>
                                </p:cTn>
                              </p:par>
                            </p:childTnLst>
                          </p:cTn>
                        </p:par>
                      </p:childTnLst>
                    </p:cTn>
                  </p:par>
                </p:childTnLst>
              </p:cTn>
              <p:nextCondLst>
                <p:cond evt="onClick" delay="0">
                  <p:tgtEl>
                    <p:spTgt spid="2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Insights </a:t>
            </a:r>
            <a:r>
              <a:rPr lang="en-US" sz="3200" dirty="0"/>
              <a:t>| Misinformation as a critical contextual factor</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57199" y="1523999"/>
            <a:ext cx="7943661" cy="5104995"/>
          </a:xfrm>
        </p:spPr>
        <p:txBody>
          <a:bodyPr>
            <a:noAutofit/>
          </a:bodyPr>
          <a:lstStyle/>
          <a:p>
            <a:pPr marL="0" lvl="1" indent="0">
              <a:buNone/>
            </a:pPr>
            <a:r>
              <a:rPr lang="en-US" sz="1500" b="1" dirty="0">
                <a:solidFill>
                  <a:srgbClr val="740074"/>
                </a:solidFill>
                <a:latin typeface="Calibri" panose="020F0502020204030204" pitchFamily="34" charset="0"/>
                <a:cs typeface="Calibri" panose="020F0502020204030204" pitchFamily="34" charset="0"/>
              </a:rPr>
              <a:t>MTN-003, its sub-studies, and MTN-020 explored rumors and suspicions related to investigational prevention products and clinical trial participation</a:t>
            </a:r>
          </a:p>
          <a:p>
            <a:pPr marL="522288" lvl="1" indent="-277813"/>
            <a:r>
              <a:rPr lang="en-US" sz="1400" dirty="0">
                <a:latin typeface="Calibri" panose="020F0502020204030204" pitchFamily="34" charset="0"/>
                <a:cs typeface="Calibri" panose="020F0502020204030204" pitchFamily="34" charset="0"/>
              </a:rPr>
              <a:t>Participants, male partners, and community members associated the use of antiretroviral (ARV)</a:t>
            </a:r>
            <a:r>
              <a:rPr lang="en-US" sz="1400" dirty="0">
                <a:solidFill>
                  <a:srgbClr val="FF0000"/>
                </a:solidFill>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products with illness and did not fully embrace the concept of ARV for prevention. Participants went to great lengths to conceal trial participation and product use due to fear of HIV-related stigma, and there were rumors in trial communities speculating about witchcraft, Satanism, and dubious motives of targeting Black Africans in medical research.</a:t>
            </a:r>
            <a:r>
              <a:rPr lang="en-US" sz="1400" baseline="30000" dirty="0">
                <a:latin typeface="Calibri" panose="020F0502020204030204" pitchFamily="34" charset="0"/>
                <a:cs typeface="Calibri" panose="020F0502020204030204" pitchFamily="34" charset="0"/>
              </a:rPr>
              <a:t>27, 30, 47, 48</a:t>
            </a:r>
          </a:p>
          <a:p>
            <a:pPr marL="522288" lvl="1" indent="-277813">
              <a:spcAft>
                <a:spcPts val="1000"/>
              </a:spcAft>
            </a:pPr>
            <a:r>
              <a:rPr lang="en-US" sz="1400" dirty="0">
                <a:latin typeface="Calibri" panose="020F0502020204030204" pitchFamily="34" charset="0"/>
                <a:cs typeface="Calibri" panose="020F0502020204030204" pitchFamily="34" charset="0"/>
              </a:rPr>
              <a:t>In MTN-020, community rumors about the ring's association with witchcraft and negative health impacts reflected fears about the ring's investigational nature and foreign origin.</a:t>
            </a:r>
            <a:r>
              <a:rPr lang="en-US" sz="1400" baseline="30000" dirty="0">
                <a:latin typeface="Calibri" panose="020F0502020204030204" pitchFamily="34" charset="0"/>
                <a:cs typeface="Calibri" panose="020F0502020204030204" pitchFamily="34" charset="0"/>
              </a:rPr>
              <a:t>47 </a:t>
            </a:r>
            <a:r>
              <a:rPr lang="en-US" sz="1400" b="0" dirty="0">
                <a:latin typeface="Calibri" panose="020F0502020204030204" pitchFamily="34" charset="0"/>
                <a:cs typeface="Calibri" panose="020F0502020204030204" pitchFamily="34" charset="0"/>
              </a:rPr>
              <a:t>Rumors and concerns surrounding biological sample collection and laboratory procedures also emerged during study implementation. In response, study staff </a:t>
            </a:r>
            <a:r>
              <a:rPr lang="en-US" sz="1400" dirty="0">
                <a:latin typeface="Calibri" panose="020F0502020204030204" pitchFamily="34" charset="0"/>
                <a:cs typeface="Calibri" panose="020F0502020204030204" pitchFamily="34" charset="0"/>
              </a:rPr>
              <a:t>in Zimbabwe </a:t>
            </a:r>
            <a:r>
              <a:rPr lang="en-US" sz="1400" b="0" dirty="0">
                <a:latin typeface="Calibri" panose="020F0502020204030204" pitchFamily="34" charset="0"/>
                <a:cs typeface="Calibri" panose="020F0502020204030204" pitchFamily="34" charset="0"/>
              </a:rPr>
              <a:t>arranged for a select number of study participants to participate in tours of laboratories to explain the laboratory processes and </a:t>
            </a:r>
            <a:r>
              <a:rPr lang="en-US" sz="1400" dirty="0">
                <a:latin typeface="Calibri" panose="020F0502020204030204" pitchFamily="34" charset="0"/>
                <a:cs typeface="Calibri" panose="020F0502020204030204" pitchFamily="34" charset="0"/>
              </a:rPr>
              <a:t>staff across sites </a:t>
            </a:r>
            <a:r>
              <a:rPr lang="en-US" sz="1400" b="0" dirty="0">
                <a:latin typeface="Calibri" panose="020F0502020204030204" pitchFamily="34" charset="0"/>
                <a:cs typeface="Calibri" panose="020F0502020204030204" pitchFamily="34" charset="0"/>
              </a:rPr>
              <a:t>organized dissemination activities to ensure all study participants had attended a dissemination meeting to better understand trial processes. Qualitative interviews during MTN-020 helped both generate the evidence to rapidly respond to the issue and monitor the beneficial impact of the site responses.</a:t>
            </a:r>
            <a:endParaRPr lang="en-US" sz="1400" baseline="30000" dirty="0">
              <a:latin typeface="Calibri" panose="020F0502020204030204" pitchFamily="34" charset="0"/>
              <a:cs typeface="Calibri" panose="020F0502020204030204" pitchFamily="34" charset="0"/>
            </a:endParaRPr>
          </a:p>
          <a:p>
            <a:pPr marL="0" lvl="1" indent="0">
              <a:buNone/>
            </a:pPr>
            <a:r>
              <a:rPr lang="en-US" sz="1500" b="1" dirty="0">
                <a:solidFill>
                  <a:srgbClr val="740074"/>
                </a:solidFill>
                <a:latin typeface="Calibri" panose="020F0502020204030204" pitchFamily="34" charset="0"/>
                <a:cs typeface="Calibri" panose="020F0502020204030204" pitchFamily="34" charset="0"/>
              </a:rPr>
              <a:t>Insufficient research literacy and limited understanding of placebo-controlled trials further drove suspicions and highlighted the importance of effective community engagement</a:t>
            </a:r>
          </a:p>
          <a:p>
            <a:pPr marL="522288" lvl="1" indent="-277813"/>
            <a:r>
              <a:rPr lang="en-US" sz="1400" dirty="0">
                <a:latin typeface="Calibri" panose="020F0502020204030204" pitchFamily="34" charset="0"/>
                <a:cs typeface="Calibri" panose="020F0502020204030204" pitchFamily="34" charset="0"/>
              </a:rPr>
              <a:t>In some cases, poor comprehension of the purpose of a placebo-controlled trial led participants to feel that study staff were being dishonest about the investigational products and their efficacy. In other trials, participants did not fully understand whether products were active or placebo.</a:t>
            </a:r>
            <a:r>
              <a:rPr lang="en-US" sz="1400" baseline="30000" dirty="0">
                <a:latin typeface="Calibri" panose="020F0502020204030204" pitchFamily="34" charset="0"/>
                <a:cs typeface="Calibri" panose="020F0502020204030204" pitchFamily="34" charset="0"/>
              </a:rPr>
              <a:t> 27, 30, 48 </a:t>
            </a:r>
            <a:r>
              <a:rPr lang="en-US" sz="1400" dirty="0">
                <a:latin typeface="Calibri" panose="020F0502020204030204" pitchFamily="34" charset="0"/>
                <a:cs typeface="Calibri" panose="020F0502020204030204" pitchFamily="34" charset="0"/>
              </a:rPr>
              <a:t>Understanding partial efficacy of the ring was also complicated for some </a:t>
            </a:r>
            <a:r>
              <a:rPr lang="en-US" sz="1400" dirty="0"/>
              <a:t>MTN-020</a:t>
            </a:r>
            <a:r>
              <a:rPr lang="en-US" sz="1400" dirty="0">
                <a:latin typeface="Calibri" panose="020F0502020204030204" pitchFamily="34" charset="0"/>
                <a:cs typeface="Calibri" panose="020F0502020204030204" pitchFamily="34" charset="0"/>
              </a:rPr>
              <a:t> participants. </a:t>
            </a:r>
            <a:endParaRPr lang="en-US" sz="1400" baseline="30000" dirty="0">
              <a:latin typeface="Calibri" panose="020F0502020204030204" pitchFamily="34" charset="0"/>
              <a:cs typeface="Calibri" panose="020F0502020204030204" pitchFamily="34" charset="0"/>
            </a:endParaRPr>
          </a:p>
          <a:p>
            <a:pPr marL="522288" lvl="1" indent="-277813"/>
            <a:endParaRPr lang="en-US" sz="1400" baseline="30000" dirty="0">
              <a:latin typeface="Calibri" panose="020F0502020204030204" pitchFamily="34" charset="0"/>
              <a:cs typeface="Calibri" panose="020F0502020204030204" pitchFamily="34" charset="0"/>
            </a:endParaRPr>
          </a:p>
          <a:p>
            <a:pPr marL="522288" lvl="1" indent="-277813"/>
            <a:endParaRPr lang="en-US" sz="1400" baseline="30000" dirty="0">
              <a:latin typeface="Calibri" panose="020F0502020204030204" pitchFamily="34" charset="0"/>
              <a:cs typeface="Calibri" panose="020F0502020204030204" pitchFamily="34" charset="0"/>
            </a:endParaRPr>
          </a:p>
          <a:p>
            <a:pPr marL="522288" lvl="1" indent="-277813"/>
            <a:endParaRPr lang="en-US" sz="1400" baseline="30000" dirty="0">
              <a:latin typeface="Calibri" panose="020F0502020204030204" pitchFamily="34" charset="0"/>
              <a:cs typeface="Calibri" panose="020F0502020204030204" pitchFamily="34" charset="0"/>
            </a:endParaRPr>
          </a:p>
          <a:p>
            <a:pPr marL="522288" lvl="1" indent="-277813"/>
            <a:endParaRPr lang="en-US" sz="1400" baseline="30000" dirty="0">
              <a:latin typeface="Calibri" panose="020F0502020204030204" pitchFamily="34" charset="0"/>
              <a:cs typeface="Calibri" panose="020F0502020204030204" pitchFamily="34" charset="0"/>
            </a:endParaRPr>
          </a:p>
          <a:p>
            <a:pPr marL="522288" lvl="1" indent="-277813"/>
            <a:endParaRPr lang="en-US" sz="1400" baseline="30000" dirty="0">
              <a:latin typeface="Calibri" panose="020F0502020204030204" pitchFamily="34" charset="0"/>
              <a:cs typeface="Calibri" panose="020F0502020204030204" pitchFamily="34" charset="0"/>
            </a:endParaRPr>
          </a:p>
        </p:txBody>
      </p:sp>
      <p:pic>
        <p:nvPicPr>
          <p:cNvPr id="8" name="Picture 7" descr="Background pattern&#10;&#10;Description automatically generated">
            <a:extLst>
              <a:ext uri="{FF2B5EF4-FFF2-40B4-BE49-F238E27FC236}">
                <a16:creationId xmlns:a16="http://schemas.microsoft.com/office/drawing/2014/main" id="{F07EF67F-E001-6343-80D6-183CAD3EEB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0" y="1318486"/>
            <a:ext cx="3048000" cy="5539513"/>
          </a:xfrm>
          <a:prstGeom prst="rect">
            <a:avLst/>
          </a:prstGeom>
        </p:spPr>
      </p:pic>
      <p:sp>
        <p:nvSpPr>
          <p:cNvPr id="2" name="Content Placeholder 2">
            <a:extLst>
              <a:ext uri="{FF2B5EF4-FFF2-40B4-BE49-F238E27FC236}">
                <a16:creationId xmlns:a16="http://schemas.microsoft.com/office/drawing/2014/main" id="{2F928E17-B0E3-4AAC-B59B-44B2E91E5E70}"/>
              </a:ext>
            </a:extLst>
          </p:cNvPr>
          <p:cNvSpPr txBox="1">
            <a:spLocks/>
          </p:cNvSpPr>
          <p:nvPr/>
        </p:nvSpPr>
        <p:spPr bwMode="auto">
          <a:xfrm>
            <a:off x="9334500" y="1485495"/>
            <a:ext cx="2667000" cy="5143500"/>
          </a:xfrm>
          <a:prstGeom prst="round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800" dirty="0">
                <a:solidFill>
                  <a:schemeClr val="tx1"/>
                </a:solidFill>
                <a:latin typeface="Calibri" panose="020F0502020204030204" pitchFamily="34" charset="0"/>
                <a:cs typeface="Calibri" panose="020F0502020204030204" pitchFamily="34" charset="0"/>
              </a:rPr>
              <a:t>“</a:t>
            </a:r>
            <a:r>
              <a:rPr lang="en-US" sz="1800" b="0" i="1" dirty="0">
                <a:solidFill>
                  <a:schemeClr val="tx1"/>
                </a:solidFill>
                <a:effectLst/>
                <a:latin typeface="Calibri" panose="020F0502020204030204" pitchFamily="34" charset="0"/>
                <a:cs typeface="Calibri" panose="020F0502020204030204" pitchFamily="34" charset="0"/>
              </a:rPr>
              <a:t>Because of what other people were saying, that it was Satanic, they sell the blood that is collected from us, and that the ring will suck the partner’s blood; that is why he [partner] did not want to allow me to participate</a:t>
            </a:r>
            <a:r>
              <a:rPr lang="en-US" sz="1800" b="0" i="0" dirty="0">
                <a:solidFill>
                  <a:schemeClr val="tx1"/>
                </a:solidFill>
                <a:effectLst/>
                <a:latin typeface="Calibri" panose="020F0502020204030204" pitchFamily="34" charset="0"/>
                <a:cs typeface="Calibri" panose="020F0502020204030204" pitchFamily="34" charset="0"/>
              </a:rPr>
              <a:t>.” </a:t>
            </a:r>
            <a:endParaRPr lang="en-US" sz="400" dirty="0">
              <a:solidFill>
                <a:schemeClr val="tx1"/>
              </a:solidFill>
              <a:latin typeface="Calibri" panose="020F0502020204030204" pitchFamily="34" charset="0"/>
              <a:cs typeface="Calibri" panose="020F0502020204030204" pitchFamily="34" charset="0"/>
            </a:endParaRPr>
          </a:p>
          <a:p>
            <a:pPr marL="0" indent="0" algn="r">
              <a:buNone/>
            </a:pPr>
            <a:r>
              <a:rPr lang="en-US" sz="1400" dirty="0">
                <a:solidFill>
                  <a:schemeClr val="tx1"/>
                </a:solidFill>
                <a:latin typeface="Calibri" panose="020F0502020204030204" pitchFamily="34" charset="0"/>
                <a:cs typeface="Calibri" panose="020F0502020204030204" pitchFamily="34" charset="0"/>
              </a:rPr>
              <a:t>- MTN-020, Malawi</a:t>
            </a:r>
          </a:p>
          <a:p>
            <a:pPr marL="0" indent="0" algn="r">
              <a:buNone/>
            </a:pPr>
            <a:endParaRPr lang="en-US" sz="800" dirty="0">
              <a:solidFill>
                <a:schemeClr val="tx1"/>
              </a:solidFill>
              <a:latin typeface="Calibri" panose="020F0502020204030204" pitchFamily="34" charset="0"/>
              <a:cs typeface="Calibri" panose="020F0502020204030204" pitchFamily="34" charset="0"/>
            </a:endParaRPr>
          </a:p>
          <a:p>
            <a:pPr marL="0" indent="0" algn="r">
              <a:buNone/>
            </a:pP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From: “Negative </a:t>
            </a:r>
            <a:r>
              <a:rPr lang="en-US" sz="1100" dirty="0" err="1">
                <a:solidFill>
                  <a:schemeClr val="tx1"/>
                </a:solidFill>
                <a:latin typeface="Roboto" panose="02000000000000000000" pitchFamily="2" charset="0"/>
                <a:ea typeface="Roboto" panose="02000000000000000000" pitchFamily="2" charset="0"/>
                <a:cs typeface="Roboto" panose="02000000000000000000" pitchFamily="2" charset="0"/>
              </a:rPr>
              <a:t>rumours</a:t>
            </a:r>
            <a:r>
              <a:rPr lang="en-US" sz="1100" dirty="0">
                <a:solidFill>
                  <a:schemeClr val="tx1"/>
                </a:solidFill>
                <a:latin typeface="Roboto" panose="02000000000000000000" pitchFamily="2" charset="0"/>
                <a:ea typeface="Roboto" panose="02000000000000000000" pitchFamily="2" charset="0"/>
                <a:cs typeface="Roboto" panose="02000000000000000000" pitchFamily="2" charset="0"/>
              </a:rPr>
              <a:t> about a vaginal ring for HIV-1 prevention in sub-Saharan Africa”</a:t>
            </a:r>
            <a:r>
              <a:rPr lang="en-US" sz="1100" baseline="30000" dirty="0">
                <a:solidFill>
                  <a:schemeClr val="tx1"/>
                </a:solidFill>
                <a:latin typeface="Roboto" panose="02000000000000000000" pitchFamily="2" charset="0"/>
                <a:ea typeface="Roboto" panose="02000000000000000000" pitchFamily="2" charset="0"/>
                <a:cs typeface="Roboto" panose="02000000000000000000" pitchFamily="2" charset="0"/>
              </a:rPr>
              <a:t>47</a:t>
            </a:r>
          </a:p>
        </p:txBody>
      </p:sp>
      <p:grpSp>
        <p:nvGrpSpPr>
          <p:cNvPr id="26" name="Group 25">
            <a:extLst>
              <a:ext uri="{FF2B5EF4-FFF2-40B4-BE49-F238E27FC236}">
                <a16:creationId xmlns:a16="http://schemas.microsoft.com/office/drawing/2014/main" id="{3AD38EBB-F4B2-45B6-8BE1-FDA0F520D43E}"/>
              </a:ext>
            </a:extLst>
          </p:cNvPr>
          <p:cNvGrpSpPr/>
          <p:nvPr/>
        </p:nvGrpSpPr>
        <p:grpSpPr>
          <a:xfrm>
            <a:off x="8534400" y="6324600"/>
            <a:ext cx="3811256" cy="3065844"/>
            <a:chOff x="8534400" y="3792156"/>
            <a:chExt cx="3811256" cy="3065844"/>
          </a:xfrm>
        </p:grpSpPr>
        <p:grpSp>
          <p:nvGrpSpPr>
            <p:cNvPr id="27" name="Group 26">
              <a:extLst>
                <a:ext uri="{FF2B5EF4-FFF2-40B4-BE49-F238E27FC236}">
                  <a16:creationId xmlns:a16="http://schemas.microsoft.com/office/drawing/2014/main" id="{08A24585-7E60-460F-B452-CD81A52335C3}"/>
                </a:ext>
              </a:extLst>
            </p:cNvPr>
            <p:cNvGrpSpPr/>
            <p:nvPr/>
          </p:nvGrpSpPr>
          <p:grpSpPr>
            <a:xfrm>
              <a:off x="8534400" y="3792156"/>
              <a:ext cx="3811256" cy="3065844"/>
              <a:chOff x="8534400" y="3810000"/>
              <a:chExt cx="3811256" cy="3065844"/>
            </a:xfrm>
          </p:grpSpPr>
          <p:sp>
            <p:nvSpPr>
              <p:cNvPr id="29" name="Rectangle 28">
                <a:extLst>
                  <a:ext uri="{FF2B5EF4-FFF2-40B4-BE49-F238E27FC236}">
                    <a16:creationId xmlns:a16="http://schemas.microsoft.com/office/drawing/2014/main" id="{00BE33AA-B7C8-4E34-87A3-3EC0435B18D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24D65145-A291-4E8F-8FE8-33ED498C8080}"/>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1" name="TextBox 30">
                <a:extLst>
                  <a:ext uri="{FF2B5EF4-FFF2-40B4-BE49-F238E27FC236}">
                    <a16:creationId xmlns:a16="http://schemas.microsoft.com/office/drawing/2014/main" id="{99BDF363-24FC-431A-BB52-7ACD8DD9D66E}"/>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2" name="TextBox 31">
                <a:hlinkClick r:id="rId5" action="ppaction://hlinksldjump"/>
                <a:extLst>
                  <a:ext uri="{FF2B5EF4-FFF2-40B4-BE49-F238E27FC236}">
                    <a16:creationId xmlns:a16="http://schemas.microsoft.com/office/drawing/2014/main" id="{E69F609A-3805-47BB-8909-1AAB5084FD22}"/>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3" name="Rectangle 32">
                <a:hlinkClick r:id="rId5" action="ppaction://hlinksldjump"/>
                <a:extLst>
                  <a:ext uri="{FF2B5EF4-FFF2-40B4-BE49-F238E27FC236}">
                    <a16:creationId xmlns:a16="http://schemas.microsoft.com/office/drawing/2014/main" id="{E015A90C-0007-4D54-AEB8-CB8E2E8C06FE}"/>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4" name="Rectangle 33">
                <a:hlinkClick r:id="rId6" action="ppaction://hlinksldjump"/>
                <a:extLst>
                  <a:ext uri="{FF2B5EF4-FFF2-40B4-BE49-F238E27FC236}">
                    <a16:creationId xmlns:a16="http://schemas.microsoft.com/office/drawing/2014/main" id="{252445C2-13AC-4650-AB61-D7DBB4C53B9A}"/>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5" name="TextBox 34">
                <a:hlinkClick r:id="rId6" action="ppaction://hlinksldjump"/>
                <a:extLst>
                  <a:ext uri="{FF2B5EF4-FFF2-40B4-BE49-F238E27FC236}">
                    <a16:creationId xmlns:a16="http://schemas.microsoft.com/office/drawing/2014/main" id="{C27E6F25-A28B-4E42-8367-C51F3A39FA61}"/>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6" name="Rectangle 35">
                <a:hlinkClick r:id="rId7" action="ppaction://hlinksldjump"/>
                <a:extLst>
                  <a:ext uri="{FF2B5EF4-FFF2-40B4-BE49-F238E27FC236}">
                    <a16:creationId xmlns:a16="http://schemas.microsoft.com/office/drawing/2014/main" id="{8578255C-03B3-4872-8259-4D008300ACF1}"/>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7" name="TextBox 36">
                <a:hlinkClick r:id="rId7" action="ppaction://hlinksldjump"/>
                <a:extLst>
                  <a:ext uri="{FF2B5EF4-FFF2-40B4-BE49-F238E27FC236}">
                    <a16:creationId xmlns:a16="http://schemas.microsoft.com/office/drawing/2014/main" id="{1C0FDADF-9C90-4F78-943D-8EA91C22E3E9}"/>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8" name="Rectangle 37">
                <a:hlinkClick r:id="rId8" action="ppaction://hlinksldjump"/>
                <a:extLst>
                  <a:ext uri="{FF2B5EF4-FFF2-40B4-BE49-F238E27FC236}">
                    <a16:creationId xmlns:a16="http://schemas.microsoft.com/office/drawing/2014/main" id="{763F8065-71B1-4A5C-AA84-8F87936D53A9}"/>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9" name="TextBox 38">
                <a:hlinkClick r:id="rId8" action="ppaction://hlinksldjump"/>
                <a:extLst>
                  <a:ext uri="{FF2B5EF4-FFF2-40B4-BE49-F238E27FC236}">
                    <a16:creationId xmlns:a16="http://schemas.microsoft.com/office/drawing/2014/main" id="{76639481-AB8C-459B-82D9-9BE37D4EE9FE}"/>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0" name="Straight Connector 39">
                <a:extLst>
                  <a:ext uri="{FF2B5EF4-FFF2-40B4-BE49-F238E27FC236}">
                    <a16:creationId xmlns:a16="http://schemas.microsoft.com/office/drawing/2014/main" id="{6E71732B-646A-49B1-83C9-72AC94EDCDEE}"/>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EB99540-9CCF-4547-B7D3-8EF0A9F7F1E3}"/>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90F384EC-2C36-4A92-A013-1052D74DB3A5}"/>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5DC461C4-F70B-0146-BE0D-079D3B1BA08F}"/>
              </a:ext>
            </a:extLst>
          </p:cNvPr>
          <p:cNvSpPr/>
          <p:nvPr/>
        </p:nvSpPr>
        <p:spPr>
          <a:xfrm>
            <a:off x="9906000" y="0"/>
            <a:ext cx="22860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CONTEXTUAL FACTORS</a:t>
            </a:r>
          </a:p>
        </p:txBody>
      </p:sp>
    </p:spTree>
    <p:extLst>
      <p:ext uri="{BB962C8B-B14F-4D97-AF65-F5344CB8AC3E}">
        <p14:creationId xmlns:p14="http://schemas.microsoft.com/office/powerpoint/2010/main" val="402037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6"/>
                                        </p:tgtEl>
                                        <p:attrNameLst>
                                          <p:attrName>ppt_x</p:attrName>
                                          <p:attrName>ppt_y</p:attrName>
                                        </p:attrNameLst>
                                      </p:cBhvr>
                                      <p:rCtr x="0" y="18588"/>
                                    </p:animMotion>
                                  </p:childTnLst>
                                </p:cTn>
                              </p:par>
                            </p:childTnLst>
                          </p:cTn>
                        </p:par>
                      </p:childTnLst>
                    </p:cTn>
                  </p:par>
                </p:childTnLst>
              </p:cTn>
              <p:nextCondLst>
                <p:cond evt="onClick" delay="0">
                  <p:tgtEl>
                    <p:spTgt spid="2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Insights </a:t>
            </a:r>
            <a:r>
              <a:rPr lang="en-US" sz="3200" dirty="0"/>
              <a:t>| Menstruation and ring use</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57200" y="1760967"/>
            <a:ext cx="7706868" cy="5029200"/>
          </a:xfrm>
        </p:spPr>
        <p:txBody>
          <a:bodyPr>
            <a:noAutofit/>
          </a:bodyPr>
          <a:lstStyle/>
          <a:p>
            <a:pPr marL="0" marR="0" lvl="1" indent="0">
              <a:buNone/>
            </a:pPr>
            <a:r>
              <a:rPr lang="en-US" sz="1500" b="1" dirty="0">
                <a:solidFill>
                  <a:srgbClr val="740074"/>
                </a:solidFill>
                <a:latin typeface="Calibri" panose="020F0502020204030204" pitchFamily="34" charset="0"/>
                <a:cs typeface="Calibri" panose="020F0502020204030204" pitchFamily="34" charset="0"/>
              </a:rPr>
              <a:t>Multiple vaginal ring studies (MTN-013, MTN-020, MTN-023, </a:t>
            </a:r>
            <a:r>
              <a:rPr lang="en-US" sz="1500" b="1" dirty="0">
                <a:solidFill>
                  <a:srgbClr val="740074"/>
                </a:solidFill>
              </a:rPr>
              <a:t>MTN-025, MTN-027, MTN-036</a:t>
            </a:r>
            <a:r>
              <a:rPr lang="en-US" sz="1500" b="1" dirty="0">
                <a:solidFill>
                  <a:srgbClr val="740074"/>
                </a:solidFill>
                <a:latin typeface="Calibri" panose="020F0502020204030204" pitchFamily="34" charset="0"/>
                <a:cs typeface="Calibri" panose="020F0502020204030204" pitchFamily="34" charset="0"/>
              </a:rPr>
              <a:t>) explored preferences to and challenges with vaginal ring use during menstruation </a:t>
            </a:r>
          </a:p>
          <a:p>
            <a:pPr marL="522288" marR="0" lvl="1" indent="-277813"/>
            <a:r>
              <a:rPr lang="en-US" sz="1400" dirty="0">
                <a:latin typeface="Calibri" panose="020F0502020204030204" pitchFamily="34" charset="0"/>
                <a:cs typeface="Calibri" panose="020F0502020204030204" pitchFamily="34" charset="0"/>
              </a:rPr>
              <a:t>Participants who menstruated had varying experiences with the ring; some reported that managing menstruation and ring use was challenging, while others expressed a variety of preferences regarding ring use during menstruation.</a:t>
            </a:r>
            <a:r>
              <a:rPr lang="en-US" sz="1400" baseline="300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Across trials, participants expressed hygiene concerns about ring use during menstruation and/or tampons interfering with the ring. </a:t>
            </a:r>
            <a:r>
              <a:rPr lang="en-US" sz="1400" baseline="30000" dirty="0">
                <a:latin typeface="Calibri" panose="020F0502020204030204" pitchFamily="34" charset="0"/>
                <a:cs typeface="Calibri" panose="020F0502020204030204" pitchFamily="34" charset="0"/>
              </a:rPr>
              <a:t>9,</a:t>
            </a:r>
            <a:r>
              <a:rPr lang="en-US" sz="1400" dirty="0">
                <a:latin typeface="Calibri" panose="020F0502020204030204" pitchFamily="34" charset="0"/>
                <a:cs typeface="Calibri" panose="020F0502020204030204" pitchFamily="34" charset="0"/>
              </a:rPr>
              <a:t> </a:t>
            </a:r>
            <a:r>
              <a:rPr lang="en-US" sz="1400" baseline="30000" dirty="0">
                <a:latin typeface="Calibri" panose="020F0502020204030204" pitchFamily="34" charset="0"/>
                <a:cs typeface="Calibri" panose="020F0502020204030204" pitchFamily="34" charset="0"/>
              </a:rPr>
              <a:t>16, 49</a:t>
            </a:r>
            <a:r>
              <a:rPr lang="en-US" sz="1400" dirty="0">
                <a:latin typeface="Calibri" panose="020F0502020204030204" pitchFamily="34" charset="0"/>
                <a:cs typeface="Calibri" panose="020F0502020204030204" pitchFamily="34" charset="0"/>
              </a:rPr>
              <a:t> </a:t>
            </a:r>
          </a:p>
          <a:p>
            <a:pPr marL="522288" marR="0" lvl="1" indent="-277813"/>
            <a:r>
              <a:rPr lang="en-US" sz="1400" dirty="0">
                <a:latin typeface="Calibri" panose="020F0502020204030204" pitchFamily="34" charset="0"/>
                <a:cs typeface="Calibri" panose="020F0502020204030204" pitchFamily="34" charset="0"/>
              </a:rPr>
              <a:t>In MTN-020, there were country-level differences in acceptability of ring use during menses, with most women in Uganda and about half of women in Malawi, reporting that they “minded” wearing the ring during menstruation, a factor that was associated with risk of nonadherence to the ring.</a:t>
            </a:r>
            <a:r>
              <a:rPr lang="en-US" sz="1400" baseline="30000" dirty="0">
                <a:latin typeface="Calibri" panose="020F0502020204030204" pitchFamily="34" charset="0"/>
                <a:cs typeface="Calibri" panose="020F0502020204030204" pitchFamily="34" charset="0"/>
              </a:rPr>
              <a:t>76</a:t>
            </a:r>
            <a:r>
              <a:rPr lang="en-US" sz="1400" dirty="0">
                <a:latin typeface="Calibri" panose="020F0502020204030204" pitchFamily="34" charset="0"/>
                <a:cs typeface="Calibri" panose="020F0502020204030204" pitchFamily="34" charset="0"/>
              </a:rPr>
              <a:t> Women at all sites described worries or challenges including changes in menstrual blood appearance, concerns about blockage of menstrual flow or maintaining good hygiene, and changes to ring appearance.</a:t>
            </a:r>
            <a:r>
              <a:rPr lang="en-US" sz="1400" baseline="30000" dirty="0">
                <a:latin typeface="Calibri" panose="020F0502020204030204" pitchFamily="34" charset="0"/>
                <a:cs typeface="Calibri" panose="020F0502020204030204" pitchFamily="34" charset="0"/>
              </a:rPr>
              <a:t>49, 50</a:t>
            </a:r>
          </a:p>
          <a:p>
            <a:pPr marL="522288" marR="0" lvl="1" indent="-277813"/>
            <a:r>
              <a:rPr lang="en-US" sz="1400" dirty="0">
                <a:latin typeface="Calibri" panose="020F0502020204030204" pitchFamily="34" charset="0"/>
                <a:cs typeface="Calibri" panose="020F0502020204030204" pitchFamily="34" charset="0"/>
              </a:rPr>
              <a:t>Culturally-embedded norms of feeling shame and disgust surrounding menstrual blood may influence women’s experiences with the ring during menstruation.</a:t>
            </a:r>
            <a:r>
              <a:rPr lang="en-US" sz="1400" baseline="30000" dirty="0">
                <a:latin typeface="Calibri" panose="020F0502020204030204" pitchFamily="34" charset="0"/>
                <a:cs typeface="Calibri" panose="020F0502020204030204" pitchFamily="34" charset="0"/>
              </a:rPr>
              <a:t>49, 50</a:t>
            </a:r>
          </a:p>
          <a:p>
            <a:pPr marL="522288" marR="0" lvl="1" indent="-277813"/>
            <a:r>
              <a:rPr lang="en-US" sz="1400" dirty="0">
                <a:latin typeface="Calibri" panose="020F0502020204030204" pitchFamily="34" charset="0"/>
                <a:cs typeface="Calibri" panose="020F0502020204030204" pitchFamily="34" charset="0"/>
              </a:rPr>
              <a:t>In MTN-036, U.S women who were bothered by using the ring during menses were less likely to state they preferred the extended duration 3-month ring compared to a monthly ring (45% vs 73%,  respectively p&lt;0.05).</a:t>
            </a:r>
            <a:r>
              <a:rPr lang="en-US" sz="1400" baseline="30000" dirty="0">
                <a:latin typeface="Calibri" panose="020F0502020204030204" pitchFamily="34" charset="0"/>
                <a:cs typeface="Calibri" panose="020F0502020204030204" pitchFamily="34" charset="0"/>
              </a:rPr>
              <a:t>74</a:t>
            </a:r>
          </a:p>
        </p:txBody>
      </p:sp>
      <p:pic>
        <p:nvPicPr>
          <p:cNvPr id="8" name="Picture 7" descr="Background pattern&#10;&#10;Description automatically generated">
            <a:extLst>
              <a:ext uri="{FF2B5EF4-FFF2-40B4-BE49-F238E27FC236}">
                <a16:creationId xmlns:a16="http://schemas.microsoft.com/office/drawing/2014/main" id="{89A03322-A881-9040-959A-03D7F85FB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0" y="1312464"/>
            <a:ext cx="3048000" cy="5545536"/>
          </a:xfrm>
          <a:prstGeom prst="rect">
            <a:avLst/>
          </a:prstGeom>
        </p:spPr>
      </p:pic>
      <p:sp>
        <p:nvSpPr>
          <p:cNvPr id="3" name="Content Placeholder 2">
            <a:extLst>
              <a:ext uri="{FF2B5EF4-FFF2-40B4-BE49-F238E27FC236}">
                <a16:creationId xmlns:a16="http://schemas.microsoft.com/office/drawing/2014/main" id="{79B86BA4-93D3-4FF7-9BD8-F19A17DF8FDF}"/>
              </a:ext>
            </a:extLst>
          </p:cNvPr>
          <p:cNvSpPr txBox="1">
            <a:spLocks/>
          </p:cNvSpPr>
          <p:nvPr/>
        </p:nvSpPr>
        <p:spPr bwMode="auto">
          <a:xfrm>
            <a:off x="9120187" y="1518733"/>
            <a:ext cx="3048000" cy="5448300"/>
          </a:xfrm>
          <a:prstGeom prst="roundRect">
            <a:avLst/>
          </a:prstGeom>
          <a:noFill/>
          <a:ln>
            <a:noFill/>
          </a:ln>
        </p:spPr>
        <p:txBody>
          <a:bodyPr vert="horz" wrap="square" lIns="91440" tIns="45720" rIns="91440" bIns="45720" numCol="1" anchor="ctr" anchorCtr="0" compatLnSpc="1">
            <a:prstTxWarp prst="textNoShape">
              <a:avLst/>
            </a:prstTxWarp>
            <a:normAutofit fontScale="62500" lnSpcReduction="20000"/>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20000"/>
              </a:lnSpc>
              <a:buNone/>
            </a:pPr>
            <a:r>
              <a:rPr lang="en-US" sz="3300" dirty="0">
                <a:latin typeface="Calibri" panose="020F0502020204030204" pitchFamily="34" charset="0"/>
                <a:cs typeface="Calibri" panose="020F0502020204030204" pitchFamily="34" charset="0"/>
              </a:rPr>
              <a:t>“</a:t>
            </a:r>
            <a:r>
              <a:rPr lang="en-US" sz="3300" i="1" dirty="0">
                <a:latin typeface="Calibri" panose="020F0502020204030204" pitchFamily="34" charset="0"/>
                <a:cs typeface="Calibri" panose="020F0502020204030204" pitchFamily="34" charset="0"/>
              </a:rPr>
              <a:t>You have your periods and after that you are clean. But that ring (is still dirty)?!... I removed the ring after menses... </a:t>
            </a:r>
            <a:br>
              <a:rPr lang="en-US" sz="3300" i="1" dirty="0">
                <a:latin typeface="Calibri" panose="020F0502020204030204" pitchFamily="34" charset="0"/>
                <a:cs typeface="Calibri" panose="020F0502020204030204" pitchFamily="34" charset="0"/>
              </a:rPr>
            </a:br>
            <a:r>
              <a:rPr lang="en-US" sz="3300" i="1" dirty="0">
                <a:latin typeface="Calibri" panose="020F0502020204030204" pitchFamily="34" charset="0"/>
                <a:cs typeface="Calibri" panose="020F0502020204030204" pitchFamily="34" charset="0"/>
              </a:rPr>
              <a:t>I brought it to the doctor and told them that I am feeling disgusted... because it wasn’t washed</a:t>
            </a:r>
            <a:r>
              <a:rPr lang="en-US" sz="3300" dirty="0">
                <a:latin typeface="Calibri" panose="020F0502020204030204" pitchFamily="34" charset="0"/>
                <a:cs typeface="Calibri" panose="020F0502020204030204" pitchFamily="34" charset="0"/>
              </a:rPr>
              <a:t>” </a:t>
            </a:r>
          </a:p>
          <a:p>
            <a:pPr marL="0" indent="0" algn="r">
              <a:lnSpc>
                <a:spcPct val="155000"/>
              </a:lnSpc>
              <a:buNone/>
            </a:pPr>
            <a:r>
              <a:rPr lang="en-US" sz="3300" dirty="0">
                <a:latin typeface="Calibri" panose="020F0502020204030204" pitchFamily="34" charset="0"/>
                <a:cs typeface="Calibri" panose="020F0502020204030204" pitchFamily="34" charset="0"/>
              </a:rPr>
              <a:t>-</a:t>
            </a:r>
            <a:r>
              <a:rPr lang="en-US" sz="2900" dirty="0">
                <a:latin typeface="Calibri" panose="020F0502020204030204" pitchFamily="34" charset="0"/>
                <a:cs typeface="Calibri" panose="020F0502020204030204" pitchFamily="34" charset="0"/>
              </a:rPr>
              <a:t>MTN-020, South Africa</a:t>
            </a:r>
          </a:p>
          <a:p>
            <a:pPr marL="0" indent="0" algn="r">
              <a:lnSpc>
                <a:spcPct val="120000"/>
              </a:lnSpc>
              <a:buNone/>
            </a:pPr>
            <a:endParaRPr lang="en-US" sz="2000" dirty="0">
              <a:solidFill>
                <a:schemeClr val="tx1"/>
              </a:solidFill>
              <a:latin typeface="Calibri" panose="020F0502020204030204" pitchFamily="34" charset="0"/>
              <a:cs typeface="Calibri" panose="020F0502020204030204" pitchFamily="34" charset="0"/>
            </a:endParaRPr>
          </a:p>
          <a:p>
            <a:pPr marL="0" indent="0" algn="r">
              <a:lnSpc>
                <a:spcPct val="120000"/>
              </a:lnSpc>
              <a:buNone/>
            </a:pPr>
            <a:r>
              <a:rPr lang="en-US" sz="2000" dirty="0">
                <a:solidFill>
                  <a:schemeClr val="tx1"/>
                </a:solidFill>
                <a:latin typeface="Roboto" panose="02000000000000000000" pitchFamily="2" charset="0"/>
                <a:ea typeface="Roboto" panose="02000000000000000000" pitchFamily="2" charset="0"/>
                <a:cs typeface="Roboto" panose="02000000000000000000" pitchFamily="2" charset="0"/>
              </a:rPr>
              <a:t>From: “Hygiene, blood flow, and vaginal overload: Why women removed an HIV prevention vaginal ring during menstruation in Malawi, South Africa, Uganda and Zimbabwe”</a:t>
            </a:r>
            <a:r>
              <a:rPr lang="en-US" sz="2000" baseline="30000" dirty="0">
                <a:solidFill>
                  <a:schemeClr val="tx1"/>
                </a:solidFill>
                <a:latin typeface="Roboto" panose="02000000000000000000" pitchFamily="2" charset="0"/>
                <a:ea typeface="Roboto" panose="02000000000000000000" pitchFamily="2" charset="0"/>
                <a:cs typeface="Roboto" panose="02000000000000000000" pitchFamily="2" charset="0"/>
              </a:rPr>
              <a:t>49</a:t>
            </a:r>
          </a:p>
          <a:p>
            <a:pPr marL="0" indent="0" algn="r">
              <a:lnSpc>
                <a:spcPct val="155000"/>
              </a:lnSpc>
              <a:buNone/>
            </a:pPr>
            <a:endParaRPr lang="en-US" sz="2200"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3BAB67F1-BC89-4283-A90F-08060428DCC5}"/>
              </a:ext>
            </a:extLst>
          </p:cNvPr>
          <p:cNvGrpSpPr/>
          <p:nvPr/>
        </p:nvGrpSpPr>
        <p:grpSpPr>
          <a:xfrm>
            <a:off x="8534400" y="6324600"/>
            <a:ext cx="3811256" cy="3065844"/>
            <a:chOff x="8534400" y="3792156"/>
            <a:chExt cx="3811256" cy="3065844"/>
          </a:xfrm>
        </p:grpSpPr>
        <p:grpSp>
          <p:nvGrpSpPr>
            <p:cNvPr id="43" name="Group 42">
              <a:extLst>
                <a:ext uri="{FF2B5EF4-FFF2-40B4-BE49-F238E27FC236}">
                  <a16:creationId xmlns:a16="http://schemas.microsoft.com/office/drawing/2014/main" id="{20A9FEC8-7685-4323-8DC0-20DB11D6D64D}"/>
                </a:ext>
              </a:extLst>
            </p:cNvPr>
            <p:cNvGrpSpPr/>
            <p:nvPr/>
          </p:nvGrpSpPr>
          <p:grpSpPr>
            <a:xfrm>
              <a:off x="8534400" y="3792156"/>
              <a:ext cx="3811256" cy="3065844"/>
              <a:chOff x="8534400" y="3810000"/>
              <a:chExt cx="3811256" cy="3065844"/>
            </a:xfrm>
          </p:grpSpPr>
          <p:sp>
            <p:nvSpPr>
              <p:cNvPr id="45" name="Rectangle 44">
                <a:extLst>
                  <a:ext uri="{FF2B5EF4-FFF2-40B4-BE49-F238E27FC236}">
                    <a16:creationId xmlns:a16="http://schemas.microsoft.com/office/drawing/2014/main" id="{0CD90990-E3A0-412E-9755-304ACC060897}"/>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ED47B16E-870B-48E9-BCBF-0A0C98B6702A}"/>
                  </a:ext>
                </a:extLst>
              </p:cNvPr>
              <p:cNvPicPr>
                <a:picLocks noChangeAspect="1"/>
              </p:cNvPicPr>
              <p:nvPr/>
            </p:nvPicPr>
            <p:blipFill>
              <a:blip r:embed="rId4"/>
              <a:stretch>
                <a:fillRect/>
              </a:stretch>
            </p:blipFill>
            <p:spPr>
              <a:xfrm>
                <a:off x="8686800" y="3962400"/>
                <a:ext cx="254000" cy="165100"/>
              </a:xfrm>
              <a:prstGeom prst="rect">
                <a:avLst/>
              </a:prstGeom>
            </p:spPr>
          </p:pic>
          <p:sp>
            <p:nvSpPr>
              <p:cNvPr id="47" name="TextBox 46">
                <a:extLst>
                  <a:ext uri="{FF2B5EF4-FFF2-40B4-BE49-F238E27FC236}">
                    <a16:creationId xmlns:a16="http://schemas.microsoft.com/office/drawing/2014/main" id="{1C6FA570-802F-4BB6-951E-F3D41998C301}"/>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48" name="TextBox 47">
                <a:hlinkClick r:id="rId5" action="ppaction://hlinksldjump"/>
                <a:extLst>
                  <a:ext uri="{FF2B5EF4-FFF2-40B4-BE49-F238E27FC236}">
                    <a16:creationId xmlns:a16="http://schemas.microsoft.com/office/drawing/2014/main" id="{C666D78E-4829-4CED-A348-52D6D3FEFD45}"/>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49" name="Rectangle 48">
                <a:hlinkClick r:id="rId5" action="ppaction://hlinksldjump"/>
                <a:extLst>
                  <a:ext uri="{FF2B5EF4-FFF2-40B4-BE49-F238E27FC236}">
                    <a16:creationId xmlns:a16="http://schemas.microsoft.com/office/drawing/2014/main" id="{7B95961F-B45E-4783-8D84-7C086D60F5EA}"/>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50" name="Rectangle 49">
                <a:hlinkClick r:id="rId6" action="ppaction://hlinksldjump"/>
                <a:extLst>
                  <a:ext uri="{FF2B5EF4-FFF2-40B4-BE49-F238E27FC236}">
                    <a16:creationId xmlns:a16="http://schemas.microsoft.com/office/drawing/2014/main" id="{EB608D9C-7D82-46E4-A82E-0621F7C6FBE4}"/>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51" name="TextBox 50">
                <a:hlinkClick r:id="rId6" action="ppaction://hlinksldjump"/>
                <a:extLst>
                  <a:ext uri="{FF2B5EF4-FFF2-40B4-BE49-F238E27FC236}">
                    <a16:creationId xmlns:a16="http://schemas.microsoft.com/office/drawing/2014/main" id="{70750436-F98B-48A5-B8B8-759C2FAF5318}"/>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52" name="Rectangle 51">
                <a:hlinkClick r:id="rId7" action="ppaction://hlinksldjump"/>
                <a:extLst>
                  <a:ext uri="{FF2B5EF4-FFF2-40B4-BE49-F238E27FC236}">
                    <a16:creationId xmlns:a16="http://schemas.microsoft.com/office/drawing/2014/main" id="{711CFB85-BE70-4E62-A7C6-5BAB60D0E858}"/>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53" name="TextBox 52">
                <a:hlinkClick r:id="rId7" action="ppaction://hlinksldjump"/>
                <a:extLst>
                  <a:ext uri="{FF2B5EF4-FFF2-40B4-BE49-F238E27FC236}">
                    <a16:creationId xmlns:a16="http://schemas.microsoft.com/office/drawing/2014/main" id="{44CDC8C7-0B48-46C9-A577-C1E34A8B5528}"/>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54" name="Rectangle 53">
                <a:hlinkClick r:id="rId8" action="ppaction://hlinksldjump"/>
                <a:extLst>
                  <a:ext uri="{FF2B5EF4-FFF2-40B4-BE49-F238E27FC236}">
                    <a16:creationId xmlns:a16="http://schemas.microsoft.com/office/drawing/2014/main" id="{6C94E418-CEC0-431B-8BA2-DD8587E13890}"/>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5" name="TextBox 54">
                <a:hlinkClick r:id="rId8" action="ppaction://hlinksldjump"/>
                <a:extLst>
                  <a:ext uri="{FF2B5EF4-FFF2-40B4-BE49-F238E27FC236}">
                    <a16:creationId xmlns:a16="http://schemas.microsoft.com/office/drawing/2014/main" id="{8F1DB5E3-341E-427F-BEF5-8DED7AED33A1}"/>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56" name="Straight Connector 55">
                <a:extLst>
                  <a:ext uri="{FF2B5EF4-FFF2-40B4-BE49-F238E27FC236}">
                    <a16:creationId xmlns:a16="http://schemas.microsoft.com/office/drawing/2014/main" id="{9CB955A6-2913-4974-B23C-56EA8C8CCC32}"/>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E52875C9-E100-41F6-B527-AB081496B972}"/>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44" name="Straight Connector 43">
              <a:extLst>
                <a:ext uri="{FF2B5EF4-FFF2-40B4-BE49-F238E27FC236}">
                  <a16:creationId xmlns:a16="http://schemas.microsoft.com/office/drawing/2014/main" id="{CCB34C70-E0C2-4EF2-8146-A4A7DFF578F8}"/>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C9EE9007-773E-9848-953A-F59097B9A1F4}"/>
              </a:ext>
            </a:extLst>
          </p:cNvPr>
          <p:cNvSpPr/>
          <p:nvPr/>
        </p:nvSpPr>
        <p:spPr>
          <a:xfrm>
            <a:off x="9906000" y="0"/>
            <a:ext cx="22860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CONTEXTUAL FACTORS</a:t>
            </a:r>
          </a:p>
        </p:txBody>
      </p:sp>
    </p:spTree>
    <p:extLst>
      <p:ext uri="{BB962C8B-B14F-4D97-AF65-F5344CB8AC3E}">
        <p14:creationId xmlns:p14="http://schemas.microsoft.com/office/powerpoint/2010/main" val="1206311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42"/>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42"/>
                                        </p:tgtEl>
                                        <p:attrNameLst>
                                          <p:attrName>ppt_x</p:attrName>
                                          <p:attrName>ppt_y</p:attrName>
                                        </p:attrNameLst>
                                      </p:cBhvr>
                                      <p:rCtr x="0" y="18588"/>
                                    </p:animMotion>
                                  </p:childTnLst>
                                </p:cTn>
                              </p:par>
                            </p:childTnLst>
                          </p:cTn>
                        </p:par>
                      </p:childTnLst>
                    </p:cTn>
                  </p:par>
                </p:childTnLst>
              </p:cTn>
              <p:nextCondLst>
                <p:cond evt="onClick" delay="0">
                  <p:tgtEl>
                    <p:spTgt spid="4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Insights </a:t>
            </a:r>
            <a:r>
              <a:rPr lang="en-US" sz="3200" dirty="0"/>
              <a:t>| Sexual norms and behavior for women [cisgender]</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457200" y="1519587"/>
            <a:ext cx="8395078" cy="5029200"/>
          </a:xfrm>
        </p:spPr>
        <p:txBody>
          <a:bodyPr>
            <a:noAutofit/>
          </a:bodyPr>
          <a:lstStyle/>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Heterosexual penile anal intercourse (PAI) was socially stigmatized, despite being practiced occasionally by study participants </a:t>
            </a:r>
          </a:p>
          <a:p>
            <a:pPr marL="522288" lvl="1" indent="-287338"/>
            <a:r>
              <a:rPr lang="en-US" sz="1300" dirty="0">
                <a:latin typeface="Calibri" panose="020F0502020204030204" pitchFamily="34" charset="0"/>
                <a:cs typeface="Calibri" panose="020F0502020204030204" pitchFamily="34" charset="0"/>
              </a:rPr>
              <a:t>In MTN-003D qualitative interviews, social norms surrounding PAI and sex more broadly restricted open conversation about sexual behavior. </a:t>
            </a:r>
            <a:r>
              <a:rPr lang="en-US" sz="1300" dirty="0">
                <a:solidFill>
                  <a:schemeClr val="tx1"/>
                </a:solidFill>
                <a:latin typeface="Calibri" panose="020F0502020204030204" pitchFamily="34" charset="0"/>
                <a:cs typeface="Calibri" panose="020F0502020204030204" pitchFamily="34" charset="0"/>
              </a:rPr>
              <a:t>Notably, PAI </a:t>
            </a:r>
            <a:r>
              <a:rPr lang="en-US" sz="1300" dirty="0">
                <a:solidFill>
                  <a:schemeClr val="tx1"/>
                </a:solidFill>
              </a:rPr>
              <a:t>was at the time of the study, and continues to be </a:t>
            </a:r>
            <a:r>
              <a:rPr lang="en-US" sz="1300" dirty="0">
                <a:solidFill>
                  <a:schemeClr val="tx1"/>
                </a:solidFill>
                <a:latin typeface="Calibri" panose="020F0502020204030204" pitchFamily="34" charset="0"/>
                <a:cs typeface="Calibri" panose="020F0502020204030204" pitchFamily="34" charset="0"/>
              </a:rPr>
              <a:t>illegal in Uganda and Zimbabwe and sometimes associated with homosexuality. There were some country-level variations in perceptions of whether condoms should be used during PAI.</a:t>
            </a:r>
            <a:r>
              <a:rPr lang="en-US" sz="1300" baseline="30000" dirty="0">
                <a:solidFill>
                  <a:schemeClr val="tx1"/>
                </a:solidFill>
                <a:latin typeface="Calibri" panose="020F0502020204030204" pitchFamily="34" charset="0"/>
                <a:cs typeface="Calibri" panose="020F0502020204030204" pitchFamily="34" charset="0"/>
              </a:rPr>
              <a:t>42-44</a:t>
            </a:r>
            <a:endParaRPr lang="en-US" sz="1300" dirty="0">
              <a:solidFill>
                <a:schemeClr val="tx1"/>
              </a:solidFill>
              <a:latin typeface="Calibri" panose="020F0502020204030204" pitchFamily="34" charset="0"/>
              <a:cs typeface="Calibri" panose="020F0502020204030204" pitchFamily="34" charset="0"/>
            </a:endParaRPr>
          </a:p>
          <a:p>
            <a:pPr marL="522288" lvl="1" indent="-287338"/>
            <a:r>
              <a:rPr lang="en-US" sz="1300" dirty="0">
                <a:solidFill>
                  <a:schemeClr val="tx1"/>
                </a:solidFill>
                <a:latin typeface="Calibri" panose="020F0502020204030204" pitchFamily="34" charset="0"/>
                <a:cs typeface="Calibri" panose="020F0502020204030204" pitchFamily="34" charset="0"/>
              </a:rPr>
              <a:t>Across studies, about one in five cis-women </a:t>
            </a:r>
            <a:r>
              <a:rPr lang="en-US" sz="1300" dirty="0">
                <a:latin typeface="Calibri" panose="020F0502020204030204" pitchFamily="34" charset="0"/>
                <a:cs typeface="Calibri" panose="020F0502020204030204" pitchFamily="34" charset="0"/>
              </a:rPr>
              <a:t>participants reported engaging in PAI, although few endorsed engaging in PAI at multiple time points. </a:t>
            </a:r>
            <a:r>
              <a:rPr lang="en-US" sz="1300" baseline="30000" dirty="0">
                <a:latin typeface="Calibri" panose="020F0502020204030204" pitchFamily="34" charset="0"/>
                <a:cs typeface="Calibri" panose="020F0502020204030204" pitchFamily="34" charset="0"/>
              </a:rPr>
              <a:t>42, 43, 45</a:t>
            </a:r>
            <a:endParaRPr lang="en-US" sz="1300" dirty="0">
              <a:latin typeface="Calibri" panose="020F0502020204030204" pitchFamily="34" charset="0"/>
              <a:cs typeface="Calibri" panose="020F0502020204030204" pitchFamily="34" charset="0"/>
            </a:endParaRPr>
          </a:p>
          <a:p>
            <a:pPr marL="522288" lvl="1" indent="-287338"/>
            <a:r>
              <a:rPr lang="en-US" sz="1300" dirty="0">
                <a:latin typeface="Calibri" panose="020F0502020204030204" pitchFamily="34" charset="0"/>
                <a:cs typeface="Calibri" panose="020F0502020204030204" pitchFamily="34" charset="0"/>
              </a:rPr>
              <a:t>Although the </a:t>
            </a:r>
            <a:r>
              <a:rPr lang="en-US" sz="1300" dirty="0"/>
              <a:t>DPV </a:t>
            </a:r>
            <a:r>
              <a:rPr lang="en-US" sz="1300" dirty="0">
                <a:latin typeface="Calibri" panose="020F0502020204030204" pitchFamily="34" charset="0"/>
                <a:cs typeface="Calibri" panose="020F0502020204030204" pitchFamily="34" charset="0"/>
              </a:rPr>
              <a:t>drug delivered through the vaginal ring is not protecting the rectal compartment, because PAI was infrequent in MTN-020, engaging in PAI was not associated with HIV acquisition and did not significantly reduce the protective effect of the DPV ring.</a:t>
            </a:r>
            <a:r>
              <a:rPr lang="en-US" sz="1300" baseline="30000" dirty="0">
                <a:latin typeface="Calibri" panose="020F0502020204030204" pitchFamily="34" charset="0"/>
                <a:cs typeface="Calibri" panose="020F0502020204030204" pitchFamily="34" charset="0"/>
              </a:rPr>
              <a:t>45</a:t>
            </a:r>
            <a:r>
              <a:rPr lang="en-US" sz="1300" dirty="0">
                <a:latin typeface="Calibri" panose="020F0502020204030204" pitchFamily="34" charset="0"/>
                <a:cs typeface="Calibri" panose="020F0502020204030204" pitchFamily="34" charset="0"/>
              </a:rPr>
              <a:t> </a:t>
            </a:r>
          </a:p>
          <a:p>
            <a:pPr marL="522288" lvl="1" indent="-287338">
              <a:spcAft>
                <a:spcPts val="1000"/>
              </a:spcAft>
            </a:pPr>
            <a:r>
              <a:rPr lang="en-US" sz="1300" dirty="0"/>
              <a:t>MTN-003D </a:t>
            </a:r>
            <a:r>
              <a:rPr lang="en-US" sz="1300" dirty="0">
                <a:latin typeface="Calibri" panose="020F0502020204030204" pitchFamily="34" charset="0"/>
                <a:cs typeface="Calibri" panose="020F0502020204030204" pitchFamily="34" charset="0"/>
              </a:rPr>
              <a:t>explored PAI in depth and found that ambiguous translations of sexual behavior questions in MTN-003 caused some participants to misinterpret questions about PAI as asking about vaginal sex "from behind." Questions about PAI had intentionally been translated in VOICE to be responsive to cultural restrictions around sexual communication.</a:t>
            </a:r>
            <a:r>
              <a:rPr lang="en-US" sz="1300" baseline="30000" dirty="0">
                <a:latin typeface="Calibri" panose="020F0502020204030204" pitchFamily="34" charset="0"/>
                <a:cs typeface="Calibri" panose="020F0502020204030204" pitchFamily="34" charset="0"/>
              </a:rPr>
              <a:t>44 </a:t>
            </a:r>
            <a:r>
              <a:rPr lang="en-US" sz="1300" dirty="0">
                <a:latin typeface="Calibri" panose="020F0502020204030204" pitchFamily="34" charset="0"/>
                <a:cs typeface="Calibri" panose="020F0502020204030204" pitchFamily="34" charset="0"/>
              </a:rPr>
              <a:t>These translations were changed in later studies to avoid confusion. </a:t>
            </a:r>
            <a:endParaRPr lang="en-US" sz="1300" baseline="30000" dirty="0">
              <a:latin typeface="Calibri" panose="020F0502020204030204" pitchFamily="34" charset="0"/>
              <a:cs typeface="Calibri" panose="020F0502020204030204" pitchFamily="34" charset="0"/>
            </a:endParaRPr>
          </a:p>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Gendered power dynamics influenced oral PrEP and condom negotiation </a:t>
            </a:r>
          </a:p>
          <a:p>
            <a:pPr marL="522288" lvl="1" indent="-287338"/>
            <a:r>
              <a:rPr lang="en-US" sz="1300" dirty="0">
                <a:latin typeface="Calibri" panose="020F0502020204030204" pitchFamily="34" charset="0"/>
                <a:cs typeface="Calibri" panose="020F0502020204030204" pitchFamily="34" charset="0"/>
              </a:rPr>
              <a:t>Qualitative findings from MTN-003C indicated that in settings with high levels of sexual violence, women may use narratives surrounding the risk of being raped to reframe HIV risk as external to their relationships and justify oral PrEP use without inciting partner resistance.</a:t>
            </a:r>
            <a:r>
              <a:rPr lang="en-US" sz="1300" baseline="30000" dirty="0">
                <a:latin typeface="Calibri" panose="020F0502020204030204" pitchFamily="34" charset="0"/>
                <a:cs typeface="Calibri" panose="020F0502020204030204" pitchFamily="34" charset="0"/>
              </a:rPr>
              <a:t>46</a:t>
            </a:r>
            <a:r>
              <a:rPr lang="en-US" sz="1300" dirty="0">
                <a:latin typeface="Calibri" panose="020F0502020204030204" pitchFamily="34" charset="0"/>
                <a:cs typeface="Calibri" panose="020F0502020204030204" pitchFamily="34" charset="0"/>
              </a:rPr>
              <a:t> </a:t>
            </a:r>
          </a:p>
          <a:p>
            <a:pPr marL="522288" lvl="1" indent="-287338"/>
            <a:r>
              <a:rPr lang="en-US" sz="1300" dirty="0">
                <a:latin typeface="Calibri" panose="020F0502020204030204" pitchFamily="34" charset="0"/>
                <a:cs typeface="Calibri" panose="020F0502020204030204" pitchFamily="34" charset="0"/>
              </a:rPr>
              <a:t>In </a:t>
            </a:r>
            <a:r>
              <a:rPr lang="en-US" sz="1300" dirty="0"/>
              <a:t>MTN-003D</a:t>
            </a:r>
            <a:r>
              <a:rPr lang="en-US" sz="1300" dirty="0">
                <a:latin typeface="Calibri" panose="020F0502020204030204" pitchFamily="34" charset="0"/>
                <a:cs typeface="Calibri" panose="020F0502020204030204" pitchFamily="34" charset="0"/>
              </a:rPr>
              <a:t>, women reported challenges negotiating condom use with committed partners, as condoms were typically associated with casual partners and mistrust.</a:t>
            </a:r>
            <a:r>
              <a:rPr lang="en-US" sz="1300" baseline="30000" dirty="0">
                <a:latin typeface="Calibri" panose="020F0502020204030204" pitchFamily="34" charset="0"/>
                <a:cs typeface="Calibri" panose="020F0502020204030204" pitchFamily="34" charset="0"/>
              </a:rPr>
              <a:t>42 </a:t>
            </a:r>
          </a:p>
          <a:p>
            <a:pPr marL="522288" lvl="1" indent="-287338"/>
            <a:r>
              <a:rPr lang="en-US" sz="1300" dirty="0">
                <a:latin typeface="Calibri" panose="020F0502020204030204" pitchFamily="34" charset="0"/>
                <a:cs typeface="Calibri" panose="020F0502020204030204" pitchFamily="34" charset="0"/>
              </a:rPr>
              <a:t>in MTN-041, male partners and husbands were reportedly unwilling to use condoms, especially during pregnancy, when there is no risk of conception, and participants welcomed future access to new </a:t>
            </a:r>
            <a:br>
              <a:rPr lang="en-US" sz="1300" dirty="0">
                <a:latin typeface="Calibri" panose="020F0502020204030204" pitchFamily="34" charset="0"/>
                <a:cs typeface="Calibri" panose="020F0502020204030204" pitchFamily="34" charset="0"/>
              </a:rPr>
            </a:br>
            <a:r>
              <a:rPr lang="en-US" sz="1300" dirty="0">
                <a:latin typeface="Calibri" panose="020F0502020204030204" pitchFamily="34" charset="0"/>
                <a:cs typeface="Calibri" panose="020F0502020204030204" pitchFamily="34" charset="0"/>
              </a:rPr>
              <a:t>HIV prevention methods.</a:t>
            </a:r>
            <a:r>
              <a:rPr lang="en-US" sz="1300" baseline="30000" dirty="0">
                <a:latin typeface="Calibri" panose="020F0502020204030204" pitchFamily="34" charset="0"/>
                <a:cs typeface="Calibri" panose="020F0502020204030204" pitchFamily="34" charset="0"/>
              </a:rPr>
              <a:t>17</a:t>
            </a:r>
            <a:r>
              <a:rPr lang="en-US" sz="1300" dirty="0">
                <a:latin typeface="Calibri" panose="020F0502020204030204" pitchFamily="34" charset="0"/>
                <a:cs typeface="Calibri" panose="020F0502020204030204" pitchFamily="34" charset="0"/>
              </a:rPr>
              <a:t> </a:t>
            </a:r>
          </a:p>
          <a:p>
            <a:pPr marL="461963" lvl="1" indent="-223838">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p:txBody>
      </p:sp>
      <p:pic>
        <p:nvPicPr>
          <p:cNvPr id="7" name="Picture 6" descr="Background pattern&#10;&#10;Description automatically generated">
            <a:extLst>
              <a:ext uri="{FF2B5EF4-FFF2-40B4-BE49-F238E27FC236}">
                <a16:creationId xmlns:a16="http://schemas.microsoft.com/office/drawing/2014/main" id="{62C81495-7770-E54F-A234-32863CEB2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9301" y="1320800"/>
            <a:ext cx="3048000" cy="5537200"/>
          </a:xfrm>
          <a:prstGeom prst="rect">
            <a:avLst/>
          </a:prstGeom>
        </p:spPr>
      </p:pic>
      <p:sp>
        <p:nvSpPr>
          <p:cNvPr id="3" name="Content Placeholder 2">
            <a:extLst>
              <a:ext uri="{FF2B5EF4-FFF2-40B4-BE49-F238E27FC236}">
                <a16:creationId xmlns:a16="http://schemas.microsoft.com/office/drawing/2014/main" id="{7FE3C2C9-0F62-43BA-8007-616F5C72F7E5}"/>
              </a:ext>
            </a:extLst>
          </p:cNvPr>
          <p:cNvSpPr txBox="1">
            <a:spLocks/>
          </p:cNvSpPr>
          <p:nvPr/>
        </p:nvSpPr>
        <p:spPr bwMode="auto">
          <a:xfrm>
            <a:off x="9074339" y="1829038"/>
            <a:ext cx="2895600" cy="5029200"/>
          </a:xfrm>
          <a:prstGeom prst="round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600" i="1" dirty="0">
                <a:solidFill>
                  <a:schemeClr val="tx1"/>
                </a:solidFill>
                <a:latin typeface="Calibri" panose="020F0502020204030204" pitchFamily="34" charset="0"/>
                <a:cs typeface="Calibri" panose="020F0502020204030204" pitchFamily="34" charset="0"/>
              </a:rPr>
              <a:t>“People  get  arrested  </a:t>
            </a:r>
            <a:br>
              <a:rPr lang="en-US" sz="1600" i="1" dirty="0">
                <a:solidFill>
                  <a:schemeClr val="tx1"/>
                </a:solidFill>
                <a:latin typeface="Calibri" panose="020F0502020204030204" pitchFamily="34" charset="0"/>
                <a:cs typeface="Calibri" panose="020F0502020204030204" pitchFamily="34" charset="0"/>
              </a:rPr>
            </a:br>
            <a:r>
              <a:rPr lang="en-US" sz="1600" i="1" dirty="0">
                <a:solidFill>
                  <a:schemeClr val="tx1"/>
                </a:solidFill>
                <a:latin typeface="Calibri" panose="020F0502020204030204" pitchFamily="34" charset="0"/>
                <a:cs typeface="Calibri" panose="020F0502020204030204" pitchFamily="34" charset="0"/>
              </a:rPr>
              <a:t>and  die  in  prison  </a:t>
            </a:r>
            <a:br>
              <a:rPr lang="en-US" sz="1600" i="1" dirty="0">
                <a:solidFill>
                  <a:schemeClr val="tx1"/>
                </a:solidFill>
                <a:latin typeface="Calibri" panose="020F0502020204030204" pitchFamily="34" charset="0"/>
                <a:cs typeface="Calibri" panose="020F0502020204030204" pitchFamily="34" charset="0"/>
              </a:rPr>
            </a:br>
            <a:r>
              <a:rPr lang="en-US" sz="1600" i="1" dirty="0">
                <a:solidFill>
                  <a:schemeClr val="tx1"/>
                </a:solidFill>
                <a:latin typeface="Calibri" panose="020F0502020204030204" pitchFamily="34" charset="0"/>
                <a:cs typeface="Calibri" panose="020F0502020204030204" pitchFamily="34" charset="0"/>
              </a:rPr>
              <a:t>for  homosexuality  and  having  anal  sex.  It  is  not  good.  ...  There  is  an  opening  [vagina]  for  that  [sex]  ...  [anal  sex]  is  </a:t>
            </a:r>
            <a:br>
              <a:rPr lang="en-US" sz="1600" i="1" dirty="0">
                <a:solidFill>
                  <a:schemeClr val="tx1"/>
                </a:solidFill>
                <a:latin typeface="Calibri" panose="020F0502020204030204" pitchFamily="34" charset="0"/>
                <a:cs typeface="Calibri" panose="020F0502020204030204" pitchFamily="34" charset="0"/>
              </a:rPr>
            </a:br>
            <a:r>
              <a:rPr lang="en-US" sz="1600" i="1" dirty="0">
                <a:solidFill>
                  <a:schemeClr val="tx1"/>
                </a:solidFill>
                <a:latin typeface="Calibri" panose="020F0502020204030204" pitchFamily="34" charset="0"/>
                <a:cs typeface="Calibri" panose="020F0502020204030204" pitchFamily="34" charset="0"/>
              </a:rPr>
              <a:t>not  normal  ...  it  is  not  talked  about openly .... It is embarrassing and it can </a:t>
            </a:r>
            <a:br>
              <a:rPr lang="en-US" sz="1600" i="1" dirty="0">
                <a:solidFill>
                  <a:schemeClr val="tx1"/>
                </a:solidFill>
                <a:latin typeface="Calibri" panose="020F0502020204030204" pitchFamily="34" charset="0"/>
                <a:cs typeface="Calibri" panose="020F0502020204030204" pitchFamily="34" charset="0"/>
              </a:rPr>
            </a:br>
            <a:r>
              <a:rPr lang="en-US" sz="1600" i="1" dirty="0">
                <a:solidFill>
                  <a:schemeClr val="tx1"/>
                </a:solidFill>
                <a:latin typeface="Calibri" panose="020F0502020204030204" pitchFamily="34" charset="0"/>
                <a:cs typeface="Calibri" panose="020F0502020204030204" pitchFamily="34" charset="0"/>
              </a:rPr>
              <a:t>get you arrested, meaning </a:t>
            </a:r>
            <a:br>
              <a:rPr lang="en-US" sz="1600" i="1" dirty="0">
                <a:solidFill>
                  <a:schemeClr val="tx1"/>
                </a:solidFill>
                <a:latin typeface="Calibri" panose="020F0502020204030204" pitchFamily="34" charset="0"/>
                <a:cs typeface="Calibri" panose="020F0502020204030204" pitchFamily="34" charset="0"/>
              </a:rPr>
            </a:br>
            <a:r>
              <a:rPr lang="en-US" sz="1600" i="1" dirty="0">
                <a:solidFill>
                  <a:schemeClr val="tx1"/>
                </a:solidFill>
                <a:latin typeface="Calibri" panose="020F0502020204030204" pitchFamily="34" charset="0"/>
                <a:cs typeface="Calibri" panose="020F0502020204030204" pitchFamily="34" charset="0"/>
              </a:rPr>
              <a:t>it is not good.</a:t>
            </a:r>
            <a:r>
              <a:rPr lang="en-US" sz="1600" i="1" dirty="0">
                <a:solidFill>
                  <a:schemeClr val="tx1"/>
                </a:solidFill>
                <a:effectLst/>
                <a:latin typeface="Calibri" panose="020F0502020204030204" pitchFamily="34" charset="0"/>
                <a:cs typeface="Calibri" panose="020F0502020204030204" pitchFamily="34" charset="0"/>
              </a:rPr>
              <a:t>”</a:t>
            </a:r>
          </a:p>
          <a:p>
            <a:pPr marL="0" indent="0" algn="r">
              <a:lnSpc>
                <a:spcPct val="110000"/>
              </a:lnSpc>
              <a:buNone/>
            </a:pPr>
            <a:r>
              <a:rPr lang="en-US" sz="1600" dirty="0">
                <a:latin typeface="Calibri" panose="020F0502020204030204" pitchFamily="34" charset="0"/>
                <a:cs typeface="Calibri" panose="020F0502020204030204" pitchFamily="34" charset="0"/>
              </a:rPr>
              <a:t>-MTN-003D, Zimbabwe</a:t>
            </a:r>
            <a:endParaRPr lang="en-US" sz="1600" i="1" dirty="0">
              <a:latin typeface="+mj-lt"/>
            </a:endParaRPr>
          </a:p>
          <a:p>
            <a:pPr marL="0" indent="0" algn="r">
              <a:lnSpc>
                <a:spcPct val="110000"/>
              </a:lnSpc>
              <a:buNone/>
            </a:pPr>
            <a:endParaRPr lang="en-US" sz="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r">
              <a:lnSpc>
                <a:spcPct val="110000"/>
              </a:lnSpc>
              <a:buNone/>
            </a:pP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From: “Sexual Scripting Of Heterosexual Penile-anal Intercourse Amongst Participants In An HIV Prevention Trial In South Africa, Uganda And Zimbabwe”</a:t>
            </a:r>
            <a:r>
              <a:rPr lang="en-US" sz="1000" baseline="300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43</a:t>
            </a:r>
          </a:p>
        </p:txBody>
      </p:sp>
      <p:grpSp>
        <p:nvGrpSpPr>
          <p:cNvPr id="25" name="Group 24">
            <a:extLst>
              <a:ext uri="{FF2B5EF4-FFF2-40B4-BE49-F238E27FC236}">
                <a16:creationId xmlns:a16="http://schemas.microsoft.com/office/drawing/2014/main" id="{9F837660-9732-4CF3-A746-9F23C1A67B9C}"/>
              </a:ext>
            </a:extLst>
          </p:cNvPr>
          <p:cNvGrpSpPr/>
          <p:nvPr/>
        </p:nvGrpSpPr>
        <p:grpSpPr>
          <a:xfrm>
            <a:off x="8616511" y="6477000"/>
            <a:ext cx="3811256" cy="3065844"/>
            <a:chOff x="8534400" y="3792156"/>
            <a:chExt cx="3811256" cy="3065844"/>
          </a:xfrm>
        </p:grpSpPr>
        <p:grpSp>
          <p:nvGrpSpPr>
            <p:cNvPr id="26" name="Group 25">
              <a:extLst>
                <a:ext uri="{FF2B5EF4-FFF2-40B4-BE49-F238E27FC236}">
                  <a16:creationId xmlns:a16="http://schemas.microsoft.com/office/drawing/2014/main" id="{8F28A52E-CFC2-43B5-9E77-2747B9691C7F}"/>
                </a:ext>
              </a:extLst>
            </p:cNvPr>
            <p:cNvGrpSpPr/>
            <p:nvPr/>
          </p:nvGrpSpPr>
          <p:grpSpPr>
            <a:xfrm>
              <a:off x="8534400" y="3792156"/>
              <a:ext cx="3811256" cy="3065844"/>
              <a:chOff x="8534400" y="3810000"/>
              <a:chExt cx="3811256" cy="3065844"/>
            </a:xfrm>
          </p:grpSpPr>
          <p:sp>
            <p:nvSpPr>
              <p:cNvPr id="28" name="Rectangle 27">
                <a:extLst>
                  <a:ext uri="{FF2B5EF4-FFF2-40B4-BE49-F238E27FC236}">
                    <a16:creationId xmlns:a16="http://schemas.microsoft.com/office/drawing/2014/main" id="{78366805-ADEC-4D01-A7C6-5118AF1757D9}"/>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FD6C5F03-A2D9-41EA-B4A6-FE64C5C766EE}"/>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0" name="TextBox 29">
                <a:extLst>
                  <a:ext uri="{FF2B5EF4-FFF2-40B4-BE49-F238E27FC236}">
                    <a16:creationId xmlns:a16="http://schemas.microsoft.com/office/drawing/2014/main" id="{4A5A5349-DCD6-4718-B006-18382B292101}"/>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1" name="TextBox 30">
                <a:hlinkClick r:id="rId5" action="ppaction://hlinksldjump"/>
                <a:extLst>
                  <a:ext uri="{FF2B5EF4-FFF2-40B4-BE49-F238E27FC236}">
                    <a16:creationId xmlns:a16="http://schemas.microsoft.com/office/drawing/2014/main" id="{CEF54970-5711-4A80-A8F8-AAC0F5746D71}"/>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2" name="Rectangle 31">
                <a:hlinkClick r:id="rId5" action="ppaction://hlinksldjump"/>
                <a:extLst>
                  <a:ext uri="{FF2B5EF4-FFF2-40B4-BE49-F238E27FC236}">
                    <a16:creationId xmlns:a16="http://schemas.microsoft.com/office/drawing/2014/main" id="{1052F665-C670-4699-A262-6A9C930778AB}"/>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3" name="Rectangle 32">
                <a:hlinkClick r:id="rId6" action="ppaction://hlinksldjump"/>
                <a:extLst>
                  <a:ext uri="{FF2B5EF4-FFF2-40B4-BE49-F238E27FC236}">
                    <a16:creationId xmlns:a16="http://schemas.microsoft.com/office/drawing/2014/main" id="{00A6DCF1-DB1C-4B6D-8541-8D70CB8E047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4" name="TextBox 33">
                <a:hlinkClick r:id="rId6" action="ppaction://hlinksldjump"/>
                <a:extLst>
                  <a:ext uri="{FF2B5EF4-FFF2-40B4-BE49-F238E27FC236}">
                    <a16:creationId xmlns:a16="http://schemas.microsoft.com/office/drawing/2014/main" id="{620EF97A-D59E-4A5D-B1B7-B7EF7DAA1292}"/>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5" name="Rectangle 34">
                <a:hlinkClick r:id="rId7" action="ppaction://hlinksldjump"/>
                <a:extLst>
                  <a:ext uri="{FF2B5EF4-FFF2-40B4-BE49-F238E27FC236}">
                    <a16:creationId xmlns:a16="http://schemas.microsoft.com/office/drawing/2014/main" id="{D381853C-F723-4BDF-8ED4-36568DE2F7A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6" name="TextBox 35">
                <a:hlinkClick r:id="rId7" action="ppaction://hlinksldjump"/>
                <a:extLst>
                  <a:ext uri="{FF2B5EF4-FFF2-40B4-BE49-F238E27FC236}">
                    <a16:creationId xmlns:a16="http://schemas.microsoft.com/office/drawing/2014/main" id="{654CC45D-D2CC-4F8A-BC13-9EE3149AA5A8}"/>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7" name="Rectangle 36">
                <a:hlinkClick r:id="rId8" action="ppaction://hlinksldjump"/>
                <a:extLst>
                  <a:ext uri="{FF2B5EF4-FFF2-40B4-BE49-F238E27FC236}">
                    <a16:creationId xmlns:a16="http://schemas.microsoft.com/office/drawing/2014/main" id="{2DD23763-8DBA-4CB6-B7E5-8CF9BADDA882}"/>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8" name="TextBox 37">
                <a:hlinkClick r:id="rId8" action="ppaction://hlinksldjump"/>
                <a:extLst>
                  <a:ext uri="{FF2B5EF4-FFF2-40B4-BE49-F238E27FC236}">
                    <a16:creationId xmlns:a16="http://schemas.microsoft.com/office/drawing/2014/main" id="{95342251-FAE4-4CEC-B168-A3C9B4BEF035}"/>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9" name="Straight Connector 38">
                <a:extLst>
                  <a:ext uri="{FF2B5EF4-FFF2-40B4-BE49-F238E27FC236}">
                    <a16:creationId xmlns:a16="http://schemas.microsoft.com/office/drawing/2014/main" id="{26A9298D-0F3A-4FF2-A49A-8CF7AADD8C95}"/>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34D4A3A-F21A-4CE8-AE24-8595CBE7F5A9}"/>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E58BC038-CD57-48D1-A455-303B583E6E3E}"/>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19914C89-F710-FD42-A981-A95BA4D44E0E}"/>
              </a:ext>
            </a:extLst>
          </p:cNvPr>
          <p:cNvSpPr/>
          <p:nvPr/>
        </p:nvSpPr>
        <p:spPr>
          <a:xfrm>
            <a:off x="9906000" y="0"/>
            <a:ext cx="22860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CONTEXTUAL FACTORS</a:t>
            </a:r>
          </a:p>
        </p:txBody>
      </p:sp>
    </p:spTree>
    <p:extLst>
      <p:ext uri="{BB962C8B-B14F-4D97-AF65-F5344CB8AC3E}">
        <p14:creationId xmlns:p14="http://schemas.microsoft.com/office/powerpoint/2010/main" val="3324091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5"/>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5"/>
                                        </p:tgtEl>
                                        <p:attrNameLst>
                                          <p:attrName>ppt_x</p:attrName>
                                          <p:attrName>ppt_y</p:attrName>
                                        </p:attrNameLst>
                                      </p:cBhvr>
                                      <p:rCtr x="0" y="18588"/>
                                    </p:animMotion>
                                  </p:childTnLst>
                                </p:cTn>
                              </p:par>
                            </p:childTnLst>
                          </p:cTn>
                        </p:par>
                      </p:childTnLst>
                    </p:cTn>
                  </p:par>
                </p:childTnLst>
              </p:cTn>
              <p:nextCondLst>
                <p:cond evt="onClick" delay="0">
                  <p:tgtEl>
                    <p:spTgt spid="2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Insights </a:t>
            </a:r>
            <a:r>
              <a:rPr lang="en-US" sz="3200" dirty="0"/>
              <a:t>| Multipurpose prevention technologies (MPTs)</a:t>
            </a:r>
          </a:p>
        </p:txBody>
      </p:sp>
      <p:sp>
        <p:nvSpPr>
          <p:cNvPr id="11" name="Content Placeholder 2">
            <a:extLst>
              <a:ext uri="{FF2B5EF4-FFF2-40B4-BE49-F238E27FC236}">
                <a16:creationId xmlns:a16="http://schemas.microsoft.com/office/drawing/2014/main" id="{82C7E11A-F14B-A24B-8E4B-60BB0AEB5BA1}"/>
              </a:ext>
            </a:extLst>
          </p:cNvPr>
          <p:cNvSpPr>
            <a:spLocks noGrp="1"/>
          </p:cNvSpPr>
          <p:nvPr>
            <p:ph idx="1"/>
          </p:nvPr>
        </p:nvSpPr>
        <p:spPr>
          <a:xfrm>
            <a:off x="357553" y="1546119"/>
            <a:ext cx="8176847" cy="4626081"/>
          </a:xfrm>
        </p:spPr>
        <p:txBody>
          <a:bodyPr>
            <a:noAutofit/>
          </a:bodyPr>
          <a:lstStyle/>
          <a:p>
            <a:pPr marL="0" lvl="1" indent="0">
              <a:spcAft>
                <a:spcPts val="600"/>
              </a:spcAft>
              <a:buNone/>
            </a:pPr>
            <a:r>
              <a:rPr lang="en-US" sz="1400" b="1" dirty="0">
                <a:solidFill>
                  <a:srgbClr val="740074"/>
                </a:solidFill>
              </a:rPr>
              <a:t>A MPT ring for HIV and pregnancy prevention was evaluated as a first-in-human trial in MTN-030 and in MTN-044; behavioral results are forthcoming.</a:t>
            </a:r>
            <a:r>
              <a:rPr lang="en-US" sz="1400" baseline="30000" dirty="0">
                <a:solidFill>
                  <a:srgbClr val="740074"/>
                </a:solidFill>
              </a:rPr>
              <a:t>86</a:t>
            </a:r>
            <a:endParaRPr lang="en-US" sz="1400" b="1" dirty="0">
              <a:solidFill>
                <a:srgbClr val="740074"/>
              </a:solidFill>
            </a:endParaRPr>
          </a:p>
          <a:p>
            <a:pPr marL="0" lvl="1" indent="0">
              <a:spcAft>
                <a:spcPts val="600"/>
              </a:spcAft>
              <a:buNone/>
            </a:pPr>
            <a:r>
              <a:rPr lang="en-US" sz="1400" b="1" dirty="0">
                <a:solidFill>
                  <a:srgbClr val="740074"/>
                </a:solidFill>
              </a:rPr>
              <a:t>Participants in the MTN-045 study overwhelmingly preferred MPT products to condoms to address needs for HIV and pregnancy prevention (91% preferred an MPT product), underscoring the important role for MPTs as part of a diverse mix of prevention options</a:t>
            </a:r>
            <a:r>
              <a:rPr lang="en-US" sz="1400" baseline="30000" dirty="0">
                <a:solidFill>
                  <a:srgbClr val="FF0000"/>
                </a:solidFill>
              </a:rPr>
              <a:t> </a:t>
            </a:r>
            <a:r>
              <a:rPr lang="en-US" sz="1400" baseline="30000" dirty="0">
                <a:solidFill>
                  <a:srgbClr val="740074"/>
                </a:solidFill>
              </a:rPr>
              <a:t>87</a:t>
            </a:r>
            <a:endParaRPr lang="en-US" sz="1400" b="1" dirty="0">
              <a:solidFill>
                <a:srgbClr val="740074"/>
              </a:solidFill>
            </a:endParaRPr>
          </a:p>
          <a:p>
            <a:pPr marL="0" lvl="1" indent="0">
              <a:buFont typeface="Arial" charset="0"/>
              <a:buNone/>
            </a:pPr>
            <a:r>
              <a:rPr lang="en-US" sz="1400" b="1" dirty="0">
                <a:solidFill>
                  <a:srgbClr val="740074"/>
                </a:solidFill>
              </a:rPr>
              <a:t>MPTs that can provide dual protection from HIV and unintended pregnancy are highly desirable, though preferences among product characteristics varies</a:t>
            </a:r>
          </a:p>
          <a:p>
            <a:pPr marL="522288" lvl="1" indent="-287338"/>
            <a:r>
              <a:rPr lang="en-US" sz="1300" dirty="0"/>
              <a:t>In MTN-045</a:t>
            </a:r>
            <a:r>
              <a:rPr lang="en-US" sz="1300" dirty="0">
                <a:latin typeface="Calibri" panose="020F0502020204030204" pitchFamily="34" charset="0"/>
                <a:cs typeface="Calibri" panose="020F0502020204030204" pitchFamily="34" charset="0"/>
              </a:rPr>
              <a:t>, a discrete choice experiment showed that heterosexual couples’ preferences for hypothetical MPTs were most strongly driven by the combination of type of product (oral tablet, vaginal ring, vaginal insert, or vaginal film) and dosing frequency (pre-coital, daily, weekly, monthly</a:t>
            </a:r>
            <a:r>
              <a:rPr lang="en-US" sz="1300" dirty="0"/>
              <a:t>). Across all combinations, daily use was least preferred. There </a:t>
            </a:r>
            <a:r>
              <a:rPr lang="en-US" sz="1300" dirty="0">
                <a:latin typeface="Calibri" panose="020F0502020204030204" pitchFamily="34" charset="0"/>
                <a:cs typeface="Calibri" panose="020F0502020204030204" pitchFamily="34" charset="0"/>
              </a:rPr>
              <a:t>were differences between Ugandan and Zimbabwean couples regarding the influence of these characteristics </a:t>
            </a:r>
            <a:r>
              <a:rPr lang="en-US" sz="1300" dirty="0"/>
              <a:t>on decision-making, indicating the importance of choice in future MPTs, and for a given product type, the variation in dosing frequency. </a:t>
            </a:r>
            <a:r>
              <a:rPr lang="en-US" sz="1200" baseline="30000" dirty="0"/>
              <a:t>89</a:t>
            </a:r>
          </a:p>
          <a:p>
            <a:pPr marL="522288" lvl="1" indent="-287338"/>
            <a:endParaRPr lang="en-US" sz="1200" baseline="30000" dirty="0"/>
          </a:p>
          <a:p>
            <a:pPr marL="0" lvl="1" indent="0">
              <a:buFont typeface="Arial" charset="0"/>
              <a:buNone/>
            </a:pPr>
            <a:r>
              <a:rPr lang="en-US" sz="1400" b="1" dirty="0">
                <a:solidFill>
                  <a:srgbClr val="740074"/>
                </a:solidFill>
                <a:latin typeface="Calibri" panose="020F0502020204030204" pitchFamily="34" charset="0"/>
                <a:cs typeface="Calibri" panose="020F0502020204030204" pitchFamily="34" charset="0"/>
              </a:rPr>
              <a:t>In heterosexual relationships, sexual partners </a:t>
            </a:r>
            <a:r>
              <a:rPr lang="en-US" sz="1400" b="1" dirty="0">
                <a:solidFill>
                  <a:srgbClr val="740074"/>
                </a:solidFill>
              </a:rPr>
              <a:t>are influential and could be leveraged to strengthen future MPT delivery efforts</a:t>
            </a:r>
          </a:p>
          <a:p>
            <a:pPr marL="522288" lvl="1" indent="-287338"/>
            <a:r>
              <a:rPr lang="en-US" sz="1300" dirty="0"/>
              <a:t>Findings in MTN-045 from an observed decision-making activity and IDIs indicated most decisions were made jointly, with couples placing great value on women’s experiences to choose a desirable MPT, indicating a potential positive role for couples-based approaches to MPT selection and use.</a:t>
            </a:r>
            <a:r>
              <a:rPr lang="en-US" sz="1400" baseline="30000" dirty="0"/>
              <a:t>88, 89</a:t>
            </a:r>
          </a:p>
          <a:p>
            <a:pPr marL="522288" lvl="1" indent="-287338"/>
            <a:endParaRPr lang="en-US" sz="1400" baseline="30000" dirty="0"/>
          </a:p>
          <a:p>
            <a:pPr marL="0" indent="0">
              <a:buNone/>
            </a:pPr>
            <a:r>
              <a:rPr lang="en-US" sz="1400" b="1" dirty="0">
                <a:solidFill>
                  <a:srgbClr val="740074"/>
                </a:solidFill>
              </a:rPr>
              <a:t>A rectal gel to prevent HIV and STIs was assessed in MTN-037 among US male and female participants. Comfort and acceptability with 3 different gel volumes is being evaluated.</a:t>
            </a:r>
            <a:r>
              <a:rPr lang="en-US" sz="1400" baseline="30000" dirty="0">
                <a:solidFill>
                  <a:srgbClr val="FF0000"/>
                </a:solidFill>
              </a:rPr>
              <a:t> </a:t>
            </a:r>
            <a:r>
              <a:rPr lang="en-US" sz="1400" baseline="30000" dirty="0">
                <a:solidFill>
                  <a:srgbClr val="740074"/>
                </a:solidFill>
              </a:rPr>
              <a:t>90</a:t>
            </a:r>
            <a:endParaRPr lang="en-US" sz="1400" b="1" dirty="0">
              <a:solidFill>
                <a:srgbClr val="740074"/>
              </a:solidFill>
            </a:endParaRPr>
          </a:p>
        </p:txBody>
      </p:sp>
      <p:pic>
        <p:nvPicPr>
          <p:cNvPr id="7" name="Picture 6" descr="Background pattern&#10;&#10;Description automatically generated">
            <a:extLst>
              <a:ext uri="{FF2B5EF4-FFF2-40B4-BE49-F238E27FC236}">
                <a16:creationId xmlns:a16="http://schemas.microsoft.com/office/drawing/2014/main" id="{62C81495-7770-E54F-A234-32863CEB2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9301" y="1320800"/>
            <a:ext cx="3048000" cy="5537200"/>
          </a:xfrm>
          <a:prstGeom prst="rect">
            <a:avLst/>
          </a:prstGeom>
        </p:spPr>
      </p:pic>
      <p:sp>
        <p:nvSpPr>
          <p:cNvPr id="3" name="Content Placeholder 2">
            <a:extLst>
              <a:ext uri="{FF2B5EF4-FFF2-40B4-BE49-F238E27FC236}">
                <a16:creationId xmlns:a16="http://schemas.microsoft.com/office/drawing/2014/main" id="{7FE3C2C9-0F62-43BA-8007-616F5C72F7E5}"/>
              </a:ext>
            </a:extLst>
          </p:cNvPr>
          <p:cNvSpPr txBox="1">
            <a:spLocks/>
          </p:cNvSpPr>
          <p:nvPr/>
        </p:nvSpPr>
        <p:spPr bwMode="auto">
          <a:xfrm>
            <a:off x="9183137" y="1908421"/>
            <a:ext cx="2981154" cy="2903098"/>
          </a:xfrm>
          <a:prstGeom prst="round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sz="1600" i="1" dirty="0">
                <a:solidFill>
                  <a:schemeClr val="tx1"/>
                </a:solidFill>
                <a:latin typeface="Calibri" panose="020F0502020204030204" pitchFamily="34" charset="0"/>
                <a:cs typeface="Calibri" panose="020F0502020204030204" pitchFamily="34" charset="0"/>
              </a:rPr>
              <a:t>“…I</a:t>
            </a:r>
            <a:r>
              <a:rPr lang="en-US" sz="1600" i="1" dirty="0">
                <a:effectLst/>
                <a:latin typeface="Calibri" panose="020F0502020204030204" pitchFamily="34" charset="0"/>
                <a:ea typeface="Calibri" panose="020F0502020204030204" pitchFamily="34" charset="0"/>
                <a:cs typeface="Calibri" panose="020F0502020204030204" pitchFamily="34" charset="0"/>
              </a:rPr>
              <a:t>nvolving men helps, it is needed. It helps because even at home where people had no culture of discussing, they will start discussing</a:t>
            </a:r>
            <a:r>
              <a:rPr lang="en-US" sz="1600" i="1" dirty="0">
                <a:solidFill>
                  <a:schemeClr val="tx1"/>
                </a:solidFill>
                <a:latin typeface="Calibri" panose="020F0502020204030204" pitchFamily="34" charset="0"/>
                <a:cs typeface="Calibri" panose="020F0502020204030204" pitchFamily="34" charset="0"/>
              </a:rPr>
              <a:t>.</a:t>
            </a:r>
            <a:r>
              <a:rPr lang="en-US" sz="1600" i="1" dirty="0">
                <a:solidFill>
                  <a:schemeClr val="tx1"/>
                </a:solidFill>
                <a:effectLst/>
                <a:latin typeface="Calibri" panose="020F0502020204030204" pitchFamily="34" charset="0"/>
                <a:cs typeface="Calibri" panose="020F0502020204030204" pitchFamily="34" charset="0"/>
              </a:rPr>
              <a:t>”</a:t>
            </a:r>
          </a:p>
          <a:p>
            <a:pPr marL="0" indent="0" algn="r">
              <a:lnSpc>
                <a:spcPct val="110000"/>
              </a:lnSpc>
              <a:buNone/>
            </a:pPr>
            <a:r>
              <a:rPr lang="en-US" sz="1600" dirty="0">
                <a:latin typeface="Calibri" panose="020F0502020204030204" pitchFamily="34" charset="0"/>
                <a:cs typeface="Calibri" panose="020F0502020204030204" pitchFamily="34" charset="0"/>
              </a:rPr>
              <a:t>-MTN-045, female partner, Zimbabwe</a:t>
            </a:r>
            <a:endParaRPr lang="en-US" sz="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r">
              <a:lnSpc>
                <a:spcPct val="110000"/>
              </a:lnSpc>
              <a:buNone/>
            </a:pPr>
            <a:r>
              <a:rPr lang="en-US" sz="1000" dirty="0">
                <a:solidFill>
                  <a:schemeClr val="tx1"/>
                </a:solidFill>
                <a:latin typeface="Roboto" panose="02000000000000000000" pitchFamily="2" charset="0"/>
                <a:ea typeface="Roboto" panose="02000000000000000000" pitchFamily="2" charset="0"/>
                <a:cs typeface="Roboto" panose="02000000000000000000" pitchFamily="2" charset="0"/>
              </a:rPr>
              <a:t>From: “Making the case for joint decision-making: the influence of partner preferences on future dual purpose prevention product use</a:t>
            </a:r>
            <a:r>
              <a:rPr lang="en-US" sz="1000" dirty="0">
                <a:latin typeface="Roboto" panose="02000000000000000000" pitchFamily="2" charset="0"/>
                <a:ea typeface="Roboto" panose="02000000000000000000" pitchFamily="2" charset="0"/>
                <a:cs typeface="Roboto" panose="02000000000000000000" pitchFamily="2" charset="0"/>
              </a:rPr>
              <a:t>”</a:t>
            </a:r>
            <a:r>
              <a:rPr lang="en-US" sz="1000" baseline="30000" dirty="0"/>
              <a:t>88</a:t>
            </a:r>
            <a:endParaRPr lang="en-US" sz="1000" baseline="30000" dirty="0">
              <a:latin typeface="Roboto" panose="02000000000000000000" pitchFamily="2" charset="0"/>
              <a:ea typeface="Roboto" panose="02000000000000000000" pitchFamily="2" charset="0"/>
              <a:cs typeface="Roboto" panose="02000000000000000000" pitchFamily="2" charset="0"/>
            </a:endParaRPr>
          </a:p>
        </p:txBody>
      </p:sp>
      <p:grpSp>
        <p:nvGrpSpPr>
          <p:cNvPr id="25" name="Group 24">
            <a:extLst>
              <a:ext uri="{FF2B5EF4-FFF2-40B4-BE49-F238E27FC236}">
                <a16:creationId xmlns:a16="http://schemas.microsoft.com/office/drawing/2014/main" id="{9F837660-9732-4CF3-A746-9F23C1A67B9C}"/>
              </a:ext>
            </a:extLst>
          </p:cNvPr>
          <p:cNvGrpSpPr/>
          <p:nvPr/>
        </p:nvGrpSpPr>
        <p:grpSpPr>
          <a:xfrm>
            <a:off x="8534400" y="6324600"/>
            <a:ext cx="3811256" cy="3065844"/>
            <a:chOff x="8534400" y="3792156"/>
            <a:chExt cx="3811256" cy="3065844"/>
          </a:xfrm>
        </p:grpSpPr>
        <p:grpSp>
          <p:nvGrpSpPr>
            <p:cNvPr id="26" name="Group 25">
              <a:extLst>
                <a:ext uri="{FF2B5EF4-FFF2-40B4-BE49-F238E27FC236}">
                  <a16:creationId xmlns:a16="http://schemas.microsoft.com/office/drawing/2014/main" id="{8F28A52E-CFC2-43B5-9E77-2747B9691C7F}"/>
                </a:ext>
              </a:extLst>
            </p:cNvPr>
            <p:cNvGrpSpPr/>
            <p:nvPr/>
          </p:nvGrpSpPr>
          <p:grpSpPr>
            <a:xfrm>
              <a:off x="8534400" y="3792156"/>
              <a:ext cx="3811256" cy="3065844"/>
              <a:chOff x="8534400" y="3810000"/>
              <a:chExt cx="3811256" cy="3065844"/>
            </a:xfrm>
          </p:grpSpPr>
          <p:sp>
            <p:nvSpPr>
              <p:cNvPr id="28" name="Rectangle 27">
                <a:extLst>
                  <a:ext uri="{FF2B5EF4-FFF2-40B4-BE49-F238E27FC236}">
                    <a16:creationId xmlns:a16="http://schemas.microsoft.com/office/drawing/2014/main" id="{78366805-ADEC-4D01-A7C6-5118AF1757D9}"/>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FD6C5F03-A2D9-41EA-B4A6-FE64C5C766EE}"/>
                  </a:ext>
                </a:extLst>
              </p:cNvPr>
              <p:cNvPicPr>
                <a:picLocks noChangeAspect="1"/>
              </p:cNvPicPr>
              <p:nvPr/>
            </p:nvPicPr>
            <p:blipFill>
              <a:blip r:embed="rId4"/>
              <a:stretch>
                <a:fillRect/>
              </a:stretch>
            </p:blipFill>
            <p:spPr>
              <a:xfrm>
                <a:off x="8686800" y="3962400"/>
                <a:ext cx="254000" cy="165100"/>
              </a:xfrm>
              <a:prstGeom prst="rect">
                <a:avLst/>
              </a:prstGeom>
            </p:spPr>
          </p:pic>
          <p:sp>
            <p:nvSpPr>
              <p:cNvPr id="30" name="TextBox 29">
                <a:extLst>
                  <a:ext uri="{FF2B5EF4-FFF2-40B4-BE49-F238E27FC236}">
                    <a16:creationId xmlns:a16="http://schemas.microsoft.com/office/drawing/2014/main" id="{4A5A5349-DCD6-4718-B006-18382B292101}"/>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1" name="TextBox 30">
                <a:hlinkClick r:id="" action="ppaction://noaction"/>
                <a:extLst>
                  <a:ext uri="{FF2B5EF4-FFF2-40B4-BE49-F238E27FC236}">
                    <a16:creationId xmlns:a16="http://schemas.microsoft.com/office/drawing/2014/main" id="{CEF54970-5711-4A80-A8F8-AAC0F5746D71}"/>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2" name="Rectangle 31">
                <a:hlinkClick r:id="" action="ppaction://noaction"/>
                <a:extLst>
                  <a:ext uri="{FF2B5EF4-FFF2-40B4-BE49-F238E27FC236}">
                    <a16:creationId xmlns:a16="http://schemas.microsoft.com/office/drawing/2014/main" id="{1052F665-C670-4699-A262-6A9C930778AB}"/>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3" name="Rectangle 32">
                <a:hlinkClick r:id="" action="ppaction://noaction"/>
                <a:extLst>
                  <a:ext uri="{FF2B5EF4-FFF2-40B4-BE49-F238E27FC236}">
                    <a16:creationId xmlns:a16="http://schemas.microsoft.com/office/drawing/2014/main" id="{00A6DCF1-DB1C-4B6D-8541-8D70CB8E047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4" name="TextBox 33">
                <a:hlinkClick r:id="" action="ppaction://noaction"/>
                <a:extLst>
                  <a:ext uri="{FF2B5EF4-FFF2-40B4-BE49-F238E27FC236}">
                    <a16:creationId xmlns:a16="http://schemas.microsoft.com/office/drawing/2014/main" id="{620EF97A-D59E-4A5D-B1B7-B7EF7DAA1292}"/>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5" name="Rectangle 34">
                <a:hlinkClick r:id="" action="ppaction://noaction"/>
                <a:extLst>
                  <a:ext uri="{FF2B5EF4-FFF2-40B4-BE49-F238E27FC236}">
                    <a16:creationId xmlns:a16="http://schemas.microsoft.com/office/drawing/2014/main" id="{D381853C-F723-4BDF-8ED4-36568DE2F7A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6" name="TextBox 35">
                <a:hlinkClick r:id="" action="ppaction://noaction"/>
                <a:extLst>
                  <a:ext uri="{FF2B5EF4-FFF2-40B4-BE49-F238E27FC236}">
                    <a16:creationId xmlns:a16="http://schemas.microsoft.com/office/drawing/2014/main" id="{654CC45D-D2CC-4F8A-BC13-9EE3149AA5A8}"/>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7" name="Rectangle 36">
                <a:hlinkClick r:id="" action="ppaction://noaction"/>
                <a:extLst>
                  <a:ext uri="{FF2B5EF4-FFF2-40B4-BE49-F238E27FC236}">
                    <a16:creationId xmlns:a16="http://schemas.microsoft.com/office/drawing/2014/main" id="{2DD23763-8DBA-4CB6-B7E5-8CF9BADDA882}"/>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8" name="TextBox 37">
                <a:hlinkClick r:id="" action="ppaction://noaction"/>
                <a:extLst>
                  <a:ext uri="{FF2B5EF4-FFF2-40B4-BE49-F238E27FC236}">
                    <a16:creationId xmlns:a16="http://schemas.microsoft.com/office/drawing/2014/main" id="{95342251-FAE4-4CEC-B168-A3C9B4BEF035}"/>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9" name="Straight Connector 38">
                <a:extLst>
                  <a:ext uri="{FF2B5EF4-FFF2-40B4-BE49-F238E27FC236}">
                    <a16:creationId xmlns:a16="http://schemas.microsoft.com/office/drawing/2014/main" id="{26A9298D-0F3A-4FF2-A49A-8CF7AADD8C95}"/>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34D4A3A-F21A-4CE8-AE24-8595CBE7F5A9}"/>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E58BC038-CD57-48D1-A455-303B583E6E3E}"/>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19914C89-F710-FD42-A981-A95BA4D44E0E}"/>
              </a:ext>
            </a:extLst>
          </p:cNvPr>
          <p:cNvSpPr/>
          <p:nvPr/>
        </p:nvSpPr>
        <p:spPr>
          <a:xfrm>
            <a:off x="9906000" y="0"/>
            <a:ext cx="2286000" cy="279400"/>
          </a:xfrm>
          <a:prstGeom prst="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Roboto" panose="02000000000000000000" pitchFamily="2" charset="0"/>
                <a:ea typeface="Roboto" panose="02000000000000000000" pitchFamily="2" charset="0"/>
                <a:cs typeface="Roboto" panose="02000000000000000000" pitchFamily="2" charset="0"/>
              </a:rPr>
              <a:t>MPTs</a:t>
            </a:r>
          </a:p>
        </p:txBody>
      </p:sp>
      <p:pic>
        <p:nvPicPr>
          <p:cNvPr id="41" name="Picture 40">
            <a:extLst>
              <a:ext uri="{FF2B5EF4-FFF2-40B4-BE49-F238E27FC236}">
                <a16:creationId xmlns:a16="http://schemas.microsoft.com/office/drawing/2014/main" id="{094CAA98-14CE-4BBC-9C4D-03014D736B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076" b="95190" l="8230" r="92593">
                        <a14:foregroundMark x1="18519" y1="88861" x2="13169" y2="95443"/>
                        <a14:foregroundMark x1="13169" y1="95443" x2="23045" y2="94684"/>
                        <a14:foregroundMark x1="32510" y1="93165" x2="39506" y2="93418"/>
                        <a14:foregroundMark x1="56790" y1="91392" x2="60905" y2="92405"/>
                        <a14:foregroundMark x1="78189" y1="93165" x2="82716" y2="93418"/>
                        <a14:foregroundMark x1="91921" y1="53418" x2="93004" y2="57215"/>
                        <a14:foregroundMark x1="91849" y1="53165" x2="91921" y2="53418"/>
                        <a14:foregroundMark x1="91777" y1="52911" x2="91849" y2="53165"/>
                        <a14:foregroundMark x1="91633" y1="52405" x2="91777" y2="52911"/>
                        <a14:foregroundMark x1="91417" y1="51646" x2="91633" y2="52405"/>
                        <a14:foregroundMark x1="88889" y1="42785" x2="91417" y2="51646"/>
                        <a14:foregroundMark x1="90849" y1="51646" x2="88889" y2="46582"/>
                        <a14:foregroundMark x1="91143" y1="52405" x2="90849" y2="51646"/>
                        <a14:foregroundMark x1="91339" y1="52911" x2="91143" y2="52405"/>
                        <a14:foregroundMark x1="91437" y1="53165" x2="91339" y2="52911"/>
                        <a14:foregroundMark x1="91535" y1="53418" x2="91437" y2="53165"/>
                        <a14:foregroundMark x1="93004" y1="57215" x2="91535" y2="53418"/>
                        <a14:foregroundMark x1="79012" y1="8608" x2="67078" y2="7089"/>
                        <a14:foregroundMark x1="67078" y1="7089" x2="65021" y2="8608"/>
                        <a14:foregroundMark x1="34568" y1="6835" x2="25103" y2="6329"/>
                        <a14:foregroundMark x1="9465" y1="22785" x2="8230" y2="37215"/>
                        <a14:foregroundMark x1="9128" y1="39241" x2="9465" y2="40000"/>
                        <a14:foregroundMark x1="8567" y1="37975" x2="9128" y2="39241"/>
                        <a14:foregroundMark x1="8342" y1="37468" x2="8567" y2="37975"/>
                        <a14:foregroundMark x1="8230" y1="37215" x2="8342" y2="37468"/>
                        <a14:foregroundMark x1="59671" y1="95190" x2="53909" y2="93671"/>
                        <a14:backgroundMark x1="60082" y1="95696" x2="60082" y2="95696"/>
                        <a14:backgroundMark x1="7407" y1="37975" x2="7407" y2="37975"/>
                        <a14:backgroundMark x1="7819" y1="39241" x2="7819" y2="39241"/>
                        <a14:backgroundMark x1="8642" y1="40506" x2="8642" y2="40506"/>
                        <a14:backgroundMark x1="7819" y1="37468" x2="7819" y2="37468"/>
                        <a14:backgroundMark x1="92593" y1="53418" x2="92593" y2="53418"/>
                        <a14:backgroundMark x1="93004" y1="53165" x2="93004" y2="53165"/>
                        <a14:backgroundMark x1="93004" y1="52911" x2="93004" y2="52911"/>
                        <a14:backgroundMark x1="92593" y1="52405" x2="92593" y2="52405"/>
                        <a14:backgroundMark x1="87243" y1="52911" x2="87243" y2="52911"/>
                        <a14:backgroundMark x1="87243" y1="51646" x2="87243" y2="51646"/>
                      </a14:backgroundRemoval>
                    </a14:imgEffect>
                  </a14:imgLayer>
                </a14:imgProps>
              </a:ext>
            </a:extLst>
          </a:blip>
          <a:stretch>
            <a:fillRect/>
          </a:stretch>
        </p:blipFill>
        <p:spPr>
          <a:xfrm>
            <a:off x="11113604" y="4677247"/>
            <a:ext cx="1078396" cy="1752948"/>
          </a:xfrm>
          <a:prstGeom prst="rect">
            <a:avLst/>
          </a:prstGeom>
        </p:spPr>
      </p:pic>
    </p:spTree>
    <p:extLst>
      <p:ext uri="{BB962C8B-B14F-4D97-AF65-F5344CB8AC3E}">
        <p14:creationId xmlns:p14="http://schemas.microsoft.com/office/powerpoint/2010/main" val="3356423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5"/>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5"/>
                                        </p:tgtEl>
                                        <p:attrNameLst>
                                          <p:attrName>ppt_x</p:attrName>
                                          <p:attrName>ppt_y</p:attrName>
                                        </p:attrNameLst>
                                      </p:cBhvr>
                                      <p:rCtr x="0" y="18588"/>
                                    </p:animMotion>
                                  </p:childTnLst>
                                </p:cTn>
                              </p:par>
                            </p:childTnLst>
                          </p:cTn>
                        </p:par>
                      </p:childTnLst>
                    </p:cTn>
                  </p:par>
                </p:childTnLst>
              </p:cTn>
              <p:nextCondLst>
                <p:cond evt="onClick" delay="0">
                  <p:tgtEl>
                    <p:spTgt spid="2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3C5736-AF1D-664D-9384-57B5406619E8}"/>
              </a:ext>
            </a:extLst>
          </p:cNvPr>
          <p:cNvGrpSpPr/>
          <p:nvPr/>
        </p:nvGrpSpPr>
        <p:grpSpPr>
          <a:xfrm>
            <a:off x="6350" y="0"/>
            <a:ext cx="12179300" cy="6858000"/>
            <a:chOff x="6350" y="0"/>
            <a:chExt cx="12179300" cy="6858000"/>
          </a:xfrm>
        </p:grpSpPr>
        <p:pic>
          <p:nvPicPr>
            <p:cNvPr id="5" name="Picture 4" descr="Background pattern&#10;&#10;Description automatically generated">
              <a:extLst>
                <a:ext uri="{FF2B5EF4-FFF2-40B4-BE49-F238E27FC236}">
                  <a16:creationId xmlns:a16="http://schemas.microsoft.com/office/drawing/2014/main" id="{D1C03350-AFAD-6545-A7A2-3F7401109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C25CB89B-102F-F04B-B429-4A268609B8F4}"/>
                </a:ext>
              </a:extLst>
            </p:cNvPr>
            <p:cNvSpPr txBox="1"/>
            <p:nvPr/>
          </p:nvSpPr>
          <p:spPr>
            <a:xfrm>
              <a:off x="2133600" y="1417261"/>
              <a:ext cx="914400" cy="4478149"/>
            </a:xfrm>
            <a:prstGeom prst="rect">
              <a:avLst/>
            </a:prstGeom>
            <a:noFill/>
          </p:spPr>
          <p:txBody>
            <a:bodyPr wrap="square" rtlCol="0">
              <a:spAutoFit/>
            </a:bodyPr>
            <a:lstStyle/>
            <a:p>
              <a:r>
                <a:rPr lang="en-US" sz="28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p>
          </p:txBody>
        </p:sp>
        <p:cxnSp>
          <p:nvCxnSpPr>
            <p:cNvPr id="8" name="Straight Connector 7">
              <a:extLst>
                <a:ext uri="{FF2B5EF4-FFF2-40B4-BE49-F238E27FC236}">
                  <a16:creationId xmlns:a16="http://schemas.microsoft.com/office/drawing/2014/main" id="{CB9CA569-8BBB-0A48-85EA-210280B8FA8C}"/>
                </a:ext>
              </a:extLst>
            </p:cNvPr>
            <p:cNvCxnSpPr>
              <a:cxnSpLocks/>
            </p:cNvCxnSpPr>
            <p:nvPr/>
          </p:nvCxnSpPr>
          <p:spPr>
            <a:xfrm>
              <a:off x="4724400" y="1600200"/>
              <a:ext cx="0" cy="403860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F5EECC-41C5-5845-9F0F-A1382925D302}"/>
                </a:ext>
              </a:extLst>
            </p:cNvPr>
            <p:cNvSpPr txBox="1"/>
            <p:nvPr/>
          </p:nvSpPr>
          <p:spPr>
            <a:xfrm>
              <a:off x="5257800" y="2667000"/>
              <a:ext cx="6331128" cy="3139321"/>
            </a:xfrm>
            <a:prstGeom prst="rect">
              <a:avLst/>
            </a:prstGeom>
            <a:noFill/>
          </p:spPr>
          <p:txBody>
            <a:bodyPr wrap="square" rtlCol="0">
              <a:spAutoFit/>
            </a:bodyPr>
            <a:lstStyle/>
            <a:p>
              <a:r>
                <a:rPr lang="en-US" sz="6000" dirty="0">
                  <a:solidFill>
                    <a:schemeClr val="accent2">
                      <a:lumMod val="50000"/>
                    </a:schemeClr>
                  </a:solidFill>
                  <a:latin typeface="Calibri" panose="020F0502020204030204" pitchFamily="34" charset="0"/>
                  <a:cs typeface="Calibri" panose="020F0502020204030204" pitchFamily="34" charset="0"/>
                </a:rPr>
                <a:t>Key Publications, People and Resources</a:t>
              </a:r>
            </a:p>
            <a:p>
              <a:endParaRPr lang="en-US" dirty="0"/>
            </a:p>
          </p:txBody>
        </p:sp>
      </p:grpSp>
      <p:grpSp>
        <p:nvGrpSpPr>
          <p:cNvPr id="26" name="Group 25">
            <a:extLst>
              <a:ext uri="{FF2B5EF4-FFF2-40B4-BE49-F238E27FC236}">
                <a16:creationId xmlns:a16="http://schemas.microsoft.com/office/drawing/2014/main" id="{78300745-5B19-4759-B2A4-DFCDB6A2F88B}"/>
              </a:ext>
            </a:extLst>
          </p:cNvPr>
          <p:cNvGrpSpPr/>
          <p:nvPr/>
        </p:nvGrpSpPr>
        <p:grpSpPr>
          <a:xfrm>
            <a:off x="8534400" y="6324600"/>
            <a:ext cx="3811256" cy="3065844"/>
            <a:chOff x="8534400" y="3792156"/>
            <a:chExt cx="3811256" cy="3065844"/>
          </a:xfrm>
        </p:grpSpPr>
        <p:grpSp>
          <p:nvGrpSpPr>
            <p:cNvPr id="27" name="Group 26">
              <a:extLst>
                <a:ext uri="{FF2B5EF4-FFF2-40B4-BE49-F238E27FC236}">
                  <a16:creationId xmlns:a16="http://schemas.microsoft.com/office/drawing/2014/main" id="{A7FFE1BD-A5EE-489D-B9A2-E931E4AAF748}"/>
                </a:ext>
              </a:extLst>
            </p:cNvPr>
            <p:cNvGrpSpPr/>
            <p:nvPr/>
          </p:nvGrpSpPr>
          <p:grpSpPr>
            <a:xfrm>
              <a:off x="8534400" y="3792156"/>
              <a:ext cx="3811256" cy="3065844"/>
              <a:chOff x="8534400" y="3810000"/>
              <a:chExt cx="3811256" cy="3065844"/>
            </a:xfrm>
          </p:grpSpPr>
          <p:sp>
            <p:nvSpPr>
              <p:cNvPr id="29" name="Rectangle 28">
                <a:extLst>
                  <a:ext uri="{FF2B5EF4-FFF2-40B4-BE49-F238E27FC236}">
                    <a16:creationId xmlns:a16="http://schemas.microsoft.com/office/drawing/2014/main" id="{92DB1277-654B-4FBE-BA0C-6F4A52265DBA}"/>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A4BACAE2-7342-4A00-BE57-6BA3A1CDA87A}"/>
                  </a:ext>
                </a:extLst>
              </p:cNvPr>
              <p:cNvPicPr>
                <a:picLocks noChangeAspect="1"/>
              </p:cNvPicPr>
              <p:nvPr/>
            </p:nvPicPr>
            <p:blipFill>
              <a:blip r:embed="rId3"/>
              <a:stretch>
                <a:fillRect/>
              </a:stretch>
            </p:blipFill>
            <p:spPr>
              <a:xfrm>
                <a:off x="8686800" y="3962400"/>
                <a:ext cx="254000" cy="165100"/>
              </a:xfrm>
              <a:prstGeom prst="rect">
                <a:avLst/>
              </a:prstGeom>
            </p:spPr>
          </p:pic>
          <p:sp>
            <p:nvSpPr>
              <p:cNvPr id="31" name="TextBox 30">
                <a:extLst>
                  <a:ext uri="{FF2B5EF4-FFF2-40B4-BE49-F238E27FC236}">
                    <a16:creationId xmlns:a16="http://schemas.microsoft.com/office/drawing/2014/main" id="{0E302ADC-F30D-4443-BDEA-297B41C7220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2" name="TextBox 31">
                <a:hlinkClick r:id="rId4" action="ppaction://hlinksldjump"/>
                <a:extLst>
                  <a:ext uri="{FF2B5EF4-FFF2-40B4-BE49-F238E27FC236}">
                    <a16:creationId xmlns:a16="http://schemas.microsoft.com/office/drawing/2014/main" id="{9F060A4A-5839-44D1-BA7C-9B17A5F159AB}"/>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3" name="Rectangle 32">
                <a:hlinkClick r:id="rId4" action="ppaction://hlinksldjump"/>
                <a:extLst>
                  <a:ext uri="{FF2B5EF4-FFF2-40B4-BE49-F238E27FC236}">
                    <a16:creationId xmlns:a16="http://schemas.microsoft.com/office/drawing/2014/main" id="{91F2969E-A539-4487-9391-574E53623790}"/>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4" name="Rectangle 33">
                <a:hlinkClick r:id="rId5" action="ppaction://hlinksldjump"/>
                <a:extLst>
                  <a:ext uri="{FF2B5EF4-FFF2-40B4-BE49-F238E27FC236}">
                    <a16:creationId xmlns:a16="http://schemas.microsoft.com/office/drawing/2014/main" id="{B97063AC-0D96-4400-98A5-15D7D7E144F2}"/>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5" name="TextBox 34">
                <a:hlinkClick r:id="rId5" action="ppaction://hlinksldjump"/>
                <a:extLst>
                  <a:ext uri="{FF2B5EF4-FFF2-40B4-BE49-F238E27FC236}">
                    <a16:creationId xmlns:a16="http://schemas.microsoft.com/office/drawing/2014/main" id="{0A96EE21-D472-4865-9836-59164088583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6" name="Rectangle 35">
                <a:hlinkClick r:id="rId6" action="ppaction://hlinksldjump"/>
                <a:extLst>
                  <a:ext uri="{FF2B5EF4-FFF2-40B4-BE49-F238E27FC236}">
                    <a16:creationId xmlns:a16="http://schemas.microsoft.com/office/drawing/2014/main" id="{77E93655-13EC-42F1-AA17-FC8C66D0C477}"/>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7" name="TextBox 36">
                <a:hlinkClick r:id="rId6" action="ppaction://hlinksldjump"/>
                <a:extLst>
                  <a:ext uri="{FF2B5EF4-FFF2-40B4-BE49-F238E27FC236}">
                    <a16:creationId xmlns:a16="http://schemas.microsoft.com/office/drawing/2014/main" id="{59B8A6F0-EBCA-4483-9829-7AF2A683AC32}"/>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8" name="Rectangle 37">
                <a:hlinkClick r:id="rId7" action="ppaction://hlinksldjump"/>
                <a:extLst>
                  <a:ext uri="{FF2B5EF4-FFF2-40B4-BE49-F238E27FC236}">
                    <a16:creationId xmlns:a16="http://schemas.microsoft.com/office/drawing/2014/main" id="{55862ACB-15A9-47BF-BE41-8C3E95F87C7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9" name="TextBox 38">
                <a:hlinkClick r:id="rId7" action="ppaction://hlinksldjump"/>
                <a:extLst>
                  <a:ext uri="{FF2B5EF4-FFF2-40B4-BE49-F238E27FC236}">
                    <a16:creationId xmlns:a16="http://schemas.microsoft.com/office/drawing/2014/main" id="{C44C3D56-D873-4A9B-9013-AC526017259B}"/>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0" name="Straight Connector 39">
                <a:extLst>
                  <a:ext uri="{FF2B5EF4-FFF2-40B4-BE49-F238E27FC236}">
                    <a16:creationId xmlns:a16="http://schemas.microsoft.com/office/drawing/2014/main" id="{B025AE34-13E3-47BF-B094-2DF02E93FBD2}"/>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F2B65FA-26E7-46C8-BAB6-1E2258BB25A7}"/>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39162179-F23D-4BC8-B80F-9D1DDBB3E72C}"/>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75738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6"/>
                                        </p:tgtEl>
                                        <p:attrNameLst>
                                          <p:attrName>ppt_x</p:attrName>
                                          <p:attrName>ppt_y</p:attrName>
                                        </p:attrNameLst>
                                      </p:cBhvr>
                                      <p:rCtr x="0" y="18588"/>
                                    </p:animMotion>
                                  </p:childTnLst>
                                </p:cTn>
                              </p:par>
                            </p:childTnLst>
                          </p:cTn>
                        </p:par>
                      </p:childTnLst>
                    </p:cTn>
                  </p:par>
                </p:childTnLst>
              </p:cTn>
              <p:nextCondLst>
                <p:cond evt="onClick" delay="0">
                  <p:tgtEl>
                    <p:spTgt spid="2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People </a:t>
            </a:r>
            <a:r>
              <a:rPr lang="en-US" sz="3200" dirty="0"/>
              <a:t>|</a:t>
            </a:r>
            <a:r>
              <a:rPr lang="en-US" sz="3200" b="1" dirty="0"/>
              <a:t> </a:t>
            </a:r>
            <a:r>
              <a:rPr lang="en-US" sz="3200" dirty="0"/>
              <a:t>BRWG members and affiliations</a:t>
            </a:r>
          </a:p>
        </p:txBody>
      </p:sp>
      <p:graphicFrame>
        <p:nvGraphicFramePr>
          <p:cNvPr id="2" name="Table 2">
            <a:extLst>
              <a:ext uri="{FF2B5EF4-FFF2-40B4-BE49-F238E27FC236}">
                <a16:creationId xmlns:a16="http://schemas.microsoft.com/office/drawing/2014/main" id="{046B77F8-3D8E-4EFD-826A-CAE99E258C1E}"/>
              </a:ext>
            </a:extLst>
          </p:cNvPr>
          <p:cNvGraphicFramePr>
            <a:graphicFrameLocks noGrp="1"/>
          </p:cNvGraphicFramePr>
          <p:nvPr>
            <p:extLst>
              <p:ext uri="{D42A27DB-BD31-4B8C-83A1-F6EECF244321}">
                <p14:modId xmlns:p14="http://schemas.microsoft.com/office/powerpoint/2010/main" val="3820309144"/>
              </p:ext>
            </p:extLst>
          </p:nvPr>
        </p:nvGraphicFramePr>
        <p:xfrm>
          <a:off x="1257299" y="1393851"/>
          <a:ext cx="9677401" cy="5196840"/>
        </p:xfrm>
        <a:graphic>
          <a:graphicData uri="http://schemas.openxmlformats.org/drawingml/2006/table">
            <a:tbl>
              <a:tblPr firstRow="1" bandRow="1">
                <a:tableStyleId>{EB9631B5-78F2-41C9-869B-9F39066F8104}</a:tableStyleId>
              </a:tblPr>
              <a:tblGrid>
                <a:gridCol w="2259869">
                  <a:extLst>
                    <a:ext uri="{9D8B030D-6E8A-4147-A177-3AD203B41FA5}">
                      <a16:colId xmlns:a16="http://schemas.microsoft.com/office/drawing/2014/main" val="2814437677"/>
                    </a:ext>
                  </a:extLst>
                </a:gridCol>
                <a:gridCol w="1851329">
                  <a:extLst>
                    <a:ext uri="{9D8B030D-6E8A-4147-A177-3AD203B41FA5}">
                      <a16:colId xmlns:a16="http://schemas.microsoft.com/office/drawing/2014/main" val="3445835140"/>
                    </a:ext>
                  </a:extLst>
                </a:gridCol>
                <a:gridCol w="5566203">
                  <a:extLst>
                    <a:ext uri="{9D8B030D-6E8A-4147-A177-3AD203B41FA5}">
                      <a16:colId xmlns:a16="http://schemas.microsoft.com/office/drawing/2014/main" val="3077049425"/>
                    </a:ext>
                  </a:extLst>
                </a:gridCol>
              </a:tblGrid>
              <a:tr h="243840">
                <a:tc>
                  <a:txBody>
                    <a:bodyPr/>
                    <a:lstStyle/>
                    <a:p>
                      <a:pPr algn="l" fontAlgn="b"/>
                      <a:r>
                        <a:rPr lang="en-US" sz="1300" b="1" i="0" u="none" strike="noStrike" dirty="0">
                          <a:solidFill>
                            <a:schemeClr val="bg1"/>
                          </a:solidFill>
                          <a:effectLst/>
                          <a:latin typeface="Calibri" panose="020F0502020204030204" pitchFamily="34" charset="0"/>
                          <a:cs typeface="Calibri" panose="020F0502020204030204" pitchFamily="34" charset="0"/>
                        </a:rPr>
                        <a:t>Name</a:t>
                      </a:r>
                    </a:p>
                  </a:txBody>
                  <a:tcPr marL="45720" marR="45720" anchor="b">
                    <a:lnT w="12700" cap="flat" cmpd="sng" algn="ctr">
                      <a:noFill/>
                      <a:prstDash val="sysDash"/>
                      <a:round/>
                      <a:headEnd type="none" w="med" len="med"/>
                      <a:tailEnd type="none" w="med" len="med"/>
                    </a:lnT>
                    <a:lnB w="12700" cap="flat" cmpd="sng" algn="ctr">
                      <a:noFill/>
                      <a:prstDash val="sysDash"/>
                      <a:round/>
                      <a:headEnd type="none" w="med" len="med"/>
                      <a:tailEnd type="none" w="med" len="med"/>
                    </a:lnB>
                    <a:solidFill>
                      <a:schemeClr val="accent3">
                        <a:lumMod val="50000"/>
                      </a:schemeClr>
                    </a:solidFill>
                  </a:tcPr>
                </a:tc>
                <a:tc>
                  <a:txBody>
                    <a:bodyPr/>
                    <a:lstStyle/>
                    <a:p>
                      <a:pPr algn="l" fontAlgn="b"/>
                      <a:r>
                        <a:rPr lang="en-US" sz="1300" b="1" i="0" u="none" strike="noStrike" dirty="0">
                          <a:solidFill>
                            <a:schemeClr val="bg1"/>
                          </a:solidFill>
                          <a:effectLst/>
                          <a:latin typeface="Calibri" panose="020F0502020204030204" pitchFamily="34" charset="0"/>
                          <a:cs typeface="Calibri" panose="020F0502020204030204" pitchFamily="34" charset="0"/>
                        </a:rPr>
                        <a:t>Role</a:t>
                      </a:r>
                    </a:p>
                  </a:txBody>
                  <a:tcPr marL="45720" marR="45720" anchor="b">
                    <a:lnT w="12700" cap="flat" cmpd="sng" algn="ctr">
                      <a:noFill/>
                      <a:prstDash val="sysDash"/>
                      <a:round/>
                      <a:headEnd type="none" w="med" len="med"/>
                      <a:tailEnd type="none" w="med" len="med"/>
                    </a:lnT>
                    <a:lnB w="12700" cap="flat" cmpd="sng" algn="ctr">
                      <a:solidFill>
                        <a:schemeClr val="bg1">
                          <a:lumMod val="95000"/>
                        </a:schemeClr>
                      </a:solidFill>
                      <a:prstDash val="sysDash"/>
                      <a:round/>
                      <a:headEnd type="none" w="med" len="med"/>
                      <a:tailEnd type="none" w="med" len="med"/>
                    </a:lnB>
                    <a:solidFill>
                      <a:schemeClr val="accent3">
                        <a:lumMod val="50000"/>
                      </a:schemeClr>
                    </a:solidFill>
                  </a:tcPr>
                </a:tc>
                <a:tc>
                  <a:txBody>
                    <a:bodyPr/>
                    <a:lstStyle/>
                    <a:p>
                      <a:pPr algn="l" fontAlgn="b"/>
                      <a:r>
                        <a:rPr lang="en-US" sz="1300" b="1" i="0" u="none" strike="noStrike" dirty="0">
                          <a:solidFill>
                            <a:schemeClr val="bg1"/>
                          </a:solidFill>
                          <a:effectLst/>
                          <a:latin typeface="Calibri" panose="020F0502020204030204" pitchFamily="34" charset="0"/>
                          <a:cs typeface="Calibri" panose="020F0502020204030204" pitchFamily="34" charset="0"/>
                        </a:rPr>
                        <a:t>Affiliation</a:t>
                      </a:r>
                    </a:p>
                  </a:txBody>
                  <a:tcPr marL="45720" marR="45720" anchor="b">
                    <a:lnT w="12700" cap="flat" cmpd="sng" algn="ctr">
                      <a:noFill/>
                      <a:prstDash val="sysDash"/>
                      <a:round/>
                      <a:headEnd type="none" w="med" len="med"/>
                      <a:tailEnd type="none" w="med" len="med"/>
                    </a:lnT>
                    <a:lnB w="12700" cap="flat" cmpd="sng" algn="ctr">
                      <a:solidFill>
                        <a:schemeClr val="bg1">
                          <a:lumMod val="95000"/>
                        </a:schemeClr>
                      </a:solidFill>
                      <a:prstDash val="sysDash"/>
                      <a:round/>
                      <a:headEnd type="none" w="med" len="med"/>
                      <a:tailEnd type="none" w="med" len="med"/>
                    </a:lnB>
                    <a:solidFill>
                      <a:schemeClr val="accent3">
                        <a:lumMod val="50000"/>
                      </a:schemeClr>
                    </a:solidFill>
                  </a:tcPr>
                </a:tc>
                <a:extLst>
                  <a:ext uri="{0D108BD9-81ED-4DB2-BD59-A6C34878D82A}">
                    <a16:rowId xmlns:a16="http://schemas.microsoft.com/office/drawing/2014/main" val="2448156756"/>
                  </a:ext>
                </a:extLst>
              </a:tr>
              <a:tr h="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Ariane van der Straten</a:t>
                      </a:r>
                    </a:p>
                  </a:txBody>
                  <a:tcPr marL="45720" marR="45720" anchor="b">
                    <a:lnT w="12700" cap="flat" cmpd="sng" algn="ctr">
                      <a:noFill/>
                      <a:prstDash val="sysDash"/>
                      <a:round/>
                      <a:headEnd type="none" w="med" len="med"/>
                      <a:tailEnd type="none" w="med" len="med"/>
                    </a:lnT>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Chair</a:t>
                      </a:r>
                    </a:p>
                  </a:txBody>
                  <a:tcPr marL="45720" marR="45720" anchor="b">
                    <a:lnT w="12700" cap="flat" cmpd="sng" algn="ctr">
                      <a:solidFill>
                        <a:schemeClr val="bg1">
                          <a:lumMod val="95000"/>
                        </a:schemeClr>
                      </a:solidFill>
                      <a:prstDash val="sysDash"/>
                      <a:round/>
                      <a:headEnd type="none" w="med" len="med"/>
                      <a:tailEnd type="none" w="med" len="med"/>
                    </a:lnT>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University of California San Francisco, RTI International (now ASTRA consulting)</a:t>
                      </a:r>
                    </a:p>
                  </a:txBody>
                  <a:tcPr marL="45720" marR="45720" anchor="b">
                    <a:lnT w="12700" cap="flat" cmpd="sng" algn="ctr">
                      <a:solidFill>
                        <a:schemeClr val="bg1">
                          <a:lumMod val="95000"/>
                        </a:schemeClr>
                      </a:solidFill>
                      <a:prstDash val="sysDash"/>
                      <a:round/>
                      <a:headEnd type="none" w="med" len="med"/>
                      <a:tailEnd type="none" w="med" len="med"/>
                    </a:lnT>
                    <a:solidFill>
                      <a:schemeClr val="accent3">
                        <a:lumMod val="40000"/>
                        <a:lumOff val="60000"/>
                      </a:schemeClr>
                    </a:solidFill>
                  </a:tcPr>
                </a:tc>
                <a:extLst>
                  <a:ext uri="{0D108BD9-81ED-4DB2-BD59-A6C34878D82A}">
                    <a16:rowId xmlns:a16="http://schemas.microsoft.com/office/drawing/2014/main" val="2510953466"/>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Dianne Rausch </a:t>
                      </a:r>
                    </a:p>
                  </a:txBody>
                  <a:tcPr marL="45720" marR="45720" anchor="b"/>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Member</a:t>
                      </a:r>
                    </a:p>
                  </a:txBody>
                  <a:tcPr marL="45720" marR="45720" anchor="b"/>
                </a:tc>
                <a:tc>
                  <a:txBody>
                    <a:bodyPr/>
                    <a:lstStyle/>
                    <a:p>
                      <a:pPr algn="l" fontAlgn="b"/>
                      <a:r>
                        <a:rPr lang="en-US" sz="1300" b="0" i="0" u="none" strike="noStrike" kern="1200" dirty="0">
                          <a:solidFill>
                            <a:schemeClr val="tx1"/>
                          </a:solidFill>
                          <a:effectLst/>
                          <a:latin typeface="Calibri" panose="020F0502020204030204" pitchFamily="34" charset="0"/>
                          <a:ea typeface="+mn-ea"/>
                          <a:cs typeface="Calibri" panose="020F0502020204030204" pitchFamily="34" charset="0"/>
                        </a:rPr>
                        <a:t>National Institute</a:t>
                      </a:r>
                      <a:r>
                        <a:rPr lang="en-US" sz="1300" b="0" i="0" u="none" strike="noStrike" kern="1200" baseline="0" dirty="0">
                          <a:solidFill>
                            <a:schemeClr val="tx1"/>
                          </a:solidFill>
                          <a:effectLst/>
                          <a:latin typeface="Calibri" panose="020F0502020204030204" pitchFamily="34" charset="0"/>
                          <a:ea typeface="+mn-ea"/>
                          <a:cs typeface="Calibri" panose="020F0502020204030204" pitchFamily="34" charset="0"/>
                        </a:rPr>
                        <a:t> of Mental Health, </a:t>
                      </a:r>
                      <a:r>
                        <a:rPr lang="en-US" sz="1300" b="0" i="0" u="none" strike="noStrike" kern="1200" dirty="0">
                          <a:solidFill>
                            <a:schemeClr val="tx1"/>
                          </a:solidFill>
                          <a:effectLst/>
                          <a:latin typeface="Calibri" panose="020F0502020204030204" pitchFamily="34" charset="0"/>
                          <a:ea typeface="+mn-ea"/>
                          <a:cs typeface="Calibri" panose="020F0502020204030204" pitchFamily="34" charset="0"/>
                        </a:rPr>
                        <a:t>National</a:t>
                      </a:r>
                      <a:r>
                        <a:rPr lang="en-US" sz="1300" b="0" i="0" u="none" strike="noStrike" dirty="0">
                          <a:solidFill>
                            <a:schemeClr val="tx1"/>
                          </a:solidFill>
                          <a:effectLst/>
                          <a:latin typeface="Calibri" panose="020F0502020204030204" pitchFamily="34" charset="0"/>
                          <a:cs typeface="Calibri" panose="020F0502020204030204" pitchFamily="34" charset="0"/>
                        </a:rPr>
                        <a:t> Institutes of Health </a:t>
                      </a:r>
                    </a:p>
                  </a:txBody>
                  <a:tcPr marL="45720" marR="45720" anchor="b"/>
                </a:tc>
                <a:extLst>
                  <a:ext uri="{0D108BD9-81ED-4DB2-BD59-A6C34878D82A}">
                    <a16:rowId xmlns:a16="http://schemas.microsoft.com/office/drawing/2014/main" val="4098864710"/>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Elizabeth Brown</a:t>
                      </a:r>
                    </a:p>
                  </a:txBody>
                  <a:tcPr marL="45720" marR="45720" anchor="b">
                    <a:solidFill>
                      <a:schemeClr val="accent3">
                        <a:lumMod val="40000"/>
                        <a:lumOff val="60000"/>
                      </a:schemeClr>
                    </a:solidFill>
                  </a:tcPr>
                </a:tc>
                <a:tc>
                  <a:txBody>
                    <a:bodyPr/>
                    <a:lstStyle/>
                    <a:p>
                      <a:pPr algn="l" fontAlgn="b"/>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Member</a:t>
                      </a:r>
                      <a:endParaRPr lang="en-US" sz="1300" b="0" i="0" u="none" strike="noStrike" dirty="0">
                        <a:solidFill>
                          <a:schemeClr val="tx1"/>
                        </a:solidFill>
                        <a:effectLst/>
                        <a:latin typeface="Calibri" panose="020F0502020204030204" pitchFamily="34" charset="0"/>
                        <a:cs typeface="Calibri" panose="020F0502020204030204" pitchFamily="34" charset="0"/>
                      </a:endParaRP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Fred Hutchinson Cancer Research Center </a:t>
                      </a:r>
                    </a:p>
                  </a:txBody>
                  <a:tcPr marL="45720" marR="45720" anchor="b">
                    <a:solidFill>
                      <a:schemeClr val="accent3">
                        <a:lumMod val="40000"/>
                        <a:lumOff val="60000"/>
                      </a:schemeClr>
                    </a:solidFill>
                  </a:tcPr>
                </a:tc>
                <a:extLst>
                  <a:ext uri="{0D108BD9-81ED-4DB2-BD59-A6C34878D82A}">
                    <a16:rowId xmlns:a16="http://schemas.microsoft.com/office/drawing/2014/main" val="3889884309"/>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José Bauermeister </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Member</a:t>
                      </a:r>
                    </a:p>
                  </a:txBody>
                  <a:tcPr marL="45720" marR="45720" anchor="b"/>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University of Pennsylvania </a:t>
                      </a:r>
                    </a:p>
                  </a:txBody>
                  <a:tcPr marL="45720" marR="45720" anchor="b"/>
                </a:tc>
                <a:extLst>
                  <a:ext uri="{0D108BD9-81ED-4DB2-BD59-A6C34878D82A}">
                    <a16:rowId xmlns:a16="http://schemas.microsoft.com/office/drawing/2014/main" val="1857171790"/>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Kenneth Ngure </a:t>
                      </a:r>
                    </a:p>
                  </a:txBody>
                  <a:tcPr marL="45720" marR="45720" anchor="b">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Member</a:t>
                      </a:r>
                      <a:endPar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Jomo Kenyatta University of Agriculture &amp; Technology &amp;University of Washington</a:t>
                      </a:r>
                    </a:p>
                  </a:txBody>
                  <a:tcPr marL="45720" marR="45720" anchor="b">
                    <a:solidFill>
                      <a:schemeClr val="accent3">
                        <a:lumMod val="40000"/>
                        <a:lumOff val="60000"/>
                      </a:schemeClr>
                    </a:solidFill>
                  </a:tcPr>
                </a:tc>
                <a:extLst>
                  <a:ext uri="{0D108BD9-81ED-4DB2-BD59-A6C34878D82A}">
                    <a16:rowId xmlns:a16="http://schemas.microsoft.com/office/drawing/2014/main" val="3256490741"/>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Kristine Torjesen</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Member</a:t>
                      </a:r>
                    </a:p>
                  </a:txBody>
                  <a:tcPr marL="45720" marR="45720" anchor="b"/>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FHI 360</a:t>
                      </a:r>
                    </a:p>
                  </a:txBody>
                  <a:tcPr marL="45720" marR="45720" anchor="b"/>
                </a:tc>
                <a:extLst>
                  <a:ext uri="{0D108BD9-81ED-4DB2-BD59-A6C34878D82A}">
                    <a16:rowId xmlns:a16="http://schemas.microsoft.com/office/drawing/2014/main" val="316894905"/>
                  </a:ext>
                </a:extLst>
              </a:tr>
              <a:tr h="18288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Sharon Hillier</a:t>
                      </a:r>
                    </a:p>
                  </a:txBody>
                  <a:tcPr marL="45720" marR="45720" anchor="b">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Member</a:t>
                      </a: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University of Pittsburgh</a:t>
                      </a:r>
                    </a:p>
                  </a:txBody>
                  <a:tcPr marL="45720" marR="45720" anchor="b">
                    <a:solidFill>
                      <a:schemeClr val="accent3">
                        <a:lumMod val="40000"/>
                        <a:lumOff val="60000"/>
                      </a:schemeClr>
                    </a:solidFill>
                  </a:tcPr>
                </a:tc>
                <a:extLst>
                  <a:ext uri="{0D108BD9-81ED-4DB2-BD59-A6C34878D82A}">
                    <a16:rowId xmlns:a16="http://schemas.microsoft.com/office/drawing/2014/main" val="1223780180"/>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Teri Senn </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Member</a:t>
                      </a:r>
                    </a:p>
                  </a:txBody>
                  <a:tcPr marL="45720" marR="45720" anchor="b"/>
                </a:tc>
                <a:tc>
                  <a:txBody>
                    <a:bodyPr/>
                    <a:lstStyle/>
                    <a:p>
                      <a:pPr algn="l" fontAlgn="b"/>
                      <a:r>
                        <a:rPr lang="en-US" sz="1300" b="0" i="0" u="none" strike="noStrike" kern="1200" dirty="0">
                          <a:solidFill>
                            <a:schemeClr val="tx1"/>
                          </a:solidFill>
                          <a:effectLst/>
                          <a:latin typeface="Calibri" panose="020F0502020204030204" pitchFamily="34" charset="0"/>
                          <a:ea typeface="+mn-ea"/>
                          <a:cs typeface="Calibri" panose="020F0502020204030204" pitchFamily="34" charset="0"/>
                        </a:rPr>
                        <a:t>National Institute</a:t>
                      </a:r>
                      <a:r>
                        <a:rPr lang="en-US" sz="1300" b="0" i="0" u="none" strike="noStrike" kern="1200" baseline="0" dirty="0">
                          <a:solidFill>
                            <a:schemeClr val="tx1"/>
                          </a:solidFill>
                          <a:effectLst/>
                          <a:latin typeface="Calibri" panose="020F0502020204030204" pitchFamily="34" charset="0"/>
                          <a:ea typeface="+mn-ea"/>
                          <a:cs typeface="Calibri" panose="020F0502020204030204" pitchFamily="34" charset="0"/>
                        </a:rPr>
                        <a:t> of Mental Health, </a:t>
                      </a:r>
                      <a:r>
                        <a:rPr lang="en-US" sz="1300" b="0" i="0" u="none" strike="noStrike" dirty="0">
                          <a:solidFill>
                            <a:schemeClr val="tx1"/>
                          </a:solidFill>
                          <a:effectLst/>
                          <a:latin typeface="Calibri" panose="020F0502020204030204" pitchFamily="34" charset="0"/>
                          <a:cs typeface="Calibri" panose="020F0502020204030204" pitchFamily="34" charset="0"/>
                        </a:rPr>
                        <a:t>National Institutes of Health </a:t>
                      </a:r>
                    </a:p>
                  </a:txBody>
                  <a:tcPr marL="45720" marR="45720" anchor="b"/>
                </a:tc>
                <a:extLst>
                  <a:ext uri="{0D108BD9-81ED-4DB2-BD59-A6C34878D82A}">
                    <a16:rowId xmlns:a16="http://schemas.microsoft.com/office/drawing/2014/main" val="4279301391"/>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Ian McGowan</a:t>
                      </a:r>
                    </a:p>
                  </a:txBody>
                  <a:tcPr marL="45720" marR="45720" anchor="b">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Former Member</a:t>
                      </a:r>
                    </a:p>
                  </a:txBody>
                  <a:tcPr marL="45720" marR="45720" anchor="b">
                    <a:solidFill>
                      <a:schemeClr val="accent3">
                        <a:lumMod val="40000"/>
                        <a:lumOff val="60000"/>
                      </a:schemeClr>
                    </a:solidFill>
                  </a:tcPr>
                </a:tc>
                <a:tc>
                  <a:txBody>
                    <a:bodyPr/>
                    <a:lstStyle/>
                    <a:p>
                      <a:pPr algn="l" fontAlgn="b"/>
                      <a:r>
                        <a:rPr lang="en-US" sz="1300" b="0" i="0" kern="1200" dirty="0">
                          <a:solidFill>
                            <a:schemeClr val="tx1"/>
                          </a:solidFill>
                          <a:effectLst/>
                          <a:latin typeface="Calibri" panose="020F0502020204030204" pitchFamily="34" charset="0"/>
                          <a:ea typeface="+mn-ea"/>
                          <a:cs typeface="Calibri" panose="020F0502020204030204" pitchFamily="34" charset="0"/>
                        </a:rPr>
                        <a:t>University of Pittsburgh School of Medicine</a:t>
                      </a:r>
                      <a:endParaRPr lang="en-US" sz="1300" b="0" i="0" u="none" strike="noStrike" dirty="0">
                        <a:solidFill>
                          <a:schemeClr val="tx1"/>
                        </a:solidFill>
                        <a:effectLst/>
                        <a:latin typeface="Calibri" panose="020F0502020204030204" pitchFamily="34" charset="0"/>
                        <a:cs typeface="Calibri" panose="020F0502020204030204" pitchFamily="34" charset="0"/>
                      </a:endParaRPr>
                    </a:p>
                  </a:txBody>
                  <a:tcPr marL="45720" marR="45720" anchor="b">
                    <a:solidFill>
                      <a:schemeClr val="accent3">
                        <a:lumMod val="40000"/>
                        <a:lumOff val="60000"/>
                      </a:schemeClr>
                    </a:solidFill>
                  </a:tcPr>
                </a:tc>
                <a:extLst>
                  <a:ext uri="{0D108BD9-81ED-4DB2-BD59-A6C34878D82A}">
                    <a16:rowId xmlns:a16="http://schemas.microsoft.com/office/drawing/2014/main" val="651729743"/>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Juliane </a:t>
                      </a:r>
                      <a:r>
                        <a:rPr lang="en-US" sz="1300" b="1" i="0" u="none" strike="noStrike" dirty="0" err="1">
                          <a:solidFill>
                            <a:schemeClr val="tx1"/>
                          </a:solidFill>
                          <a:effectLst/>
                          <a:latin typeface="Calibri" panose="020F0502020204030204" pitchFamily="34" charset="0"/>
                          <a:cs typeface="Calibri" panose="020F0502020204030204" pitchFamily="34" charset="0"/>
                        </a:rPr>
                        <a:t>Etima</a:t>
                      </a:r>
                      <a:r>
                        <a:rPr lang="en-US" sz="1300" b="1" i="0" u="none" strike="noStrike" dirty="0">
                          <a:solidFill>
                            <a:schemeClr val="tx1"/>
                          </a:solidFill>
                          <a:effectLst/>
                          <a:latin typeface="Calibri" panose="020F0502020204030204" pitchFamily="34" charset="0"/>
                          <a:cs typeface="Calibri" panose="020F0502020204030204" pitchFamily="34" charset="0"/>
                        </a:rPr>
                        <a:t> </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Former Member</a:t>
                      </a:r>
                    </a:p>
                  </a:txBody>
                  <a:tcPr marL="45720" marR="45720" anchor="b"/>
                </a:tc>
                <a:tc>
                  <a:txBody>
                    <a:bodyPr/>
                    <a:lstStyle/>
                    <a:p>
                      <a:pPr algn="l" fontAlgn="b"/>
                      <a:r>
                        <a:rPr lang="en-US" sz="1300" b="0" i="0" u="none" strike="noStrike" dirty="0" err="1">
                          <a:solidFill>
                            <a:schemeClr val="tx1"/>
                          </a:solidFill>
                          <a:effectLst/>
                          <a:latin typeface="Calibri" panose="020F0502020204030204" pitchFamily="34" charset="0"/>
                          <a:cs typeface="Calibri" panose="020F0502020204030204" pitchFamily="34" charset="0"/>
                        </a:rPr>
                        <a:t>Makerere</a:t>
                      </a:r>
                      <a:r>
                        <a:rPr lang="en-US" sz="1300" b="0" i="0" u="none" strike="noStrike" dirty="0">
                          <a:solidFill>
                            <a:schemeClr val="tx1"/>
                          </a:solidFill>
                          <a:effectLst/>
                          <a:latin typeface="Calibri" panose="020F0502020204030204" pitchFamily="34" charset="0"/>
                          <a:cs typeface="Calibri" panose="020F0502020204030204" pitchFamily="34" charset="0"/>
                        </a:rPr>
                        <a:t> University </a:t>
                      </a:r>
                    </a:p>
                  </a:txBody>
                  <a:tcPr marL="45720" marR="45720" anchor="b"/>
                </a:tc>
                <a:extLst>
                  <a:ext uri="{0D108BD9-81ED-4DB2-BD59-A6C34878D82A}">
                    <a16:rowId xmlns:a16="http://schemas.microsoft.com/office/drawing/2014/main" val="988657480"/>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Alex Carballo-</a:t>
                      </a:r>
                      <a:r>
                        <a:rPr lang="en-US" sz="1300" b="1" i="0" u="none" strike="noStrike" dirty="0" err="1">
                          <a:solidFill>
                            <a:schemeClr val="tx1"/>
                          </a:solidFill>
                          <a:effectLst/>
                          <a:latin typeface="Calibri" panose="020F0502020204030204" pitchFamily="34" charset="0"/>
                          <a:cs typeface="Calibri" panose="020F0502020204030204" pitchFamily="34" charset="0"/>
                        </a:rPr>
                        <a:t>Dieguez</a:t>
                      </a:r>
                      <a:endParaRPr lang="en-US" sz="1300" b="1" i="0" u="none" strike="noStrike" dirty="0">
                        <a:solidFill>
                          <a:schemeClr val="tx1"/>
                        </a:solidFill>
                        <a:effectLst/>
                        <a:latin typeface="Calibri" panose="020F0502020204030204" pitchFamily="34" charset="0"/>
                        <a:cs typeface="Calibri" panose="020F0502020204030204" pitchFamily="34" charset="0"/>
                      </a:endParaRP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Former Member</a:t>
                      </a: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Columbia University</a:t>
                      </a:r>
                    </a:p>
                  </a:txBody>
                  <a:tcPr marL="45720" marR="45720" anchor="b">
                    <a:solidFill>
                      <a:schemeClr val="accent3">
                        <a:lumMod val="40000"/>
                        <a:lumOff val="60000"/>
                      </a:schemeClr>
                    </a:solidFill>
                  </a:tcPr>
                </a:tc>
                <a:extLst>
                  <a:ext uri="{0D108BD9-81ED-4DB2-BD59-A6C34878D82A}">
                    <a16:rowId xmlns:a16="http://schemas.microsoft.com/office/drawing/2014/main" val="1690283794"/>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Andrew Forsyth</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Former Member</a:t>
                      </a:r>
                    </a:p>
                  </a:txBody>
                  <a:tcPr marL="45720" marR="45720" anchor="b"/>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University of California, San Francisco; </a:t>
                      </a:r>
                      <a:r>
                        <a:rPr lang="en-US" sz="1300" b="0" i="0" u="none" strike="noStrike" kern="1200" dirty="0">
                          <a:solidFill>
                            <a:schemeClr val="tx1"/>
                          </a:solidFill>
                          <a:effectLst/>
                          <a:latin typeface="Calibri" panose="020F0502020204030204" pitchFamily="34" charset="0"/>
                          <a:ea typeface="+mn-ea"/>
                          <a:cs typeface="Calibri" panose="020F0502020204030204" pitchFamily="34" charset="0"/>
                        </a:rPr>
                        <a:t>National Institute</a:t>
                      </a:r>
                      <a:r>
                        <a:rPr lang="en-US" sz="1300" b="0" i="0" u="none" strike="noStrike" kern="1200" baseline="0" dirty="0">
                          <a:solidFill>
                            <a:schemeClr val="tx1"/>
                          </a:solidFill>
                          <a:effectLst/>
                          <a:latin typeface="Calibri" panose="020F0502020204030204" pitchFamily="34" charset="0"/>
                          <a:ea typeface="+mn-ea"/>
                          <a:cs typeface="Calibri" panose="020F0502020204030204" pitchFamily="34" charset="0"/>
                        </a:rPr>
                        <a:t> of Mental Health, </a:t>
                      </a:r>
                      <a:r>
                        <a:rPr lang="en-US" sz="1300" b="0" i="0" u="none" strike="noStrike" dirty="0">
                          <a:solidFill>
                            <a:schemeClr val="tx1"/>
                          </a:solidFill>
                          <a:effectLst/>
                          <a:latin typeface="Calibri" panose="020F0502020204030204" pitchFamily="34" charset="0"/>
                          <a:cs typeface="Calibri" panose="020F0502020204030204" pitchFamily="34" charset="0"/>
                        </a:rPr>
                        <a:t>National Institute of Health</a:t>
                      </a:r>
                    </a:p>
                  </a:txBody>
                  <a:tcPr marL="45720" marR="45720" anchor="b"/>
                </a:tc>
                <a:extLst>
                  <a:ext uri="{0D108BD9-81ED-4DB2-BD59-A6C34878D82A}">
                    <a16:rowId xmlns:a16="http://schemas.microsoft.com/office/drawing/2014/main" val="1570813269"/>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Barbara Mensch</a:t>
                      </a: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Former Chair</a:t>
                      </a:r>
                    </a:p>
                  </a:txBody>
                  <a:tcPr marL="45720" marR="45720" anchor="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Population Council</a:t>
                      </a:r>
                    </a:p>
                  </a:txBody>
                  <a:tcPr marL="45720" marR="45720" anchor="b">
                    <a:solidFill>
                      <a:schemeClr val="accent3">
                        <a:lumMod val="40000"/>
                        <a:lumOff val="60000"/>
                      </a:schemeClr>
                    </a:solidFill>
                  </a:tcPr>
                </a:tc>
                <a:extLst>
                  <a:ext uri="{0D108BD9-81ED-4DB2-BD59-A6C34878D82A}">
                    <a16:rowId xmlns:a16="http://schemas.microsoft.com/office/drawing/2014/main" val="3053563850"/>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Cynthia Grossman</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Former Member</a:t>
                      </a:r>
                    </a:p>
                  </a:txBody>
                  <a:tcPr marL="45720" marR="4572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300" b="0" i="0" u="none" strike="noStrike" kern="1200" dirty="0">
                          <a:solidFill>
                            <a:schemeClr val="tx1"/>
                          </a:solidFill>
                          <a:effectLst/>
                          <a:latin typeface="Calibri" panose="020F0502020204030204" pitchFamily="34" charset="0"/>
                          <a:ea typeface="+mn-ea"/>
                          <a:cs typeface="Calibri" panose="020F0502020204030204" pitchFamily="34" charset="0"/>
                        </a:rPr>
                        <a:t>National Institute</a:t>
                      </a:r>
                      <a:r>
                        <a:rPr lang="en-US" sz="1300" b="0" i="0" u="none" strike="noStrike" kern="1200" baseline="0" dirty="0">
                          <a:solidFill>
                            <a:schemeClr val="tx1"/>
                          </a:solidFill>
                          <a:effectLst/>
                          <a:latin typeface="Calibri" panose="020F0502020204030204" pitchFamily="34" charset="0"/>
                          <a:ea typeface="+mn-ea"/>
                          <a:cs typeface="Calibri" panose="020F0502020204030204" pitchFamily="34" charset="0"/>
                        </a:rPr>
                        <a:t> of Mental Health, </a:t>
                      </a:r>
                      <a:r>
                        <a:rPr lang="en-US" sz="1300" b="0" i="0" u="none" strike="noStrike" dirty="0">
                          <a:solidFill>
                            <a:schemeClr val="tx1"/>
                          </a:solidFill>
                          <a:effectLst/>
                          <a:latin typeface="Calibri" panose="020F0502020204030204" pitchFamily="34" charset="0"/>
                          <a:cs typeface="Calibri" panose="020F0502020204030204" pitchFamily="34" charset="0"/>
                        </a:rPr>
                        <a:t>National Institutes of Health </a:t>
                      </a:r>
                    </a:p>
                  </a:txBody>
                  <a:tcPr marL="45720" marR="45720" anchor="b"/>
                </a:tc>
                <a:extLst>
                  <a:ext uri="{0D108BD9-81ED-4DB2-BD59-A6C34878D82A}">
                    <a16:rowId xmlns:a16="http://schemas.microsoft.com/office/drawing/2014/main" val="1574246251"/>
                  </a:ext>
                </a:extLst>
              </a:tr>
              <a:tr h="32004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Pamina Gorbach</a:t>
                      </a:r>
                    </a:p>
                  </a:txBody>
                  <a:tcPr marL="45720" marR="45720" anchor="b">
                    <a:lnB w="12700" cap="flat" cmpd="sng" algn="ctr">
                      <a:noFill/>
                      <a:prstDash val="sysDash"/>
                      <a:round/>
                      <a:headEnd type="none" w="med" len="med"/>
                      <a:tailEnd type="none" w="med" len="med"/>
                    </a:ln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Former Chair</a:t>
                      </a:r>
                    </a:p>
                  </a:txBody>
                  <a:tcPr marL="45720" marR="45720" anchor="b">
                    <a:lnB w="12700" cap="flat" cmpd="sng" algn="ctr">
                      <a:noFill/>
                      <a:prstDash val="sysDash"/>
                      <a:round/>
                      <a:headEnd type="none" w="med" len="med"/>
                      <a:tailEnd type="none" w="med" len="med"/>
                    </a:lnB>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University of California, Los Angeles </a:t>
                      </a:r>
                    </a:p>
                  </a:txBody>
                  <a:tcPr marL="45720" marR="45720" anchor="b">
                    <a:lnB w="12700" cap="flat" cmpd="sng" algn="ctr">
                      <a:noFill/>
                      <a:prstDash val="sysDash"/>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394016491"/>
                  </a:ext>
                </a:extLst>
              </a:tr>
            </a:tbl>
          </a:graphicData>
        </a:graphic>
      </p:graphicFrame>
      <p:grpSp>
        <p:nvGrpSpPr>
          <p:cNvPr id="21" name="Group 20">
            <a:extLst>
              <a:ext uri="{FF2B5EF4-FFF2-40B4-BE49-F238E27FC236}">
                <a16:creationId xmlns:a16="http://schemas.microsoft.com/office/drawing/2014/main" id="{52DED17B-5725-4E61-B75D-C8766672EA3D}"/>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21C8E7E2-513F-4728-837E-95F7F7FAA374}"/>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67275053-465E-4323-B1AB-F90D48B59CB4}"/>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B397DB7-B2FE-47DD-BDE0-34E289810580}"/>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59BCCC2F-69CD-41EC-A510-59D21C63F08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AB0EC7AB-B542-4BAD-AF62-CDB23A912B6F}"/>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205ED100-339D-4B51-AB2D-EB2681DFEC69}"/>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395065FE-97FA-47FA-BAE0-EC94C1EC4522}"/>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C595F960-CCFE-44D8-B88E-F8C6DF828C61}"/>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722CBC42-8A7B-42F9-A4AF-7B2C2AD3AD17}"/>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3B4D5559-90E9-4E32-8FD4-020D07F51EFF}"/>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7DF8C166-7AA6-4896-880D-FA1D42F60B23}"/>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3A63247F-8405-4BB0-8FB1-2183D2ADE93A}"/>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C23F8564-BDAD-419D-86E4-0EBABFDE5735}"/>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E5A659DE-C53C-4F32-8753-515E5712FA59}"/>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8A9D6470-507B-43FD-A51E-7341FF3402B8}"/>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86139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BC150694-6B7B-4443-964C-0A1347A962F7}"/>
              </a:ext>
            </a:extLst>
          </p:cNvPr>
          <p:cNvSpPr>
            <a:spLocks noGrp="1"/>
          </p:cNvSpPr>
          <p:nvPr>
            <p:ph idx="1"/>
          </p:nvPr>
        </p:nvSpPr>
        <p:spPr>
          <a:xfrm>
            <a:off x="457200" y="1757462"/>
            <a:ext cx="5638800" cy="5257800"/>
          </a:xfrm>
        </p:spPr>
        <p:txBody>
          <a:bodyPr>
            <a:noAutofit/>
          </a:bodyPr>
          <a:lstStyle/>
          <a:p>
            <a:r>
              <a:rPr lang="en-US" sz="1500" dirty="0">
                <a:solidFill>
                  <a:schemeClr val="accent4">
                    <a:lumMod val="50000"/>
                  </a:schemeClr>
                </a:solidFill>
                <a:latin typeface="Calibri" panose="020F0502020204030204" pitchFamily="34" charset="0"/>
                <a:cs typeface="Calibri" panose="020F0502020204030204" pitchFamily="34" charset="0"/>
              </a:rPr>
              <a:t>This compendium captures </a:t>
            </a:r>
            <a:r>
              <a:rPr lang="en-US" sz="1500" b="1" dirty="0">
                <a:solidFill>
                  <a:srgbClr val="9BC82A"/>
                </a:solidFill>
                <a:latin typeface="Calibri" panose="020F0502020204030204" pitchFamily="34" charset="0"/>
                <a:cs typeface="Calibri" panose="020F0502020204030204" pitchFamily="34" charset="0"/>
              </a:rPr>
              <a:t>experiences and lessons learned </a:t>
            </a:r>
            <a:r>
              <a:rPr lang="en-US" sz="1500" dirty="0">
                <a:solidFill>
                  <a:schemeClr val="accent4">
                    <a:lumMod val="50000"/>
                  </a:schemeClr>
                </a:solidFill>
                <a:latin typeface="Calibri" panose="020F0502020204030204" pitchFamily="34" charset="0"/>
                <a:cs typeface="Calibri" panose="020F0502020204030204" pitchFamily="34" charset="0"/>
              </a:rPr>
              <a:t>from social and behavioral research conducted through the MTN, with a focus on work informed by the BRWG.</a:t>
            </a:r>
          </a:p>
          <a:p>
            <a:endParaRPr lang="en-US" sz="1500" dirty="0">
              <a:solidFill>
                <a:schemeClr val="accent4">
                  <a:lumMod val="50000"/>
                </a:schemeClr>
              </a:solidFill>
              <a:latin typeface="Calibri" panose="020F0502020204030204" pitchFamily="34" charset="0"/>
              <a:cs typeface="Calibri" panose="020F0502020204030204" pitchFamily="34" charset="0"/>
            </a:endParaRPr>
          </a:p>
          <a:p>
            <a:r>
              <a:rPr lang="en-US" sz="1500" dirty="0">
                <a:solidFill>
                  <a:schemeClr val="accent4">
                    <a:lumMod val="50000"/>
                  </a:schemeClr>
                </a:solidFill>
                <a:latin typeface="Calibri" panose="020F0502020204030204" pitchFamily="34" charset="0"/>
                <a:cs typeface="Calibri" panose="020F0502020204030204" pitchFamily="34" charset="0"/>
              </a:rPr>
              <a:t>It includes insights from a review of </a:t>
            </a:r>
            <a:r>
              <a:rPr lang="en-US" sz="1500"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key published and unpublished MTN </a:t>
            </a:r>
            <a:r>
              <a:rPr lang="en-US" sz="1500" b="1" dirty="0">
                <a:solidFill>
                  <a:srgbClr val="9BC82A"/>
                </a:solidFill>
                <a:latin typeface="Calibri" panose="020F0502020204030204" pitchFamily="34" charset="0"/>
                <a:ea typeface="Times New Roman" panose="02020603050405020304" pitchFamily="18" charset="0"/>
                <a:cs typeface="Calibri" panose="020F0502020204030204" pitchFamily="34" charset="0"/>
              </a:rPr>
              <a:t>research</a:t>
            </a:r>
            <a:r>
              <a:rPr lang="en-US" sz="1500" dirty="0">
                <a:solidFill>
                  <a:schemeClr val="accent4">
                    <a:lumMod val="50000"/>
                  </a:schemeClr>
                </a:solidFill>
                <a:ea typeface="Times New Roman" panose="02020603050405020304" pitchFamily="18" charset="0"/>
              </a:rPr>
              <a:t>,</a:t>
            </a:r>
            <a:r>
              <a:rPr lang="en-US" sz="1500" b="1"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1500"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as well as </a:t>
            </a:r>
            <a:r>
              <a:rPr lang="en-US" sz="1500" b="1" dirty="0">
                <a:solidFill>
                  <a:srgbClr val="9BC82A"/>
                </a:solidFill>
                <a:latin typeface="Calibri" panose="020F0502020204030204" pitchFamily="34" charset="0"/>
                <a:ea typeface="Times New Roman" panose="02020603050405020304" pitchFamily="18" charset="0"/>
                <a:cs typeface="Calibri" panose="020F0502020204030204" pitchFamily="34" charset="0"/>
              </a:rPr>
              <a:t>interviews</a:t>
            </a:r>
            <a:r>
              <a:rPr lang="en-US" sz="1500" dirty="0">
                <a:solidFill>
                  <a:srgbClr val="9BC82A"/>
                </a:solidFill>
                <a:latin typeface="Calibri" panose="020F0502020204030204" pitchFamily="34" charset="0"/>
                <a:ea typeface="Times New Roman" panose="02020603050405020304" pitchFamily="18" charset="0"/>
                <a:cs typeface="Calibri" panose="020F0502020204030204" pitchFamily="34" charset="0"/>
              </a:rPr>
              <a:t> </a:t>
            </a:r>
            <a:r>
              <a:rPr lang="en-US" sz="1500"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with 13 MTN members, including social and behavioral researchers, protocol chairs, site investigators, BSWG and CRWG members. </a:t>
            </a:r>
            <a:endParaRPr lang="en-US" sz="1500" dirty="0">
              <a:solidFill>
                <a:schemeClr val="accent4">
                  <a:lumMod val="50000"/>
                </a:schemeClr>
              </a:solidFill>
              <a:latin typeface="Calibri" panose="020F0502020204030204" pitchFamily="34" charset="0"/>
              <a:cs typeface="Calibri" panose="020F0502020204030204" pitchFamily="34" charset="0"/>
            </a:endParaRPr>
          </a:p>
          <a:p>
            <a:endParaRPr lang="en-US" sz="1500" dirty="0">
              <a:solidFill>
                <a:schemeClr val="accent4">
                  <a:lumMod val="50000"/>
                </a:schemeClr>
              </a:solidFill>
              <a:latin typeface="Calibri" panose="020F0502020204030204" pitchFamily="34" charset="0"/>
              <a:cs typeface="Calibri" panose="020F0502020204030204" pitchFamily="34" charset="0"/>
            </a:endParaRPr>
          </a:p>
          <a:p>
            <a:r>
              <a:rPr lang="en-US" sz="1500" dirty="0">
                <a:solidFill>
                  <a:schemeClr val="accent4">
                    <a:lumMod val="50000"/>
                  </a:schemeClr>
                </a:solidFill>
                <a:latin typeface="Calibri" panose="020F0502020204030204" pitchFamily="34" charset="0"/>
                <a:cs typeface="Calibri" panose="020F0502020204030204" pitchFamily="34" charset="0"/>
              </a:rPr>
              <a:t>The insights captured here include </a:t>
            </a:r>
            <a:r>
              <a:rPr lang="en-US" sz="1500" b="1" dirty="0">
                <a:solidFill>
                  <a:srgbClr val="9BC82A"/>
                </a:solidFill>
                <a:latin typeface="Calibri" panose="020F0502020204030204" pitchFamily="34" charset="0"/>
                <a:cs typeface="Calibri" panose="020F0502020204030204" pitchFamily="34" charset="0"/>
              </a:rPr>
              <a:t>research</a:t>
            </a:r>
            <a:r>
              <a:rPr lang="en-US" sz="1500" b="1" dirty="0">
                <a:solidFill>
                  <a:schemeClr val="accent4">
                    <a:lumMod val="50000"/>
                  </a:schemeClr>
                </a:solidFill>
                <a:latin typeface="Calibri" panose="020F0502020204030204" pitchFamily="34" charset="0"/>
                <a:cs typeface="Calibri" panose="020F0502020204030204" pitchFamily="34" charset="0"/>
              </a:rPr>
              <a:t> </a:t>
            </a:r>
            <a:r>
              <a:rPr lang="en-US" sz="1500" dirty="0">
                <a:solidFill>
                  <a:schemeClr val="accent4">
                    <a:lumMod val="50000"/>
                  </a:schemeClr>
                </a:solidFill>
                <a:latin typeface="Calibri" panose="020F0502020204030204" pitchFamily="34" charset="0"/>
                <a:cs typeface="Calibri" panose="020F0502020204030204" pitchFamily="34" charset="0"/>
              </a:rPr>
              <a:t>findings on key topics such as sexual behavior, product acceptability, product use, and adherence, as well as insights on the process of conducting social and behavioral research as part of clinical trials. </a:t>
            </a:r>
          </a:p>
          <a:p>
            <a:endParaRPr lang="en-US" sz="1500" dirty="0">
              <a:solidFill>
                <a:schemeClr val="accent4">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500"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These insights are relevant to others </a:t>
            </a:r>
            <a:r>
              <a:rPr lang="en-US" sz="1500" b="1" dirty="0">
                <a:solidFill>
                  <a:srgbClr val="9BC82A"/>
                </a:solidFill>
                <a:latin typeface="Calibri" panose="020F0502020204030204" pitchFamily="34" charset="0"/>
                <a:ea typeface="Times New Roman" panose="02020603050405020304" pitchFamily="18" charset="0"/>
                <a:cs typeface="Calibri" panose="020F0502020204030204" pitchFamily="34" charset="0"/>
              </a:rPr>
              <a:t>conducting social and behavioral research in the context of clinical research</a:t>
            </a:r>
            <a:r>
              <a:rPr lang="en-US" sz="1500"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 including product developers, clinical investigators, and other social and behavioral scientists. </a:t>
            </a:r>
            <a:endParaRPr lang="en-US" sz="1500" dirty="0">
              <a:solidFill>
                <a:schemeClr val="accent4">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itle 2">
            <a:extLst>
              <a:ext uri="{FF2B5EF4-FFF2-40B4-BE49-F238E27FC236}">
                <a16:creationId xmlns:a16="http://schemas.microsoft.com/office/drawing/2014/main" id="{B5948A3C-8744-1345-8AF9-F55A7C8A9E09}"/>
              </a:ext>
            </a:extLst>
          </p:cNvPr>
          <p:cNvSpPr>
            <a:spLocks noGrp="1"/>
          </p:cNvSpPr>
          <p:nvPr>
            <p:ph type="title"/>
          </p:nvPr>
        </p:nvSpPr>
        <p:spPr>
          <a:xfrm>
            <a:off x="404388" y="193109"/>
            <a:ext cx="10972800" cy="965200"/>
          </a:xfrm>
        </p:spPr>
        <p:txBody>
          <a:bodyPr/>
          <a:lstStyle/>
          <a:p>
            <a:pPr algn="l"/>
            <a:r>
              <a:rPr lang="en-US" sz="3200" b="1" dirty="0"/>
              <a:t>MTN social and behavioral research </a:t>
            </a:r>
            <a:r>
              <a:rPr lang="en-US" sz="3200" dirty="0"/>
              <a:t>| A retrospective </a:t>
            </a:r>
          </a:p>
        </p:txBody>
      </p:sp>
      <p:sp>
        <p:nvSpPr>
          <p:cNvPr id="4" name="TextBox 3">
            <a:extLst>
              <a:ext uri="{FF2B5EF4-FFF2-40B4-BE49-F238E27FC236}">
                <a16:creationId xmlns:a16="http://schemas.microsoft.com/office/drawing/2014/main" id="{94144EBD-F980-F441-A430-CFFF1FDCDB70}"/>
              </a:ext>
            </a:extLst>
          </p:cNvPr>
          <p:cNvSpPr txBox="1"/>
          <p:nvPr/>
        </p:nvSpPr>
        <p:spPr>
          <a:xfrm>
            <a:off x="7331529" y="1905000"/>
            <a:ext cx="381000" cy="861774"/>
          </a:xfrm>
          <a:prstGeom prst="rect">
            <a:avLst/>
          </a:prstGeom>
          <a:noFill/>
        </p:spPr>
        <p:txBody>
          <a:bodyPr wrap="square" rtlCol="0">
            <a:spAutoFit/>
          </a:bodyPr>
          <a:lstStyle/>
          <a:p>
            <a:r>
              <a:rPr lang="en-US" sz="5000" dirty="0">
                <a:solidFill>
                  <a:srgbClr val="740074"/>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87D781F-F7E3-174B-9CFF-A922946A65BF}"/>
              </a:ext>
            </a:extLst>
          </p:cNvPr>
          <p:cNvSpPr txBox="1"/>
          <p:nvPr/>
        </p:nvSpPr>
        <p:spPr>
          <a:xfrm>
            <a:off x="7331529" y="3071574"/>
            <a:ext cx="381000" cy="861774"/>
          </a:xfrm>
          <a:prstGeom prst="rect">
            <a:avLst/>
          </a:prstGeom>
          <a:noFill/>
        </p:spPr>
        <p:txBody>
          <a:bodyPr wrap="square" rtlCol="0">
            <a:spAutoFit/>
          </a:bodyPr>
          <a:lstStyle/>
          <a:p>
            <a:r>
              <a:rPr lang="en-US" sz="5000" dirty="0">
                <a:solidFill>
                  <a:srgbClr val="740074"/>
                </a:solidFill>
                <a:latin typeface="Calibri" panose="020F0502020204030204" pitchFamily="34" charset="0"/>
                <a:cs typeface="Calibri" panose="020F0502020204030204" pitchFamily="34" charset="0"/>
              </a:rPr>
              <a:t>2</a:t>
            </a:r>
          </a:p>
        </p:txBody>
      </p:sp>
      <p:sp>
        <p:nvSpPr>
          <p:cNvPr id="9" name="TextBox 8">
            <a:extLst>
              <a:ext uri="{FF2B5EF4-FFF2-40B4-BE49-F238E27FC236}">
                <a16:creationId xmlns:a16="http://schemas.microsoft.com/office/drawing/2014/main" id="{349B4C2D-29A3-4943-9641-5DBC53727310}"/>
              </a:ext>
            </a:extLst>
          </p:cNvPr>
          <p:cNvSpPr txBox="1"/>
          <p:nvPr/>
        </p:nvSpPr>
        <p:spPr>
          <a:xfrm>
            <a:off x="7331529" y="4308753"/>
            <a:ext cx="381000" cy="861774"/>
          </a:xfrm>
          <a:prstGeom prst="rect">
            <a:avLst/>
          </a:prstGeom>
          <a:noFill/>
        </p:spPr>
        <p:txBody>
          <a:bodyPr wrap="square" rtlCol="0">
            <a:spAutoFit/>
          </a:bodyPr>
          <a:lstStyle/>
          <a:p>
            <a:r>
              <a:rPr lang="en-US" sz="5000" dirty="0">
                <a:solidFill>
                  <a:srgbClr val="740074"/>
                </a:solidFill>
                <a:latin typeface="Calibri" panose="020F0502020204030204" pitchFamily="34" charset="0"/>
                <a:cs typeface="Calibri" panose="020F0502020204030204" pitchFamily="34" charset="0"/>
              </a:rPr>
              <a:t>3</a:t>
            </a:r>
          </a:p>
        </p:txBody>
      </p:sp>
      <p:sp>
        <p:nvSpPr>
          <p:cNvPr id="10" name="TextBox 9">
            <a:extLst>
              <a:ext uri="{FF2B5EF4-FFF2-40B4-BE49-F238E27FC236}">
                <a16:creationId xmlns:a16="http://schemas.microsoft.com/office/drawing/2014/main" id="{8E451C2A-3112-D249-9C3A-F8D01837DD44}"/>
              </a:ext>
            </a:extLst>
          </p:cNvPr>
          <p:cNvSpPr txBox="1"/>
          <p:nvPr/>
        </p:nvSpPr>
        <p:spPr>
          <a:xfrm>
            <a:off x="7331529" y="5562600"/>
            <a:ext cx="381000" cy="861774"/>
          </a:xfrm>
          <a:prstGeom prst="rect">
            <a:avLst/>
          </a:prstGeom>
          <a:noFill/>
        </p:spPr>
        <p:txBody>
          <a:bodyPr wrap="square" rtlCol="0">
            <a:spAutoFit/>
          </a:bodyPr>
          <a:lstStyle/>
          <a:p>
            <a:r>
              <a:rPr lang="en-US" sz="5000" dirty="0">
                <a:solidFill>
                  <a:srgbClr val="740074"/>
                </a:solidFill>
                <a:latin typeface="Calibri" panose="020F0502020204030204" pitchFamily="34" charset="0"/>
                <a:cs typeface="Calibri" panose="020F0502020204030204" pitchFamily="34" charset="0"/>
              </a:rPr>
              <a:t>4</a:t>
            </a:r>
          </a:p>
        </p:txBody>
      </p:sp>
      <p:cxnSp>
        <p:nvCxnSpPr>
          <p:cNvPr id="11" name="Straight Connector 10">
            <a:extLst>
              <a:ext uri="{FF2B5EF4-FFF2-40B4-BE49-F238E27FC236}">
                <a16:creationId xmlns:a16="http://schemas.microsoft.com/office/drawing/2014/main" id="{CAFF8741-C809-2D44-B8AB-A109262E84B5}"/>
              </a:ext>
            </a:extLst>
          </p:cNvPr>
          <p:cNvCxnSpPr>
            <a:cxnSpLocks/>
          </p:cNvCxnSpPr>
          <p:nvPr/>
        </p:nvCxnSpPr>
        <p:spPr>
          <a:xfrm>
            <a:off x="7848600" y="1905000"/>
            <a:ext cx="0" cy="861774"/>
          </a:xfrm>
          <a:prstGeom prst="line">
            <a:avLst/>
          </a:prstGeom>
          <a:ln w="28575">
            <a:solidFill>
              <a:srgbClr val="74007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1B9DF4-E38F-4048-BD59-C26E16547F06}"/>
              </a:ext>
            </a:extLst>
          </p:cNvPr>
          <p:cNvCxnSpPr>
            <a:cxnSpLocks/>
          </p:cNvCxnSpPr>
          <p:nvPr/>
        </p:nvCxnSpPr>
        <p:spPr>
          <a:xfrm>
            <a:off x="7848600" y="3071574"/>
            <a:ext cx="0" cy="861774"/>
          </a:xfrm>
          <a:prstGeom prst="line">
            <a:avLst/>
          </a:prstGeom>
          <a:ln w="28575">
            <a:solidFill>
              <a:srgbClr val="74007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C03D2A-C706-FC49-A990-20D46BCC3CA5}"/>
              </a:ext>
            </a:extLst>
          </p:cNvPr>
          <p:cNvCxnSpPr>
            <a:cxnSpLocks/>
          </p:cNvCxnSpPr>
          <p:nvPr/>
        </p:nvCxnSpPr>
        <p:spPr>
          <a:xfrm>
            <a:off x="7848600" y="4191000"/>
            <a:ext cx="0" cy="1097280"/>
          </a:xfrm>
          <a:prstGeom prst="line">
            <a:avLst/>
          </a:prstGeom>
          <a:ln w="28575">
            <a:solidFill>
              <a:srgbClr val="74007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036027-63F1-EC43-ACE6-29852A71F7D7}"/>
              </a:ext>
            </a:extLst>
          </p:cNvPr>
          <p:cNvCxnSpPr>
            <a:cxnSpLocks/>
          </p:cNvCxnSpPr>
          <p:nvPr/>
        </p:nvCxnSpPr>
        <p:spPr>
          <a:xfrm>
            <a:off x="7848600" y="5562600"/>
            <a:ext cx="0" cy="861774"/>
          </a:xfrm>
          <a:prstGeom prst="line">
            <a:avLst/>
          </a:prstGeom>
          <a:ln w="28575">
            <a:solidFill>
              <a:srgbClr val="740074"/>
            </a:solidFill>
          </a:ln>
        </p:spPr>
        <p:style>
          <a:lnRef idx="1">
            <a:schemeClr val="accent1"/>
          </a:lnRef>
          <a:fillRef idx="0">
            <a:schemeClr val="accent1"/>
          </a:fillRef>
          <a:effectRef idx="0">
            <a:schemeClr val="accent1"/>
          </a:effectRef>
          <a:fontRef idx="minor">
            <a:schemeClr val="tx1"/>
          </a:fontRef>
        </p:style>
      </p:cxnSp>
      <p:pic>
        <p:nvPicPr>
          <p:cNvPr id="7" name="Picture 6" descr="Chart&#10;&#10;Description automatically generated">
            <a:extLst>
              <a:ext uri="{FF2B5EF4-FFF2-40B4-BE49-F238E27FC236}">
                <a16:creationId xmlns:a16="http://schemas.microsoft.com/office/drawing/2014/main" id="{879BEA02-4820-444D-AA68-587DE8534E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387" y="1352267"/>
            <a:ext cx="5181600" cy="5562600"/>
          </a:xfrm>
          <a:prstGeom prst="rect">
            <a:avLst/>
          </a:prstGeom>
        </p:spPr>
      </p:pic>
      <p:sp>
        <p:nvSpPr>
          <p:cNvPr id="5" name="Rectangle 4">
            <a:hlinkClick r:id="rId4" action="ppaction://hlinksldjump"/>
            <a:extLst>
              <a:ext uri="{FF2B5EF4-FFF2-40B4-BE49-F238E27FC236}">
                <a16:creationId xmlns:a16="http://schemas.microsoft.com/office/drawing/2014/main" id="{FF2EAB1C-194D-AF46-9088-9B5DAF3A79F7}"/>
              </a:ext>
            </a:extLst>
          </p:cNvPr>
          <p:cNvSpPr/>
          <p:nvPr/>
        </p:nvSpPr>
        <p:spPr>
          <a:xfrm>
            <a:off x="7369180" y="2123926"/>
            <a:ext cx="4501100" cy="892552"/>
          </a:xfrm>
          <a:prstGeom prst="rect">
            <a:avLst/>
          </a:prstGeom>
        </p:spPr>
        <p:txBody>
          <a:bodyPr wrap="square">
            <a:spAutoFit/>
          </a:bodyPr>
          <a:lstStyle/>
          <a:p>
            <a:pPr marL="635000" lvl="1">
              <a:buNone/>
            </a:pPr>
            <a:r>
              <a:rPr lang="en-US" sz="1300" b="1" dirty="0">
                <a:latin typeface="Calibri" panose="020F0502020204030204" pitchFamily="34" charset="0"/>
                <a:cs typeface="Calibri" panose="020F0502020204030204" pitchFamily="34" charset="0"/>
              </a:rPr>
              <a:t>The MTN Social and Behavioral Research Portfolio</a:t>
            </a:r>
          </a:p>
          <a:p>
            <a:pPr marL="635000" lvl="1">
              <a:buNone/>
            </a:pPr>
            <a:r>
              <a:rPr lang="en-US" sz="1300" dirty="0">
                <a:latin typeface="Calibri" panose="020F0502020204030204" pitchFamily="34" charset="0"/>
                <a:cs typeface="Calibri" panose="020F0502020204030204" pitchFamily="34" charset="0"/>
              </a:rPr>
              <a:t>An overview of the MTN portfolio of social and behavioral research, publications, and capacity building activities </a:t>
            </a:r>
          </a:p>
        </p:txBody>
      </p:sp>
      <p:pic>
        <p:nvPicPr>
          <p:cNvPr id="16" name="Picture 15">
            <a:extLst>
              <a:ext uri="{FF2B5EF4-FFF2-40B4-BE49-F238E27FC236}">
                <a16:creationId xmlns:a16="http://schemas.microsoft.com/office/drawing/2014/main" id="{013C9E62-E28C-4044-AA3A-290B8E5B7EC3}"/>
              </a:ext>
            </a:extLst>
          </p:cNvPr>
          <p:cNvPicPr>
            <a:picLocks noChangeAspect="1"/>
          </p:cNvPicPr>
          <p:nvPr/>
        </p:nvPicPr>
        <p:blipFill>
          <a:blip r:embed="rId5"/>
          <a:stretch>
            <a:fillRect/>
          </a:stretch>
        </p:blipFill>
        <p:spPr>
          <a:xfrm>
            <a:off x="7347665" y="1592362"/>
            <a:ext cx="254000" cy="165100"/>
          </a:xfrm>
          <a:prstGeom prst="rect">
            <a:avLst/>
          </a:prstGeom>
        </p:spPr>
      </p:pic>
      <p:sp>
        <p:nvSpPr>
          <p:cNvPr id="17" name="TextBox 16">
            <a:extLst>
              <a:ext uri="{FF2B5EF4-FFF2-40B4-BE49-F238E27FC236}">
                <a16:creationId xmlns:a16="http://schemas.microsoft.com/office/drawing/2014/main" id="{3FDC081E-E228-764A-8FE6-632D4E2ABA6A}"/>
              </a:ext>
            </a:extLst>
          </p:cNvPr>
          <p:cNvSpPr txBox="1"/>
          <p:nvPr/>
        </p:nvSpPr>
        <p:spPr>
          <a:xfrm>
            <a:off x="7735204" y="1521023"/>
            <a:ext cx="2514600" cy="307777"/>
          </a:xfrm>
          <a:prstGeom prst="rect">
            <a:avLst/>
          </a:prstGeom>
          <a:noFill/>
        </p:spPr>
        <p:txBody>
          <a:bodyPr wrap="square" rtlCol="0">
            <a:spAutoFit/>
          </a:bodyPr>
          <a:lstStyle/>
          <a:p>
            <a:r>
              <a:rPr lang="en-US" sz="1400" b="1" spc="300"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19" name="TextBox 18">
            <a:hlinkClick r:id="rId4" action="ppaction://hlinksldjump"/>
            <a:extLst>
              <a:ext uri="{FF2B5EF4-FFF2-40B4-BE49-F238E27FC236}">
                <a16:creationId xmlns:a16="http://schemas.microsoft.com/office/drawing/2014/main" id="{88CA5290-F3EF-A54B-A12C-4C9C50107F99}"/>
              </a:ext>
            </a:extLst>
          </p:cNvPr>
          <p:cNvSpPr txBox="1"/>
          <p:nvPr/>
        </p:nvSpPr>
        <p:spPr>
          <a:xfrm>
            <a:off x="7125639" y="2016204"/>
            <a:ext cx="648604" cy="1107996"/>
          </a:xfrm>
          <a:prstGeom prst="rect">
            <a:avLst/>
          </a:prstGeom>
          <a:noFill/>
        </p:spPr>
        <p:txBody>
          <a:bodyPr wrap="square" rtlCol="0">
            <a:spAutoFit/>
          </a:bodyPr>
          <a:lstStyle/>
          <a:p>
            <a:r>
              <a:rPr lang="en-US" sz="6600" b="1" spc="300"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1</a:t>
            </a:r>
          </a:p>
        </p:txBody>
      </p:sp>
      <p:sp>
        <p:nvSpPr>
          <p:cNvPr id="20" name="TextBox 19">
            <a:hlinkClick r:id="rId6" action="ppaction://hlinksldjump"/>
            <a:extLst>
              <a:ext uri="{FF2B5EF4-FFF2-40B4-BE49-F238E27FC236}">
                <a16:creationId xmlns:a16="http://schemas.microsoft.com/office/drawing/2014/main" id="{E4F03D35-60E0-A643-AAD0-966C557C403D}"/>
              </a:ext>
            </a:extLst>
          </p:cNvPr>
          <p:cNvSpPr txBox="1"/>
          <p:nvPr/>
        </p:nvSpPr>
        <p:spPr>
          <a:xfrm>
            <a:off x="7125639" y="3025571"/>
            <a:ext cx="648604" cy="1107996"/>
          </a:xfrm>
          <a:prstGeom prst="rect">
            <a:avLst/>
          </a:prstGeom>
          <a:noFill/>
        </p:spPr>
        <p:txBody>
          <a:bodyPr wrap="square" rtlCol="0" anchor="ctr">
            <a:spAutoFit/>
          </a:bodyPr>
          <a:lstStyle/>
          <a:p>
            <a:r>
              <a:rPr lang="en-US" sz="6600" b="1" spc="300"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2</a:t>
            </a:r>
          </a:p>
        </p:txBody>
      </p:sp>
      <p:sp>
        <p:nvSpPr>
          <p:cNvPr id="21" name="TextBox 20">
            <a:hlinkClick r:id="rId7" action="ppaction://hlinksldjump"/>
            <a:extLst>
              <a:ext uri="{FF2B5EF4-FFF2-40B4-BE49-F238E27FC236}">
                <a16:creationId xmlns:a16="http://schemas.microsoft.com/office/drawing/2014/main" id="{061F59DC-3808-C74E-94F7-02014C557544}"/>
              </a:ext>
            </a:extLst>
          </p:cNvPr>
          <p:cNvSpPr txBox="1"/>
          <p:nvPr/>
        </p:nvSpPr>
        <p:spPr>
          <a:xfrm>
            <a:off x="7125639" y="4226004"/>
            <a:ext cx="648604" cy="1107996"/>
          </a:xfrm>
          <a:prstGeom prst="rect">
            <a:avLst/>
          </a:prstGeom>
          <a:noFill/>
        </p:spPr>
        <p:txBody>
          <a:bodyPr wrap="square" rtlCol="0" anchor="ctr">
            <a:spAutoFit/>
          </a:bodyPr>
          <a:lstStyle/>
          <a:p>
            <a:r>
              <a:rPr lang="en-US" sz="6600" b="1" spc="300"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3</a:t>
            </a:r>
          </a:p>
        </p:txBody>
      </p:sp>
      <p:sp>
        <p:nvSpPr>
          <p:cNvPr id="22" name="TextBox 21">
            <a:hlinkClick r:id="rId8" action="ppaction://hlinksldjump"/>
            <a:extLst>
              <a:ext uri="{FF2B5EF4-FFF2-40B4-BE49-F238E27FC236}">
                <a16:creationId xmlns:a16="http://schemas.microsoft.com/office/drawing/2014/main" id="{8DC59740-B966-0F42-AAF5-08E734FE7359}"/>
              </a:ext>
            </a:extLst>
          </p:cNvPr>
          <p:cNvSpPr txBox="1"/>
          <p:nvPr/>
        </p:nvSpPr>
        <p:spPr>
          <a:xfrm>
            <a:off x="7125639" y="5597604"/>
            <a:ext cx="648604" cy="1107996"/>
          </a:xfrm>
          <a:prstGeom prst="rect">
            <a:avLst/>
          </a:prstGeom>
          <a:noFill/>
        </p:spPr>
        <p:txBody>
          <a:bodyPr wrap="square" rtlCol="0">
            <a:spAutoFit/>
          </a:bodyPr>
          <a:lstStyle/>
          <a:p>
            <a:r>
              <a:rPr lang="en-US" sz="6600" b="1" spc="300"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rPr>
              <a:t>4</a:t>
            </a:r>
          </a:p>
        </p:txBody>
      </p:sp>
      <p:sp>
        <p:nvSpPr>
          <p:cNvPr id="23" name="Rectangle 22">
            <a:hlinkClick r:id="rId6" action="ppaction://hlinksldjump"/>
            <a:extLst>
              <a:ext uri="{FF2B5EF4-FFF2-40B4-BE49-F238E27FC236}">
                <a16:creationId xmlns:a16="http://schemas.microsoft.com/office/drawing/2014/main" id="{C823DBEA-333D-4840-B895-7781F26B533B}"/>
              </a:ext>
            </a:extLst>
          </p:cNvPr>
          <p:cNvSpPr/>
          <p:nvPr/>
        </p:nvSpPr>
        <p:spPr>
          <a:xfrm>
            <a:off x="7347637" y="3133293"/>
            <a:ext cx="4501100" cy="892552"/>
          </a:xfrm>
          <a:prstGeom prst="rect">
            <a:avLst/>
          </a:prstGeom>
        </p:spPr>
        <p:txBody>
          <a:bodyPr wrap="square" anchor="ctr">
            <a:spAutoFit/>
          </a:bodyPr>
          <a:lstStyle/>
          <a:p>
            <a:pPr marL="635000" lvl="1">
              <a:buNone/>
            </a:pPr>
            <a:r>
              <a:rPr lang="en-US" sz="1300" b="1" dirty="0">
                <a:latin typeface="Calibri" panose="020F0502020204030204" pitchFamily="34" charset="0"/>
                <a:cs typeface="Calibri" panose="020F0502020204030204" pitchFamily="34" charset="0"/>
              </a:rPr>
              <a:t>Successes and Challenges </a:t>
            </a:r>
          </a:p>
          <a:p>
            <a:pPr marL="635000" lvl="1">
              <a:buNone/>
            </a:pPr>
            <a:r>
              <a:rPr lang="en-US" sz="1300" dirty="0">
                <a:latin typeface="Calibri" panose="020F0502020204030204" pitchFamily="34" charset="0"/>
                <a:cs typeface="Calibri" panose="020F0502020204030204" pitchFamily="34" charset="0"/>
              </a:rPr>
              <a:t>Lessons learned from 15 years of conducting social and behavioral research, including insights on research methods and practices  </a:t>
            </a:r>
          </a:p>
        </p:txBody>
      </p:sp>
      <p:sp>
        <p:nvSpPr>
          <p:cNvPr id="24" name="Rectangle 23">
            <a:hlinkClick r:id="rId7" action="ppaction://hlinksldjump"/>
            <a:extLst>
              <a:ext uri="{FF2B5EF4-FFF2-40B4-BE49-F238E27FC236}">
                <a16:creationId xmlns:a16="http://schemas.microsoft.com/office/drawing/2014/main" id="{E5E0AD03-D9B1-3946-B5D8-2FE570E4D038}"/>
              </a:ext>
            </a:extLst>
          </p:cNvPr>
          <p:cNvSpPr/>
          <p:nvPr/>
        </p:nvSpPr>
        <p:spPr>
          <a:xfrm>
            <a:off x="7369180" y="4309973"/>
            <a:ext cx="4501100" cy="1092607"/>
          </a:xfrm>
          <a:prstGeom prst="rect">
            <a:avLst/>
          </a:prstGeom>
        </p:spPr>
        <p:txBody>
          <a:bodyPr wrap="square" anchor="ctr">
            <a:spAutoFit/>
          </a:bodyPr>
          <a:lstStyle/>
          <a:p>
            <a:pPr marL="635000" lvl="1">
              <a:buNone/>
            </a:pPr>
            <a:r>
              <a:rPr lang="en-US" sz="1300" b="1" dirty="0">
                <a:latin typeface="Calibri" panose="020F0502020204030204" pitchFamily="34" charset="0"/>
                <a:cs typeface="Calibri" panose="020F0502020204030204" pitchFamily="34" charset="0"/>
              </a:rPr>
              <a:t>Research Insights</a:t>
            </a:r>
          </a:p>
          <a:p>
            <a:pPr marL="635000" lvl="1">
              <a:buNone/>
            </a:pPr>
            <a:r>
              <a:rPr lang="en-US" sz="1300" dirty="0">
                <a:latin typeface="Calibri" panose="020F0502020204030204" pitchFamily="34" charset="0"/>
                <a:cs typeface="Calibri" panose="020F0502020204030204" pitchFamily="34" charset="0"/>
              </a:rPr>
              <a:t>Highlights from MTN social and behavioral research, including insights on topics such as acceptability, adherence, adherence support interventions, social and contextual factors, and sexual behavior </a:t>
            </a:r>
          </a:p>
        </p:txBody>
      </p:sp>
      <p:sp>
        <p:nvSpPr>
          <p:cNvPr id="25" name="Rectangle 24">
            <a:hlinkClick r:id="rId8" action="ppaction://hlinksldjump"/>
            <a:extLst>
              <a:ext uri="{FF2B5EF4-FFF2-40B4-BE49-F238E27FC236}">
                <a16:creationId xmlns:a16="http://schemas.microsoft.com/office/drawing/2014/main" id="{058B0739-37B5-6E47-9C9A-2D8735AAA3BD}"/>
              </a:ext>
            </a:extLst>
          </p:cNvPr>
          <p:cNvSpPr/>
          <p:nvPr/>
        </p:nvSpPr>
        <p:spPr>
          <a:xfrm>
            <a:off x="7369180" y="5619252"/>
            <a:ext cx="4501100" cy="892552"/>
          </a:xfrm>
          <a:prstGeom prst="rect">
            <a:avLst/>
          </a:prstGeom>
        </p:spPr>
        <p:txBody>
          <a:bodyPr wrap="square">
            <a:spAutoFit/>
          </a:bodyPr>
          <a:lstStyle/>
          <a:p>
            <a:pPr marL="635000" lvl="1">
              <a:buNone/>
            </a:pPr>
            <a:r>
              <a:rPr lang="en-US" sz="1300" b="1" dirty="0">
                <a:latin typeface="Calibri" panose="020F0502020204030204" pitchFamily="34" charset="0"/>
                <a:cs typeface="Calibri" panose="020F0502020204030204" pitchFamily="34" charset="0"/>
              </a:rPr>
              <a:t>Key Publications and Resources </a:t>
            </a:r>
          </a:p>
          <a:p>
            <a:pPr marL="635000" lvl="1">
              <a:buNone/>
            </a:pPr>
            <a:r>
              <a:rPr lang="en-US" sz="1300" dirty="0">
                <a:latin typeface="Calibri" panose="020F0502020204030204" pitchFamily="34" charset="0"/>
                <a:cs typeface="Calibri" panose="020F0502020204030204" pitchFamily="34" charset="0"/>
              </a:rPr>
              <a:t>A comprehensive list of the publications and resources referenced throughout the document, for further information </a:t>
            </a:r>
          </a:p>
        </p:txBody>
      </p:sp>
    </p:spTree>
    <p:extLst>
      <p:ext uri="{BB962C8B-B14F-4D97-AF65-F5344CB8AC3E}">
        <p14:creationId xmlns:p14="http://schemas.microsoft.com/office/powerpoint/2010/main" val="3848827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People </a:t>
            </a:r>
            <a:r>
              <a:rPr lang="en-US" sz="3200" dirty="0"/>
              <a:t>| Key informant interviews and acknowledgments </a:t>
            </a:r>
          </a:p>
        </p:txBody>
      </p:sp>
      <p:graphicFrame>
        <p:nvGraphicFramePr>
          <p:cNvPr id="2" name="Table 2">
            <a:extLst>
              <a:ext uri="{FF2B5EF4-FFF2-40B4-BE49-F238E27FC236}">
                <a16:creationId xmlns:a16="http://schemas.microsoft.com/office/drawing/2014/main" id="{046B77F8-3D8E-4EFD-826A-CAE99E258C1E}"/>
              </a:ext>
            </a:extLst>
          </p:cNvPr>
          <p:cNvGraphicFramePr>
            <a:graphicFrameLocks noGrp="1"/>
          </p:cNvGraphicFramePr>
          <p:nvPr>
            <p:extLst>
              <p:ext uri="{D42A27DB-BD31-4B8C-83A1-F6EECF244321}">
                <p14:modId xmlns:p14="http://schemas.microsoft.com/office/powerpoint/2010/main" val="3053966135"/>
              </p:ext>
            </p:extLst>
          </p:nvPr>
        </p:nvGraphicFramePr>
        <p:xfrm>
          <a:off x="1524000" y="1524000"/>
          <a:ext cx="9144000" cy="4663440"/>
        </p:xfrm>
        <a:graphic>
          <a:graphicData uri="http://schemas.openxmlformats.org/drawingml/2006/table">
            <a:tbl>
              <a:tblPr firstRow="1" bandRow="1">
                <a:tableStyleId>{EB344D84-9AFB-497E-A393-DC336BA19D2E}</a:tableStyleId>
              </a:tblPr>
              <a:tblGrid>
                <a:gridCol w="2218045">
                  <a:extLst>
                    <a:ext uri="{9D8B030D-6E8A-4147-A177-3AD203B41FA5}">
                      <a16:colId xmlns:a16="http://schemas.microsoft.com/office/drawing/2014/main" val="2814437677"/>
                    </a:ext>
                  </a:extLst>
                </a:gridCol>
                <a:gridCol w="3091993">
                  <a:extLst>
                    <a:ext uri="{9D8B030D-6E8A-4147-A177-3AD203B41FA5}">
                      <a16:colId xmlns:a16="http://schemas.microsoft.com/office/drawing/2014/main" val="3445835140"/>
                    </a:ext>
                  </a:extLst>
                </a:gridCol>
                <a:gridCol w="3833962">
                  <a:extLst>
                    <a:ext uri="{9D8B030D-6E8A-4147-A177-3AD203B41FA5}">
                      <a16:colId xmlns:a16="http://schemas.microsoft.com/office/drawing/2014/main" val="3077049425"/>
                    </a:ext>
                  </a:extLst>
                </a:gridCol>
              </a:tblGrid>
              <a:tr h="304800">
                <a:tc>
                  <a:txBody>
                    <a:bodyPr/>
                    <a:lstStyle/>
                    <a:p>
                      <a:pPr algn="l" fontAlgn="b"/>
                      <a:r>
                        <a:rPr lang="en-US" sz="1300" b="1" i="0" u="none" strike="noStrike" dirty="0">
                          <a:solidFill>
                            <a:schemeClr val="bg1"/>
                          </a:solidFill>
                          <a:effectLst/>
                          <a:latin typeface="Calibri" panose="020F0502020204030204" pitchFamily="34" charset="0"/>
                        </a:rPr>
                        <a:t>Name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300" b="1" i="0" u="none" strike="noStrike" dirty="0">
                          <a:solidFill>
                            <a:schemeClr val="bg1"/>
                          </a:solidFill>
                          <a:effectLst/>
                          <a:latin typeface="Calibri" panose="020F0502020204030204" pitchFamily="34" charset="0"/>
                        </a:rPr>
                        <a:t>Role/Title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300" b="1" i="0" u="none" strike="noStrike" dirty="0">
                          <a:solidFill>
                            <a:schemeClr val="bg1"/>
                          </a:solidFill>
                          <a:effectLst/>
                          <a:latin typeface="Calibri" panose="020F0502020204030204" pitchFamily="34" charset="0"/>
                        </a:rPr>
                        <a:t>Affiliation(s)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48156756"/>
                  </a:ext>
                </a:extLst>
              </a:tr>
              <a:tr h="289560">
                <a:tc>
                  <a:txBody>
                    <a:bodyPr/>
                    <a:lstStyle/>
                    <a:p>
                      <a:pPr algn="l" fontAlgn="b"/>
                      <a:r>
                        <a:rPr lang="en-US" sz="1300" b="1" i="0" u="none" strike="noStrike" dirty="0">
                          <a:solidFill>
                            <a:srgbClr val="000000"/>
                          </a:solidFill>
                          <a:effectLst/>
                          <a:latin typeface="Calibri" panose="020F0502020204030204" pitchFamily="34" charset="0"/>
                          <a:cs typeface="Calibri" panose="020F0502020204030204" pitchFamily="34" charset="0"/>
                        </a:rPr>
                        <a:t>Sharon Hillier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Principal Investigator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Calibri" panose="020F0502020204030204" pitchFamily="34" charset="0"/>
                          <a:cs typeface="Calibri" panose="020F0502020204030204" pitchFamily="34" charset="0"/>
                        </a:rPr>
                        <a:t>University of Pittsburgh</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5064366"/>
                  </a:ext>
                </a:extLst>
              </a:tr>
              <a:tr h="289560">
                <a:tc>
                  <a:txBody>
                    <a:bodyPr/>
                    <a:lstStyle/>
                    <a:p>
                      <a:pPr algn="l" fontAlgn="b"/>
                      <a:r>
                        <a:rPr lang="en-US" sz="1300" b="1" i="0" u="none" strike="noStrike" dirty="0">
                          <a:solidFill>
                            <a:srgbClr val="000000"/>
                          </a:solidFill>
                          <a:effectLst/>
                          <a:latin typeface="Calibri" panose="020F0502020204030204" pitchFamily="34" charset="0"/>
                          <a:cs typeface="Calibri" panose="020F0502020204030204" pitchFamily="34" charset="0"/>
                        </a:rPr>
                        <a:t>Jen Balkus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Associate Director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Fred Hutchinson Cancer Research Center</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845720"/>
                  </a:ext>
                </a:extLst>
              </a:tr>
              <a:tr h="289560">
                <a:tc>
                  <a:txBody>
                    <a:bodyPr/>
                    <a:lstStyle/>
                    <a:p>
                      <a:pPr algn="l" fontAlgn="b"/>
                      <a:r>
                        <a:rPr lang="en-US" sz="1300" b="1" i="0" u="none" strike="noStrike" dirty="0">
                          <a:solidFill>
                            <a:srgbClr val="000000"/>
                          </a:solidFill>
                          <a:effectLst/>
                          <a:latin typeface="Calibri" panose="020F0502020204030204" pitchFamily="34" charset="0"/>
                          <a:cs typeface="Calibri" panose="020F0502020204030204" pitchFamily="34" charset="0"/>
                        </a:rPr>
                        <a:t>Matthew Rose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Community Working Group Co-Chair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Health GAP</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289806663"/>
                  </a:ext>
                </a:extLst>
              </a:tr>
              <a:tr h="28956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Barbara Mensch</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Former BRWG Chair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Population Council </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624502"/>
                  </a:ext>
                </a:extLst>
              </a:tr>
              <a:tr h="28956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José Bauermeister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BRWG Member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kern="1200" dirty="0">
                          <a:solidFill>
                            <a:schemeClr val="tx1"/>
                          </a:solidFill>
                          <a:effectLst/>
                          <a:latin typeface="Calibri" panose="020F0502020204030204" pitchFamily="34" charset="0"/>
                          <a:ea typeface="+mn-ea"/>
                          <a:cs typeface="Calibri" panose="020F0502020204030204" pitchFamily="34" charset="0"/>
                        </a:rPr>
                        <a:t>University of Pennsylvania</a:t>
                      </a:r>
                      <a:endParaRPr lang="en-US" sz="1300" b="0" i="0" u="none" strike="noStrike" dirty="0">
                        <a:solidFill>
                          <a:schemeClr val="tx1"/>
                        </a:solidFill>
                        <a:effectLst/>
                        <a:latin typeface="Calibri" panose="020F0502020204030204" pitchFamily="34" charset="0"/>
                        <a:cs typeface="Calibri" panose="020F0502020204030204" pitchFamily="34" charset="0"/>
                      </a:endParaRP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16246065"/>
                  </a:ext>
                </a:extLst>
              </a:tr>
              <a:tr h="289560">
                <a:tc>
                  <a:txBody>
                    <a:bodyPr/>
                    <a:lstStyle/>
                    <a:p>
                      <a:pPr algn="l" fontAlgn="b"/>
                      <a:r>
                        <a:rPr lang="en-US" sz="1300" b="1" i="0" u="none" strike="noStrike" dirty="0" err="1">
                          <a:solidFill>
                            <a:schemeClr val="tx1"/>
                          </a:solidFill>
                          <a:effectLst/>
                          <a:latin typeface="Calibri" panose="020F0502020204030204" pitchFamily="34" charset="0"/>
                          <a:cs typeface="Calibri" panose="020F0502020204030204" pitchFamily="34" charset="0"/>
                        </a:rPr>
                        <a:t>Thesla</a:t>
                      </a:r>
                      <a:r>
                        <a:rPr lang="en-US" sz="1300" b="1" i="0" u="none" strike="noStrike" dirty="0">
                          <a:solidFill>
                            <a:schemeClr val="tx1"/>
                          </a:solidFill>
                          <a:effectLst/>
                          <a:latin typeface="Calibri" panose="020F0502020204030204" pitchFamily="34" charset="0"/>
                          <a:cs typeface="Calibri" panose="020F0502020204030204" pitchFamily="34" charset="0"/>
                        </a:rPr>
                        <a:t> Palanee-Phillips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MTN Leadership</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University of the </a:t>
                      </a:r>
                      <a:r>
                        <a:rPr lang="en-US" sz="1300" b="0" i="0" u="none" strike="noStrike" dirty="0" err="1">
                          <a:solidFill>
                            <a:schemeClr val="tx1"/>
                          </a:solidFill>
                          <a:effectLst/>
                          <a:latin typeface="Calibri" panose="020F0502020204030204" pitchFamily="34" charset="0"/>
                          <a:cs typeface="Calibri" panose="020F0502020204030204" pitchFamily="34" charset="0"/>
                        </a:rPr>
                        <a:t>Witswatersrand</a:t>
                      </a:r>
                      <a:endParaRPr lang="en-US" sz="1300" b="0" i="0" u="none" strike="noStrike" dirty="0">
                        <a:solidFill>
                          <a:schemeClr val="tx1"/>
                        </a:solidFill>
                        <a:effectLst/>
                        <a:latin typeface="Calibri" panose="020F0502020204030204" pitchFamily="34" charset="0"/>
                        <a:cs typeface="Calibri" panose="020F0502020204030204" pitchFamily="34" charset="0"/>
                      </a:endParaRP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399216"/>
                  </a:ext>
                </a:extLst>
              </a:tr>
              <a:tr h="28956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Kenneth Ngure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BRWG Member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Jomo Kenyatta University of Agriculture &amp; Technology &amp; University of Washington</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08259178"/>
                  </a:ext>
                </a:extLst>
              </a:tr>
              <a:tr h="289560">
                <a:tc>
                  <a:txBody>
                    <a:bodyPr/>
                    <a:lstStyle/>
                    <a:p>
                      <a:pPr algn="l" fontAlgn="b"/>
                      <a:r>
                        <a:rPr lang="en-US" sz="1300" b="1" i="0" u="none" strike="noStrike">
                          <a:solidFill>
                            <a:schemeClr val="tx1"/>
                          </a:solidFill>
                          <a:effectLst/>
                          <a:latin typeface="Calibri" panose="020F0502020204030204" pitchFamily="34" charset="0"/>
                          <a:cs typeface="Calibri" panose="020F0502020204030204" pitchFamily="34" charset="0"/>
                        </a:rPr>
                        <a:t>Jeanna Piper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Medical Officer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National</a:t>
                      </a:r>
                      <a:r>
                        <a:rPr lang="en-US" sz="1300" b="0" i="0" u="none" strike="noStrike" baseline="0" dirty="0">
                          <a:solidFill>
                            <a:schemeClr val="tx1"/>
                          </a:solidFill>
                          <a:effectLst/>
                          <a:latin typeface="Calibri" panose="020F0502020204030204" pitchFamily="34" charset="0"/>
                          <a:cs typeface="Calibri" panose="020F0502020204030204" pitchFamily="34" charset="0"/>
                        </a:rPr>
                        <a:t> Institute of Allergy and Infectious Diseases, National Institutes of Health</a:t>
                      </a:r>
                      <a:r>
                        <a:rPr lang="en-US" sz="1300" b="0" i="0" u="none" strike="noStrike" dirty="0">
                          <a:solidFill>
                            <a:schemeClr val="tx1"/>
                          </a:solidFill>
                          <a:effectLst/>
                          <a:latin typeface="Calibri" panose="020F0502020204030204" pitchFamily="34" charset="0"/>
                          <a:cs typeface="Calibri" panose="020F0502020204030204" pitchFamily="34" charset="0"/>
                        </a:rPr>
                        <a:t> </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6807562"/>
                  </a:ext>
                </a:extLst>
              </a:tr>
              <a:tr h="27432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Pamina Gorbach</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chemeClr val="tx1"/>
                          </a:solidFill>
                          <a:effectLst/>
                          <a:latin typeface="Calibri" panose="020F0502020204030204" pitchFamily="34" charset="0"/>
                          <a:cs typeface="Calibri" panose="020F0502020204030204" pitchFamily="34" charset="0"/>
                        </a:rPr>
                        <a:t>Former BRWG Chair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chemeClr val="tx1"/>
                          </a:solidFill>
                          <a:effectLst/>
                          <a:latin typeface="Calibri" panose="020F0502020204030204" pitchFamily="34" charset="0"/>
                          <a:cs typeface="Calibri" panose="020F0502020204030204" pitchFamily="34" charset="0"/>
                        </a:rPr>
                        <a:t>University of California, Los Angeles </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866113898"/>
                  </a:ext>
                </a:extLst>
              </a:tr>
              <a:tr h="28956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Elizabeth Brown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BRWG Member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Fred Hutchinson Cancer Research Center </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9034698"/>
                  </a:ext>
                </a:extLst>
              </a:tr>
              <a:tr h="28956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Ivan Balan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chemeClr val="tx1"/>
                          </a:solidFill>
                          <a:effectLst/>
                          <a:latin typeface="Calibri" panose="020F0502020204030204" pitchFamily="34" charset="0"/>
                          <a:cs typeface="Calibri" panose="020F0502020204030204" pitchFamily="34" charset="0"/>
                        </a:rPr>
                        <a:t>BRWG affiliate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New York State Psychiatric Institute (now Florida State University College of Medicine</a:t>
                      </a:r>
                      <a:r>
                        <a:rPr lang="en-US" sz="1300" b="0" i="0" u="none" strike="sngStrike" dirty="0">
                          <a:solidFill>
                            <a:schemeClr val="tx1"/>
                          </a:solidFill>
                          <a:effectLst/>
                          <a:latin typeface="Calibri" panose="020F0502020204030204" pitchFamily="34" charset="0"/>
                          <a:cs typeface="Calibri" panose="020F0502020204030204" pitchFamily="34" charset="0"/>
                        </a:rPr>
                        <a:t>)</a:t>
                      </a:r>
                      <a:endParaRPr lang="en-US" sz="1300" b="0" i="0" u="none" strike="noStrike" dirty="0">
                        <a:solidFill>
                          <a:schemeClr val="tx1"/>
                        </a:solidFill>
                        <a:effectLst/>
                        <a:latin typeface="Calibri" panose="020F0502020204030204" pitchFamily="34" charset="0"/>
                        <a:cs typeface="Calibri" panose="020F0502020204030204" pitchFamily="34" charset="0"/>
                      </a:endParaRP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657784794"/>
                  </a:ext>
                </a:extLst>
              </a:tr>
              <a:tr h="0">
                <a:tc>
                  <a:txBody>
                    <a:bodyPr/>
                    <a:lstStyle/>
                    <a:p>
                      <a:pPr algn="l" fontAlgn="b"/>
                      <a:r>
                        <a:rPr lang="en-US" sz="1300" b="1" i="0" u="none" strike="noStrike" dirty="0">
                          <a:solidFill>
                            <a:schemeClr val="tx1"/>
                          </a:solidFill>
                          <a:effectLst/>
                          <a:latin typeface="Calibri" panose="020F0502020204030204" pitchFamily="34" charset="0"/>
                          <a:cs typeface="Calibri" panose="020F0502020204030204" pitchFamily="34" charset="0"/>
                        </a:rPr>
                        <a:t>Katie Schwartz</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Sr. Clinical Research Manager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300" b="0" i="0" u="none" strike="noStrike" dirty="0">
                          <a:solidFill>
                            <a:schemeClr val="tx1"/>
                          </a:solidFill>
                          <a:effectLst/>
                          <a:latin typeface="Calibri" panose="020F0502020204030204" pitchFamily="34" charset="0"/>
                          <a:cs typeface="Calibri" panose="020F0502020204030204" pitchFamily="34" charset="0"/>
                        </a:rPr>
                        <a:t>FHI 360</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1893305"/>
                  </a:ext>
                </a:extLst>
              </a:tr>
              <a:tr h="0">
                <a:tc>
                  <a:txBody>
                    <a:bodyPr/>
                    <a:lstStyle/>
                    <a:p>
                      <a:pPr algn="l" fontAlgn="b"/>
                      <a:r>
                        <a:rPr lang="en-US" sz="1300" b="1" i="0" u="none" strike="noStrike" dirty="0">
                          <a:solidFill>
                            <a:srgbClr val="000000"/>
                          </a:solidFill>
                          <a:effectLst/>
                          <a:latin typeface="Calibri" panose="020F0502020204030204" pitchFamily="34" charset="0"/>
                          <a:cs typeface="Calibri" panose="020F0502020204030204" pitchFamily="34" charset="0"/>
                        </a:rPr>
                        <a:t>Alex Carballo-</a:t>
                      </a:r>
                      <a:r>
                        <a:rPr lang="en-US" sz="1300" b="1" i="0" u="none" strike="noStrike" dirty="0" err="1">
                          <a:solidFill>
                            <a:srgbClr val="000000"/>
                          </a:solidFill>
                          <a:effectLst/>
                          <a:latin typeface="Calibri" panose="020F0502020204030204" pitchFamily="34" charset="0"/>
                          <a:cs typeface="Calibri" panose="020F0502020204030204" pitchFamily="34" charset="0"/>
                        </a:rPr>
                        <a:t>Dieguez</a:t>
                      </a:r>
                      <a:r>
                        <a:rPr lang="en-US" sz="1300" b="1" i="0" u="none" strike="noStrike" dirty="0">
                          <a:solidFill>
                            <a:srgbClr val="000000"/>
                          </a:solidFill>
                          <a:effectLst/>
                          <a:latin typeface="Calibri" panose="020F0502020204030204" pitchFamily="34" charset="0"/>
                          <a:cs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Former BRWG Member</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fontAlgn="b"/>
                      <a:r>
                        <a:rPr lang="en-US" sz="1300" b="0" i="0" u="none" strike="noStrike" dirty="0">
                          <a:solidFill>
                            <a:srgbClr val="000000"/>
                          </a:solidFill>
                          <a:effectLst/>
                          <a:latin typeface="Calibri" panose="020F0502020204030204" pitchFamily="34" charset="0"/>
                          <a:cs typeface="Calibri" panose="020F0502020204030204" pitchFamily="34" charset="0"/>
                        </a:rPr>
                        <a:t>Columbia University</a:t>
                      </a:r>
                    </a:p>
                  </a:txBody>
                  <a:tcPr marL="45720" marR="4572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510953466"/>
                  </a:ext>
                </a:extLst>
              </a:tr>
            </a:tbl>
          </a:graphicData>
        </a:graphic>
      </p:graphicFrame>
      <p:grpSp>
        <p:nvGrpSpPr>
          <p:cNvPr id="21" name="Group 20">
            <a:extLst>
              <a:ext uri="{FF2B5EF4-FFF2-40B4-BE49-F238E27FC236}">
                <a16:creationId xmlns:a16="http://schemas.microsoft.com/office/drawing/2014/main" id="{1FD4D367-33FE-4495-A68A-8B1707DC6893}"/>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B53FAB9A-7187-4D9A-8EB5-B1CE45310DE5}"/>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2226772A-CBEB-4265-9B74-9A1B1F9E36F1}"/>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17BC0F4-AD7D-46B0-9E55-8E2FBA02C7D9}"/>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895B418B-7BDD-4ACB-A308-FD558EBC0250}"/>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B689E56C-2ABD-46C5-A1F9-17C362F1A295}"/>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D3928F2C-6DAA-456C-99C6-2C0E912DACC1}"/>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223F0600-739B-45A5-A234-918B2BEFC8EE}"/>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46471B24-2269-4182-9824-1B2BA441D94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82592D0D-1720-4921-8A17-3D9A2546787C}"/>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F3B21AC0-1B6E-41B3-A047-F8DD9DDC2857}"/>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0A620340-8D29-48BB-9DF5-40420A6EEFF4}"/>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93957746-E98F-4790-A723-F5A56A611990}"/>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BE47EA3E-1C38-4622-8B50-DE98012C8617}"/>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2114039-30B8-4B40-913D-8A2A0F01ADA8}"/>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B68B9107-98FD-4985-9DBC-140BA94C8B83}"/>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42730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Research </a:t>
            </a:r>
            <a:r>
              <a:rPr lang="en-US" sz="3200" dirty="0"/>
              <a:t>|</a:t>
            </a:r>
            <a:r>
              <a:rPr lang="en-US" sz="3200" b="1" dirty="0"/>
              <a:t> </a:t>
            </a:r>
            <a:r>
              <a:rPr lang="en-US" sz="3200" dirty="0"/>
              <a:t>Protocol details: Vaginal products, part I </a:t>
            </a:r>
          </a:p>
        </p:txBody>
      </p:sp>
      <p:graphicFrame>
        <p:nvGraphicFramePr>
          <p:cNvPr id="2" name="Table 2">
            <a:extLst>
              <a:ext uri="{FF2B5EF4-FFF2-40B4-BE49-F238E27FC236}">
                <a16:creationId xmlns:a16="http://schemas.microsoft.com/office/drawing/2014/main" id="{046B77F8-3D8E-4EFD-826A-CAE99E258C1E}"/>
              </a:ext>
            </a:extLst>
          </p:cNvPr>
          <p:cNvGraphicFramePr>
            <a:graphicFrameLocks noGrp="1"/>
          </p:cNvGraphicFramePr>
          <p:nvPr>
            <p:extLst>
              <p:ext uri="{D42A27DB-BD31-4B8C-83A1-F6EECF244321}">
                <p14:modId xmlns:p14="http://schemas.microsoft.com/office/powerpoint/2010/main" val="4202690106"/>
              </p:ext>
            </p:extLst>
          </p:nvPr>
        </p:nvGraphicFramePr>
        <p:xfrm>
          <a:off x="457199" y="1447801"/>
          <a:ext cx="11420476" cy="4864608"/>
        </p:xfrm>
        <a:graphic>
          <a:graphicData uri="http://schemas.openxmlformats.org/drawingml/2006/table">
            <a:tbl>
              <a:tblPr firstRow="1" bandRow="1">
                <a:tableStyleId>{EB344D84-9AFB-497E-A393-DC336BA19D2E}</a:tableStyleId>
              </a:tblPr>
              <a:tblGrid>
                <a:gridCol w="1335838">
                  <a:extLst>
                    <a:ext uri="{9D8B030D-6E8A-4147-A177-3AD203B41FA5}">
                      <a16:colId xmlns:a16="http://schemas.microsoft.com/office/drawing/2014/main" val="2814437677"/>
                    </a:ext>
                  </a:extLst>
                </a:gridCol>
                <a:gridCol w="1138285">
                  <a:extLst>
                    <a:ext uri="{9D8B030D-6E8A-4147-A177-3AD203B41FA5}">
                      <a16:colId xmlns:a16="http://schemas.microsoft.com/office/drawing/2014/main" val="3445835140"/>
                    </a:ext>
                  </a:extLst>
                </a:gridCol>
                <a:gridCol w="1571021">
                  <a:extLst>
                    <a:ext uri="{9D8B030D-6E8A-4147-A177-3AD203B41FA5}">
                      <a16:colId xmlns:a16="http://schemas.microsoft.com/office/drawing/2014/main" val="3077049425"/>
                    </a:ext>
                  </a:extLst>
                </a:gridCol>
                <a:gridCol w="1138285">
                  <a:extLst>
                    <a:ext uri="{9D8B030D-6E8A-4147-A177-3AD203B41FA5}">
                      <a16:colId xmlns:a16="http://schemas.microsoft.com/office/drawing/2014/main" val="1273341871"/>
                    </a:ext>
                  </a:extLst>
                </a:gridCol>
                <a:gridCol w="3537149">
                  <a:extLst>
                    <a:ext uri="{9D8B030D-6E8A-4147-A177-3AD203B41FA5}">
                      <a16:colId xmlns:a16="http://schemas.microsoft.com/office/drawing/2014/main" val="177282979"/>
                    </a:ext>
                  </a:extLst>
                </a:gridCol>
                <a:gridCol w="2699898">
                  <a:extLst>
                    <a:ext uri="{9D8B030D-6E8A-4147-A177-3AD203B41FA5}">
                      <a16:colId xmlns:a16="http://schemas.microsoft.com/office/drawing/2014/main" val="234630413"/>
                    </a:ext>
                  </a:extLst>
                </a:gridCol>
              </a:tblGrid>
              <a:tr h="347472">
                <a:tc>
                  <a:txBody>
                    <a:bodyPr/>
                    <a:lstStyle/>
                    <a:p>
                      <a:pPr algn="l" fontAlgn="b"/>
                      <a:r>
                        <a:rPr lang="en-US" sz="1200" b="1" i="0" u="none" strike="noStrike" dirty="0">
                          <a:solidFill>
                            <a:schemeClr val="bg1"/>
                          </a:solidFill>
                          <a:effectLst/>
                          <a:latin typeface="Calibri" panose="020F0502020204030204" pitchFamily="34" charset="0"/>
                        </a:rPr>
                        <a:t>Protocol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Study Design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Site(s)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Product(s)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Social and Behavioral Research Question(s)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Data Collection Tool(s)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48156756"/>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MTN-001</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South Africa, Uganda, 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Oral tablet, vaginal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acceptability product sharing, sexual behavior, intravaginal practices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IDI, interviewer administered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845720"/>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MTN-003 (VOICE)</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IIb</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Oral tablet, vaginal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sexual behavior, intravaginal practices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IDI, ACASI,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10953466"/>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MTN-003C (VOICE-C)</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 sub-study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South Africa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NA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Factors influencing adherence in VOICE, external stakeholder perspectives on VOICE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IDI, FGD, ethnography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5173"/>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MTN-003D (VOICE-D)</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 sub-study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NA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Factors influencing adherence and adherence reporting in VOICE, sexual behavior, motivations for participation in VOICE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IDI, FGD, ethnography, body mapping, visual tools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89884309"/>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MTN-003-P01</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South Africa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Event monitoring system for vaginal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Adherence, acceptability, sexual behavior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Electronic event monitoring, adherence diary, interviewer-administered questionnaire,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7171790"/>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MTN-004</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acceptability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Videoconference IDI, ACASI, IVR</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56490741"/>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MTN-005</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 India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acceptability, sexual behavior, intravaginal practices, partner attitudes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ACASI, interviewer-administered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94905"/>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MTN-008</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acceptability, sexual behavior</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Interviewer-administered questionnaire, coital and product use log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23780180"/>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MTN-012/IPM 010</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Penile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Structured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342492"/>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MTN-013/IPM 026</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CASI, interviewer-administered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79301391"/>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MTN-020 (ASPIRE)</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III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Malawi, 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 sexual behavior, intravaginal practices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ACASI, IDI, FGD, body mapping, ethnography, structured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2355519"/>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MTN-023/IPM 030</a:t>
                      </a:r>
                    </a:p>
                  </a:txBody>
                  <a:tcPr marL="45720" marR="4572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IIa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8047371"/>
                  </a:ext>
                </a:extLst>
              </a:tr>
              <a:tr h="347472">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MTN-024/IPM 031</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a:t>
                      </a:r>
                      <a:r>
                        <a:rPr lang="en-US" sz="1000" b="0" i="0" u="none" strike="noStrike" dirty="0" err="1">
                          <a:solidFill>
                            <a:schemeClr val="accent4">
                              <a:lumMod val="50000"/>
                            </a:schemeClr>
                          </a:solidFill>
                          <a:effectLst/>
                          <a:latin typeface="Calibri" panose="020F0502020204030204" pitchFamily="34" charset="0"/>
                        </a:rPr>
                        <a:t>IIa</a:t>
                      </a:r>
                      <a:endParaRPr lang="en-US" sz="1000" b="0" i="0" u="none" strike="noStrike" dirty="0">
                        <a:solidFill>
                          <a:schemeClr val="accent4">
                            <a:lumMod val="50000"/>
                          </a:schemeClr>
                        </a:solidFill>
                        <a:effectLst/>
                        <a:latin typeface="Calibri" panose="020F0502020204030204" pitchFamily="34" charset="0"/>
                      </a:endParaRP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 sexual behavior, intravaginal practices, experiences around menopause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902385"/>
                  </a:ext>
                </a:extLst>
              </a:tr>
            </a:tbl>
          </a:graphicData>
        </a:graphic>
      </p:graphicFrame>
      <p:grpSp>
        <p:nvGrpSpPr>
          <p:cNvPr id="21" name="Group 20">
            <a:extLst>
              <a:ext uri="{FF2B5EF4-FFF2-40B4-BE49-F238E27FC236}">
                <a16:creationId xmlns:a16="http://schemas.microsoft.com/office/drawing/2014/main" id="{3209CD89-EB83-43C9-A2BF-385656C0A323}"/>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239F8493-4F4E-43CE-9B3D-A6C1C0FC0C32}"/>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E42513A1-B88A-446C-8278-12E14349097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7F29F2E-DE44-4CAB-A12F-6155D14F5E2F}"/>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67D797D3-493A-4EE8-8F90-1BEFFA4778A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B906F354-7859-4BE6-91BD-254C45056585}"/>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8E81D93E-E06C-4016-A2E4-BFD24EF10C95}"/>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CC0ED140-873A-4CB8-8144-BC13FB3F38C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A60D3691-FBC0-471D-B925-BCC16C01B35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784C551B-0AFD-4FC7-8661-DE1E35C8E120}"/>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E6BBC20C-6B51-46AD-8369-88F59ADCDCA3}"/>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CE3D2024-DA6F-4B27-AD8C-7D182E2DF787}"/>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6E1EEDA4-4B7F-4517-8CE0-3997DB0AF067}"/>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9042F3DA-1E6A-4877-B1B5-25BED3363178}"/>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007FB4E-E977-4C6D-91CC-955A81B56B76}"/>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4EC52712-4357-4F9A-95C4-994C1006EC46}"/>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20" name="TextBox 19">
            <a:extLst>
              <a:ext uri="{FF2B5EF4-FFF2-40B4-BE49-F238E27FC236}">
                <a16:creationId xmlns:a16="http://schemas.microsoft.com/office/drawing/2014/main" id="{C49F7CC7-33AE-4AED-B037-7D780489E91E}"/>
              </a:ext>
            </a:extLst>
          </p:cNvPr>
          <p:cNvSpPr txBox="1"/>
          <p:nvPr/>
        </p:nvSpPr>
        <p:spPr>
          <a:xfrm>
            <a:off x="203802" y="6496482"/>
            <a:ext cx="8176942" cy="246221"/>
          </a:xfrm>
          <a:prstGeom prst="rect">
            <a:avLst/>
          </a:prstGeom>
          <a:noFill/>
        </p:spPr>
        <p:txBody>
          <a:bodyPr wrap="square" rtlCol="0">
            <a:spAutoFit/>
          </a:bodyPr>
          <a:lstStyle/>
          <a:p>
            <a:r>
              <a:rPr lang="en-US" sz="1000" dirty="0">
                <a:solidFill>
                  <a:schemeClr val="accent4">
                    <a:lumMod val="50000"/>
                  </a:schemeClr>
                </a:solidFill>
                <a:latin typeface="Calibri" panose="020F0502020204030204" pitchFamily="34" charset="0"/>
                <a:cs typeface="Calibri" panose="020F0502020204030204" pitchFamily="34" charset="0"/>
              </a:rPr>
              <a:t>Refer to the </a:t>
            </a:r>
            <a:r>
              <a:rPr lang="en-US" sz="1000" dirty="0">
                <a:solidFill>
                  <a:schemeClr val="accent4">
                    <a:lumMod val="50000"/>
                  </a:schemeClr>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Research Methods and Tools Glossary </a:t>
            </a:r>
            <a:r>
              <a:rPr lang="en-US" sz="1000" dirty="0">
                <a:solidFill>
                  <a:schemeClr val="accent4">
                    <a:lumMod val="50000"/>
                  </a:schemeClr>
                </a:solidFill>
                <a:latin typeface="Calibri" panose="020F0502020204030204" pitchFamily="34" charset="0"/>
                <a:cs typeface="Calibri" panose="020F0502020204030204" pitchFamily="34" charset="0"/>
              </a:rPr>
              <a:t>for more detailed information on data collection tools</a:t>
            </a:r>
          </a:p>
        </p:txBody>
      </p:sp>
    </p:spTree>
    <p:extLst>
      <p:ext uri="{BB962C8B-B14F-4D97-AF65-F5344CB8AC3E}">
        <p14:creationId xmlns:p14="http://schemas.microsoft.com/office/powerpoint/2010/main" val="262354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Research </a:t>
            </a:r>
            <a:r>
              <a:rPr lang="en-US" sz="3200" dirty="0"/>
              <a:t>|</a:t>
            </a:r>
            <a:r>
              <a:rPr lang="en-US" sz="3200" b="1" dirty="0"/>
              <a:t> </a:t>
            </a:r>
            <a:r>
              <a:rPr lang="en-US" sz="3200" dirty="0"/>
              <a:t>Protocol details: Vaginal products, part II </a:t>
            </a:r>
          </a:p>
        </p:txBody>
      </p:sp>
      <p:graphicFrame>
        <p:nvGraphicFramePr>
          <p:cNvPr id="2" name="Table 2">
            <a:extLst>
              <a:ext uri="{FF2B5EF4-FFF2-40B4-BE49-F238E27FC236}">
                <a16:creationId xmlns:a16="http://schemas.microsoft.com/office/drawing/2014/main" id="{046B77F8-3D8E-4EFD-826A-CAE99E258C1E}"/>
              </a:ext>
            </a:extLst>
          </p:cNvPr>
          <p:cNvGraphicFramePr>
            <a:graphicFrameLocks noGrp="1"/>
          </p:cNvGraphicFramePr>
          <p:nvPr>
            <p:extLst>
              <p:ext uri="{D42A27DB-BD31-4B8C-83A1-F6EECF244321}">
                <p14:modId xmlns:p14="http://schemas.microsoft.com/office/powerpoint/2010/main" val="1739771933"/>
              </p:ext>
            </p:extLst>
          </p:nvPr>
        </p:nvGraphicFramePr>
        <p:xfrm>
          <a:off x="223919" y="1447801"/>
          <a:ext cx="11653754" cy="4878273"/>
        </p:xfrm>
        <a:graphic>
          <a:graphicData uri="http://schemas.openxmlformats.org/drawingml/2006/table">
            <a:tbl>
              <a:tblPr firstRow="1" bandRow="1">
                <a:tableStyleId>{EB344D84-9AFB-497E-A393-DC336BA19D2E}</a:tableStyleId>
              </a:tblPr>
              <a:tblGrid>
                <a:gridCol w="1477374">
                  <a:extLst>
                    <a:ext uri="{9D8B030D-6E8A-4147-A177-3AD203B41FA5}">
                      <a16:colId xmlns:a16="http://schemas.microsoft.com/office/drawing/2014/main" val="2814437677"/>
                    </a:ext>
                  </a:extLst>
                </a:gridCol>
                <a:gridCol w="1047286">
                  <a:extLst>
                    <a:ext uri="{9D8B030D-6E8A-4147-A177-3AD203B41FA5}">
                      <a16:colId xmlns:a16="http://schemas.microsoft.com/office/drawing/2014/main" val="3445835140"/>
                    </a:ext>
                  </a:extLst>
                </a:gridCol>
                <a:gridCol w="1603111">
                  <a:extLst>
                    <a:ext uri="{9D8B030D-6E8A-4147-A177-3AD203B41FA5}">
                      <a16:colId xmlns:a16="http://schemas.microsoft.com/office/drawing/2014/main" val="3077049425"/>
                    </a:ext>
                  </a:extLst>
                </a:gridCol>
                <a:gridCol w="1161536">
                  <a:extLst>
                    <a:ext uri="{9D8B030D-6E8A-4147-A177-3AD203B41FA5}">
                      <a16:colId xmlns:a16="http://schemas.microsoft.com/office/drawing/2014/main" val="1273341871"/>
                    </a:ext>
                  </a:extLst>
                </a:gridCol>
                <a:gridCol w="3609400">
                  <a:extLst>
                    <a:ext uri="{9D8B030D-6E8A-4147-A177-3AD203B41FA5}">
                      <a16:colId xmlns:a16="http://schemas.microsoft.com/office/drawing/2014/main" val="177282979"/>
                    </a:ext>
                  </a:extLst>
                </a:gridCol>
                <a:gridCol w="2755047">
                  <a:extLst>
                    <a:ext uri="{9D8B030D-6E8A-4147-A177-3AD203B41FA5}">
                      <a16:colId xmlns:a16="http://schemas.microsoft.com/office/drawing/2014/main" val="234630413"/>
                    </a:ext>
                  </a:extLst>
                </a:gridCol>
              </a:tblGrid>
              <a:tr h="334609">
                <a:tc>
                  <a:txBody>
                    <a:bodyPr/>
                    <a:lstStyle/>
                    <a:p>
                      <a:pPr algn="l" fontAlgn="b"/>
                      <a:r>
                        <a:rPr lang="en-US" sz="1200" b="1" i="0" u="none" strike="noStrike" dirty="0">
                          <a:solidFill>
                            <a:schemeClr val="bg1"/>
                          </a:solidFill>
                          <a:effectLst/>
                          <a:latin typeface="Calibri" panose="020F0502020204030204" pitchFamily="34" charset="0"/>
                        </a:rPr>
                        <a:t>Protocol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Study Design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Site(s)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Product(s)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Social and Behavioral Research Question(s)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Data Collection Tool(s)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48156756"/>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MTN-025 (HOPE)</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a:t>
                      </a:r>
                      <a:r>
                        <a:rPr lang="en-US" sz="1000" b="0" i="0" u="none" strike="noStrike" dirty="0" err="1">
                          <a:solidFill>
                            <a:schemeClr val="accent4">
                              <a:lumMod val="50000"/>
                            </a:schemeClr>
                          </a:solidFill>
                          <a:effectLst/>
                          <a:latin typeface="Calibri" panose="020F0502020204030204" pitchFamily="34" charset="0"/>
                        </a:rPr>
                        <a:t>IIIb</a:t>
                      </a:r>
                      <a:endParaRPr lang="en-US" sz="1000" b="0" i="0" u="none" strike="noStrike" dirty="0">
                        <a:solidFill>
                          <a:schemeClr val="accent4">
                            <a:lumMod val="50000"/>
                          </a:schemeClr>
                        </a:solidFill>
                        <a:effectLst/>
                        <a:latin typeface="Calibri" panose="020F0502020204030204" pitchFamily="34" charset="0"/>
                      </a:endParaRP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Malawi, 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combination prevention attitudes, motivations for trial participation, sexual behavior, intravaginal practices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ACASI, IDI, FGD,  structured questionnaire, pile sorting, home mapping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845720"/>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MTN-026</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 Rectal gel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CASI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10953466"/>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MTN-027</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5173"/>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MTN-030/IPM 041</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MPT 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Structured </a:t>
                      </a:r>
                      <a:r>
                        <a:rPr lang="fr-FR" sz="1000" b="0" i="0" u="none" strike="noStrike" dirty="0">
                          <a:solidFill>
                            <a:schemeClr val="accent4">
                              <a:lumMod val="50000"/>
                            </a:schemeClr>
                          </a:solidFill>
                          <a:effectLst/>
                          <a:latin typeface="Calibri" panose="020F0502020204030204" pitchFamily="34" charset="0"/>
                        </a:rPr>
                        <a:t>questionnaire, SMS data collection</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89884309"/>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MTN-032</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Malawi, 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NA*</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partial efficacy, product storage and use, risk behavior and perceptions, attitudes towards adherence support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Structured questionnaire, IDI, FGD</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7171790"/>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MTN-034 (REACH)</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a:t>
                      </a:r>
                      <a:r>
                        <a:rPr lang="en-US" sz="1000" b="0" i="0" u="none" strike="noStrike" dirty="0" err="1">
                          <a:solidFill>
                            <a:schemeClr val="accent4">
                              <a:lumMod val="50000"/>
                            </a:schemeClr>
                          </a:solidFill>
                          <a:effectLst/>
                          <a:latin typeface="Calibri" panose="020F0502020204030204" pitchFamily="34" charset="0"/>
                        </a:rPr>
                        <a:t>IIa</a:t>
                      </a:r>
                      <a:endParaRPr lang="en-US" sz="1000" b="0" i="0" u="none" strike="noStrike" dirty="0">
                        <a:solidFill>
                          <a:schemeClr val="accent4">
                            <a:lumMod val="50000"/>
                          </a:schemeClr>
                        </a:solidFill>
                        <a:effectLst/>
                        <a:latin typeface="Calibri" panose="020F0502020204030204" pitchFamily="34" charset="0"/>
                      </a:endParaRP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 oral tablet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acceptability, product preference, social harms and benefits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A/CASI, IDI, FGD</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56490741"/>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MTN-036/IPM 047</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Adherence, acceptability, sexual behavior, intravaginal practices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94905"/>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MTN-038</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23780180"/>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MTN-041 (MAMMA)</a:t>
                      </a:r>
                      <a:endParaRPr lang="en-US" sz="1000" b="1" i="0" u="none" strike="noStrike" dirty="0">
                        <a:solidFill>
                          <a:srgbClr val="FF0000"/>
                        </a:solidFill>
                        <a:effectLst/>
                        <a:latin typeface="Calibri" panose="020F0502020204030204" pitchFamily="34" charset="0"/>
                      </a:endParaRP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Malawi, 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Hypothetical vaginal ring, oral tablet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preference, sex norms, perceived HIV risk, norms during pregnancy and breastfeeding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IDI, FGD, structured questionnaire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342492"/>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MTN-042 (DELIVER)</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IIIb</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Malawi, 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Vaginal ring, oral tablet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Structured questionnaire,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79301391"/>
                  </a:ext>
                </a:extLst>
              </a:tr>
              <a:tr h="381571">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MTN-043 (B-PROTECTED)</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a:t>
                      </a:r>
                      <a:r>
                        <a:rPr lang="en-US" sz="1000" b="0" i="0" u="none" strike="noStrike" dirty="0" err="1">
                          <a:solidFill>
                            <a:schemeClr val="accent4">
                              <a:lumMod val="50000"/>
                            </a:schemeClr>
                          </a:solidFill>
                          <a:effectLst/>
                          <a:latin typeface="Calibri" panose="020F0502020204030204" pitchFamily="34" charset="0"/>
                        </a:rPr>
                        <a:t>IIIb</a:t>
                      </a:r>
                      <a:endParaRPr lang="en-US" sz="1000" b="0" i="0" u="none" strike="noStrike" dirty="0">
                        <a:solidFill>
                          <a:schemeClr val="accent4">
                            <a:lumMod val="50000"/>
                          </a:schemeClr>
                        </a:solidFill>
                        <a:effectLst/>
                        <a:latin typeface="Calibri" panose="020F0502020204030204" pitchFamily="34" charset="0"/>
                      </a:endParaRP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Malawi, South Africa, 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Vaginal ring, oral tablet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Structured questionnaire,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2355519"/>
                  </a:ext>
                </a:extLst>
              </a:tr>
              <a:tr h="334609">
                <a:tc>
                  <a:txBody>
                    <a:bodyPr/>
                    <a:lstStyle/>
                    <a:p>
                      <a:pPr algn="l" fontAlgn="b"/>
                      <a:r>
                        <a:rPr lang="en-US" sz="1000" b="1" i="0" u="none" strike="noStrike" kern="1200" dirty="0">
                          <a:solidFill>
                            <a:schemeClr val="accent3">
                              <a:lumMod val="50000"/>
                            </a:schemeClr>
                          </a:solidFill>
                          <a:effectLst/>
                          <a:latin typeface="Calibri" panose="020F0502020204030204" pitchFamily="34" charset="0"/>
                          <a:ea typeface="+mn-ea"/>
                          <a:cs typeface="+mn-cs"/>
                        </a:rPr>
                        <a:t>   MTN-044</a:t>
                      </a:r>
                    </a:p>
                  </a:txBody>
                  <a:tcPr marL="9525" marR="9525" marT="9525" marB="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ring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4">
                              <a:lumMod val="50000"/>
                            </a:schemeClr>
                          </a:solidFill>
                          <a:effectLst/>
                          <a:latin typeface="Calibri" panose="020F0502020204030204" pitchFamily="34" charset="0"/>
                        </a:rPr>
                        <a:t>Acceptability, adherence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4">
                              <a:lumMod val="50000"/>
                            </a:schemeClr>
                          </a:solidFill>
                          <a:effectLst/>
                          <a:latin typeface="Calibri" panose="020F0502020204030204" pitchFamily="34" charset="0"/>
                        </a:rPr>
                        <a:t>Structured questionnaire, IDI, SMS adherence assessment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8047371"/>
                  </a:ext>
                </a:extLst>
              </a:tr>
              <a:tr h="44944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1" i="0" u="none" strike="noStrike" kern="1200" dirty="0">
                          <a:solidFill>
                            <a:schemeClr val="accent3">
                              <a:lumMod val="50000"/>
                            </a:schemeClr>
                          </a:solidFill>
                          <a:effectLst/>
                          <a:latin typeface="Calibri" panose="020F0502020204030204" pitchFamily="34" charset="0"/>
                          <a:ea typeface="+mn-ea"/>
                          <a:cs typeface="+mn-cs"/>
                        </a:rPr>
                        <a:t>   MTN-045 (CUPID)</a:t>
                      </a:r>
                    </a:p>
                  </a:txBody>
                  <a:tcPr marL="9525" marR="9525" marT="9525" marB="0"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Uganda, Zimbabwe</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Vaginal film, vaginal insert, vaginal ring, oral tablet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Couples’ MPT product preferences, male partner influence on preferences and decision-making</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Individual and couple DCE, structured questionnaire, couple observation,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902385"/>
                  </a:ext>
                </a:extLst>
              </a:tr>
            </a:tbl>
          </a:graphicData>
        </a:graphic>
      </p:graphicFrame>
      <p:grpSp>
        <p:nvGrpSpPr>
          <p:cNvPr id="21" name="Group 20">
            <a:extLst>
              <a:ext uri="{FF2B5EF4-FFF2-40B4-BE49-F238E27FC236}">
                <a16:creationId xmlns:a16="http://schemas.microsoft.com/office/drawing/2014/main" id="{3209CD89-EB83-43C9-A2BF-385656C0A323}"/>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239F8493-4F4E-43CE-9B3D-A6C1C0FC0C32}"/>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E42513A1-B88A-446C-8278-12E14349097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7F29F2E-DE44-4CAB-A12F-6155D14F5E2F}"/>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67D797D3-493A-4EE8-8F90-1BEFFA4778A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B906F354-7859-4BE6-91BD-254C45056585}"/>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8E81D93E-E06C-4016-A2E4-BFD24EF10C95}"/>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CC0ED140-873A-4CB8-8144-BC13FB3F38C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A60D3691-FBC0-471D-B925-BCC16C01B35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784C551B-0AFD-4FC7-8661-DE1E35C8E120}"/>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E6BBC20C-6B51-46AD-8369-88F59ADCDCA3}"/>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CE3D2024-DA6F-4B27-AD8C-7D182E2DF787}"/>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6E1EEDA4-4B7F-4517-8CE0-3997DB0AF067}"/>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9042F3DA-1E6A-4877-B1B5-25BED3363178}"/>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007FB4E-E977-4C6D-91CC-955A81B56B76}"/>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4EC52712-4357-4F9A-95C4-994C1006EC46}"/>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61294940-D038-4A4E-9B7A-BBC9DC51E23C}"/>
              </a:ext>
            </a:extLst>
          </p:cNvPr>
          <p:cNvSpPr txBox="1"/>
          <p:nvPr/>
        </p:nvSpPr>
        <p:spPr>
          <a:xfrm>
            <a:off x="223919" y="6420557"/>
            <a:ext cx="8176942" cy="400110"/>
          </a:xfrm>
          <a:prstGeom prst="rect">
            <a:avLst/>
          </a:prstGeom>
          <a:noFill/>
        </p:spPr>
        <p:txBody>
          <a:bodyPr wrap="square" rtlCol="0">
            <a:spAutoFit/>
          </a:bodyPr>
          <a:lstStyle/>
          <a:p>
            <a:r>
              <a:rPr lang="en-US" sz="1000" dirty="0">
                <a:solidFill>
                  <a:schemeClr val="accent4">
                    <a:lumMod val="50000"/>
                  </a:schemeClr>
                </a:solidFill>
                <a:latin typeface="Calibri" panose="020F0502020204030204" pitchFamily="34" charset="0"/>
              </a:rPr>
              <a:t>* Former MTN-020 and MTN-025 participants </a:t>
            </a:r>
          </a:p>
          <a:p>
            <a:r>
              <a:rPr lang="en-US" sz="1000" dirty="0">
                <a:solidFill>
                  <a:schemeClr val="accent4">
                    <a:lumMod val="50000"/>
                  </a:schemeClr>
                </a:solidFill>
                <a:latin typeface="Calibri" panose="020F0502020204030204" pitchFamily="34" charset="0"/>
                <a:cs typeface="Calibri" panose="020F0502020204030204" pitchFamily="34" charset="0"/>
              </a:rPr>
              <a:t>Refer to the </a:t>
            </a:r>
            <a:r>
              <a:rPr lang="en-US" sz="1000" dirty="0">
                <a:solidFill>
                  <a:schemeClr val="accent4">
                    <a:lumMod val="50000"/>
                  </a:schemeClr>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Research Methods and Tools Glossary </a:t>
            </a:r>
            <a:r>
              <a:rPr lang="en-US" sz="1000" dirty="0">
                <a:solidFill>
                  <a:schemeClr val="accent4">
                    <a:lumMod val="50000"/>
                  </a:schemeClr>
                </a:solidFill>
                <a:latin typeface="Calibri" panose="020F0502020204030204" pitchFamily="34" charset="0"/>
                <a:cs typeface="Calibri" panose="020F0502020204030204" pitchFamily="34" charset="0"/>
              </a:rPr>
              <a:t>for more detailed information on data collection tools</a:t>
            </a:r>
          </a:p>
        </p:txBody>
      </p:sp>
    </p:spTree>
    <p:extLst>
      <p:ext uri="{BB962C8B-B14F-4D97-AF65-F5344CB8AC3E}">
        <p14:creationId xmlns:p14="http://schemas.microsoft.com/office/powerpoint/2010/main" val="234248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Research </a:t>
            </a:r>
            <a:r>
              <a:rPr lang="en-US" sz="3200" dirty="0"/>
              <a:t>|</a:t>
            </a:r>
            <a:r>
              <a:rPr lang="en-US" sz="3200" b="1" dirty="0"/>
              <a:t> </a:t>
            </a:r>
            <a:r>
              <a:rPr lang="en-US" sz="3200" dirty="0"/>
              <a:t>Protocol details: Rectal products</a:t>
            </a:r>
          </a:p>
        </p:txBody>
      </p:sp>
      <p:graphicFrame>
        <p:nvGraphicFramePr>
          <p:cNvPr id="2" name="Table 2">
            <a:extLst>
              <a:ext uri="{FF2B5EF4-FFF2-40B4-BE49-F238E27FC236}">
                <a16:creationId xmlns:a16="http://schemas.microsoft.com/office/drawing/2014/main" id="{046B77F8-3D8E-4EFD-826A-CAE99E258C1E}"/>
              </a:ext>
            </a:extLst>
          </p:cNvPr>
          <p:cNvGraphicFramePr>
            <a:graphicFrameLocks noGrp="1"/>
          </p:cNvGraphicFramePr>
          <p:nvPr/>
        </p:nvGraphicFramePr>
        <p:xfrm>
          <a:off x="457199" y="1447801"/>
          <a:ext cx="11420476" cy="2870619"/>
        </p:xfrm>
        <a:graphic>
          <a:graphicData uri="http://schemas.openxmlformats.org/drawingml/2006/table">
            <a:tbl>
              <a:tblPr firstRow="1" bandRow="1">
                <a:tableStyleId>{EB344D84-9AFB-497E-A393-DC336BA19D2E}</a:tableStyleId>
              </a:tblPr>
              <a:tblGrid>
                <a:gridCol w="1335838">
                  <a:extLst>
                    <a:ext uri="{9D8B030D-6E8A-4147-A177-3AD203B41FA5}">
                      <a16:colId xmlns:a16="http://schemas.microsoft.com/office/drawing/2014/main" val="2814437677"/>
                    </a:ext>
                  </a:extLst>
                </a:gridCol>
                <a:gridCol w="1138285">
                  <a:extLst>
                    <a:ext uri="{9D8B030D-6E8A-4147-A177-3AD203B41FA5}">
                      <a16:colId xmlns:a16="http://schemas.microsoft.com/office/drawing/2014/main" val="3445835140"/>
                    </a:ext>
                  </a:extLst>
                </a:gridCol>
                <a:gridCol w="1571021">
                  <a:extLst>
                    <a:ext uri="{9D8B030D-6E8A-4147-A177-3AD203B41FA5}">
                      <a16:colId xmlns:a16="http://schemas.microsoft.com/office/drawing/2014/main" val="3077049425"/>
                    </a:ext>
                  </a:extLst>
                </a:gridCol>
                <a:gridCol w="1138285">
                  <a:extLst>
                    <a:ext uri="{9D8B030D-6E8A-4147-A177-3AD203B41FA5}">
                      <a16:colId xmlns:a16="http://schemas.microsoft.com/office/drawing/2014/main" val="1273341871"/>
                    </a:ext>
                  </a:extLst>
                </a:gridCol>
                <a:gridCol w="3537149">
                  <a:extLst>
                    <a:ext uri="{9D8B030D-6E8A-4147-A177-3AD203B41FA5}">
                      <a16:colId xmlns:a16="http://schemas.microsoft.com/office/drawing/2014/main" val="177282979"/>
                    </a:ext>
                  </a:extLst>
                </a:gridCol>
                <a:gridCol w="2699898">
                  <a:extLst>
                    <a:ext uri="{9D8B030D-6E8A-4147-A177-3AD203B41FA5}">
                      <a16:colId xmlns:a16="http://schemas.microsoft.com/office/drawing/2014/main" val="234630413"/>
                    </a:ext>
                  </a:extLst>
                </a:gridCol>
              </a:tblGrid>
              <a:tr h="334609">
                <a:tc>
                  <a:txBody>
                    <a:bodyPr/>
                    <a:lstStyle/>
                    <a:p>
                      <a:pPr algn="l" fontAlgn="b"/>
                      <a:r>
                        <a:rPr lang="en-US" sz="1200" b="1" i="0" u="none" strike="noStrike" dirty="0">
                          <a:solidFill>
                            <a:schemeClr val="bg1"/>
                          </a:solidFill>
                          <a:effectLst/>
                          <a:latin typeface="Calibri" panose="020F0502020204030204" pitchFamily="34" charset="0"/>
                        </a:rPr>
                        <a:t>Protocol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Study Design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Site(s)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Product(s)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Social and Behavioral Research Question(s)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200" b="1" i="0" u="none" strike="noStrike" dirty="0">
                          <a:solidFill>
                            <a:schemeClr val="bg1"/>
                          </a:solidFill>
                          <a:effectLst/>
                          <a:latin typeface="Calibri" panose="020F0502020204030204" pitchFamily="34" charset="0"/>
                        </a:rPr>
                        <a:t>Data Collection Tool(s)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48156756"/>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MTN-007</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Rectal gel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Adherence, acceptability, acceptability of applicator</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Interactive voice response, </a:t>
                      </a:r>
                      <a:r>
                        <a:rPr lang="en-US" sz="1000" b="0" i="0" u="none" strike="noStrike" dirty="0" err="1">
                          <a:solidFill>
                            <a:schemeClr val="accent4">
                              <a:lumMod val="50000"/>
                            </a:schemeClr>
                          </a:solidFill>
                          <a:effectLst/>
                          <a:latin typeface="Calibri" panose="020F0502020204030204" pitchFamily="34" charset="0"/>
                        </a:rPr>
                        <a:t>ACASI</a:t>
                      </a:r>
                      <a:r>
                        <a:rPr lang="en-US" sz="1000" b="0" i="0" u="none" strike="noStrike" dirty="0">
                          <a:solidFill>
                            <a:schemeClr val="accent4">
                              <a:lumMod val="50000"/>
                            </a:schemeClr>
                          </a:solidFill>
                          <a:effectLst/>
                          <a:latin typeface="Calibri" panose="020F0502020204030204" pitchFamily="34" charset="0"/>
                        </a:rPr>
                        <a:t>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50000"/>
                        </a:schemeClr>
                      </a:solidFill>
                      <a:prstDash val="solid"/>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1845720"/>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MTN-017</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Phase II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Peru, South Africa, Thailand, 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Oral tablet, rectal gel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Acceptability, adherence, sexual behavior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CASI, data convergence interview, SMS adherence diary, applicator and pill counts, phone IDIs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10953466"/>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MTN-033</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United States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Rectal gel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rectal hygiene practices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5173"/>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MTN-035 (DESIRE)</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Behavioral and safety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Malawi, Peru, South Africa, Thailand, 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Douche, rectal insert, rectal suppository; placebo products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adherence, relative acceptability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CASI, SMS adherence assessment,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89884309"/>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MTN-037</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Rectal gel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Web self-interview,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7171790"/>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MTN-039</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Rectal insert</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CASI,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56490741"/>
                  </a:ext>
                </a:extLst>
              </a:tr>
              <a:tr h="334609">
                <a:tc>
                  <a:txBody>
                    <a:bodyPr/>
                    <a:lstStyle/>
                    <a:p>
                      <a:pPr algn="l" fontAlgn="b"/>
                      <a:r>
                        <a:rPr lang="en-US" sz="1000" b="1" i="0" u="none" strike="noStrike" dirty="0">
                          <a:solidFill>
                            <a:schemeClr val="accent3">
                              <a:lumMod val="50000"/>
                            </a:schemeClr>
                          </a:solidFill>
                          <a:effectLst/>
                          <a:latin typeface="Calibri" panose="020F0502020204030204" pitchFamily="34" charset="0"/>
                        </a:rPr>
                        <a:t>RMP-02/</a:t>
                      </a:r>
                      <a:br>
                        <a:rPr lang="en-US" sz="1000" b="1" i="0" u="none" strike="noStrike" dirty="0">
                          <a:solidFill>
                            <a:schemeClr val="accent3">
                              <a:lumMod val="50000"/>
                            </a:schemeClr>
                          </a:solidFill>
                          <a:effectLst/>
                          <a:latin typeface="Calibri" panose="020F0502020204030204" pitchFamily="34" charset="0"/>
                        </a:rPr>
                      </a:br>
                      <a:r>
                        <a:rPr lang="en-US" sz="1000" b="1" i="0" u="none" strike="noStrike" dirty="0">
                          <a:solidFill>
                            <a:schemeClr val="accent3">
                              <a:lumMod val="50000"/>
                            </a:schemeClr>
                          </a:solidFill>
                          <a:effectLst/>
                          <a:latin typeface="Calibri" panose="020F0502020204030204" pitchFamily="34" charset="0"/>
                        </a:rPr>
                        <a:t>MTN-006</a:t>
                      </a:r>
                    </a:p>
                  </a:txBody>
                  <a:tcPr anchor="ctr">
                    <a:lnL w="3175" cap="flat" cmpd="sng" algn="ctr">
                      <a:noFill/>
                      <a:prstDash val="solid"/>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Phase 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a:solidFill>
                            <a:schemeClr val="accent4">
                              <a:lumMod val="50000"/>
                            </a:schemeClr>
                          </a:solidFill>
                          <a:effectLst/>
                          <a:latin typeface="Calibri" panose="020F0502020204030204" pitchFamily="34" charset="0"/>
                        </a:rPr>
                        <a:t>United States</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accent4">
                              <a:lumMod val="50000"/>
                            </a:schemeClr>
                          </a:solidFill>
                          <a:effectLst/>
                          <a:latin typeface="Calibri" panose="020F0502020204030204" pitchFamily="34" charset="0"/>
                        </a:rPr>
                        <a:t>Oral tablet, rectal gel </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Acceptability, sexual behavior</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solidFill>
                        <a:schemeClr val="accent3">
                          <a:lumMod val="75000"/>
                        </a:schemeClr>
                      </a:solidFill>
                      <a:prstDash val="sysDash"/>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b="0" i="0" u="none" strike="noStrike" dirty="0">
                          <a:solidFill>
                            <a:schemeClr val="accent4">
                              <a:lumMod val="50000"/>
                            </a:schemeClr>
                          </a:solidFill>
                          <a:effectLst/>
                          <a:latin typeface="Calibri" panose="020F0502020204030204" pitchFamily="34" charset="0"/>
                        </a:rPr>
                        <a:t>Structured questionnaire, web self-interview, IDI</a:t>
                      </a:r>
                    </a:p>
                  </a:txBody>
                  <a:tcPr marL="9525" marR="9525" marT="9525" marB="0" anchor="ctr">
                    <a:lnL w="3175" cap="flat" cmpd="sng" algn="ctr">
                      <a:solidFill>
                        <a:schemeClr val="accent3">
                          <a:lumMod val="75000"/>
                        </a:schemeClr>
                      </a:solidFill>
                      <a:prstDash val="sysDash"/>
                      <a:round/>
                      <a:headEnd type="none" w="med" len="med"/>
                      <a:tailEnd type="none" w="med" len="med"/>
                    </a:lnL>
                    <a:lnR w="3175" cap="flat" cmpd="sng" algn="ctr">
                      <a:noFill/>
                      <a:prstDash val="solid"/>
                      <a:round/>
                      <a:headEnd type="none" w="med" len="med"/>
                      <a:tailEnd type="none" w="med" len="med"/>
                    </a:lnR>
                    <a:lnT w="3175" cap="flat" cmpd="sng" algn="ctr">
                      <a:solidFill>
                        <a:schemeClr val="accent3">
                          <a:lumMod val="75000"/>
                        </a:schemeClr>
                      </a:solidFill>
                      <a:prstDash val="sysDash"/>
                      <a:round/>
                      <a:headEnd type="none" w="med" len="med"/>
                      <a:tailEnd type="none" w="med" len="med"/>
                    </a:lnT>
                    <a:lnB w="3175" cap="flat" cmpd="sng" algn="ctr">
                      <a:solidFill>
                        <a:schemeClr val="accent3">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94905"/>
                  </a:ext>
                </a:extLst>
              </a:tr>
            </a:tbl>
          </a:graphicData>
        </a:graphic>
      </p:graphicFrame>
      <p:grpSp>
        <p:nvGrpSpPr>
          <p:cNvPr id="21" name="Group 20">
            <a:extLst>
              <a:ext uri="{FF2B5EF4-FFF2-40B4-BE49-F238E27FC236}">
                <a16:creationId xmlns:a16="http://schemas.microsoft.com/office/drawing/2014/main" id="{3209CD89-EB83-43C9-A2BF-385656C0A323}"/>
              </a:ext>
            </a:extLst>
          </p:cNvPr>
          <p:cNvGrpSpPr/>
          <p:nvPr/>
        </p:nvGrpSpPr>
        <p:grpSpPr>
          <a:xfrm>
            <a:off x="8534400" y="6324600"/>
            <a:ext cx="3811256" cy="3065844"/>
            <a:chOff x="8534400" y="3792156"/>
            <a:chExt cx="3811256" cy="3065844"/>
          </a:xfrm>
        </p:grpSpPr>
        <p:grpSp>
          <p:nvGrpSpPr>
            <p:cNvPr id="22" name="Group 21">
              <a:extLst>
                <a:ext uri="{FF2B5EF4-FFF2-40B4-BE49-F238E27FC236}">
                  <a16:creationId xmlns:a16="http://schemas.microsoft.com/office/drawing/2014/main" id="{239F8493-4F4E-43CE-9B3D-A6C1C0FC0C32}"/>
                </a:ext>
              </a:extLst>
            </p:cNvPr>
            <p:cNvGrpSpPr/>
            <p:nvPr/>
          </p:nvGrpSpPr>
          <p:grpSpPr>
            <a:xfrm>
              <a:off x="8534400" y="3792156"/>
              <a:ext cx="3811256" cy="3065844"/>
              <a:chOff x="8534400" y="3810000"/>
              <a:chExt cx="3811256" cy="3065844"/>
            </a:xfrm>
          </p:grpSpPr>
          <p:sp>
            <p:nvSpPr>
              <p:cNvPr id="24" name="Rectangle 23">
                <a:extLst>
                  <a:ext uri="{FF2B5EF4-FFF2-40B4-BE49-F238E27FC236}">
                    <a16:creationId xmlns:a16="http://schemas.microsoft.com/office/drawing/2014/main" id="{E42513A1-B88A-446C-8278-12E14349097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7F29F2E-DE44-4CAB-A12F-6155D14F5E2F}"/>
                  </a:ext>
                </a:extLst>
              </p:cNvPr>
              <p:cNvPicPr>
                <a:picLocks noChangeAspect="1"/>
              </p:cNvPicPr>
              <p:nvPr/>
            </p:nvPicPr>
            <p:blipFill>
              <a:blip r:embed="rId3"/>
              <a:stretch>
                <a:fillRect/>
              </a:stretch>
            </p:blipFill>
            <p:spPr>
              <a:xfrm>
                <a:off x="8686800" y="3962400"/>
                <a:ext cx="254000" cy="165100"/>
              </a:xfrm>
              <a:prstGeom prst="rect">
                <a:avLst/>
              </a:prstGeom>
            </p:spPr>
          </p:pic>
          <p:sp>
            <p:nvSpPr>
              <p:cNvPr id="26" name="TextBox 25">
                <a:extLst>
                  <a:ext uri="{FF2B5EF4-FFF2-40B4-BE49-F238E27FC236}">
                    <a16:creationId xmlns:a16="http://schemas.microsoft.com/office/drawing/2014/main" id="{67D797D3-493A-4EE8-8F90-1BEFFA4778A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7" name="TextBox 26">
                <a:hlinkClick r:id="rId4" action="ppaction://hlinksldjump"/>
                <a:extLst>
                  <a:ext uri="{FF2B5EF4-FFF2-40B4-BE49-F238E27FC236}">
                    <a16:creationId xmlns:a16="http://schemas.microsoft.com/office/drawing/2014/main" id="{B906F354-7859-4BE6-91BD-254C45056585}"/>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28" name="Rectangle 27">
                <a:hlinkClick r:id="rId4" action="ppaction://hlinksldjump"/>
                <a:extLst>
                  <a:ext uri="{FF2B5EF4-FFF2-40B4-BE49-F238E27FC236}">
                    <a16:creationId xmlns:a16="http://schemas.microsoft.com/office/drawing/2014/main" id="{8E81D93E-E06C-4016-A2E4-BFD24EF10C95}"/>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29" name="Rectangle 28">
                <a:hlinkClick r:id="rId5" action="ppaction://hlinksldjump"/>
                <a:extLst>
                  <a:ext uri="{FF2B5EF4-FFF2-40B4-BE49-F238E27FC236}">
                    <a16:creationId xmlns:a16="http://schemas.microsoft.com/office/drawing/2014/main" id="{CC0ED140-873A-4CB8-8144-BC13FB3F38C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0" name="TextBox 29">
                <a:hlinkClick r:id="rId5" action="ppaction://hlinksldjump"/>
                <a:extLst>
                  <a:ext uri="{FF2B5EF4-FFF2-40B4-BE49-F238E27FC236}">
                    <a16:creationId xmlns:a16="http://schemas.microsoft.com/office/drawing/2014/main" id="{A60D3691-FBC0-471D-B925-BCC16C01B35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1" name="Rectangle 30">
                <a:hlinkClick r:id="rId6" action="ppaction://hlinksldjump"/>
                <a:extLst>
                  <a:ext uri="{FF2B5EF4-FFF2-40B4-BE49-F238E27FC236}">
                    <a16:creationId xmlns:a16="http://schemas.microsoft.com/office/drawing/2014/main" id="{784C551B-0AFD-4FC7-8661-DE1E35C8E120}"/>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E6BBC20C-6B51-46AD-8369-88F59ADCDCA3}"/>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3" name="Rectangle 32">
                <a:hlinkClick r:id="rId7" action="ppaction://hlinksldjump"/>
                <a:extLst>
                  <a:ext uri="{FF2B5EF4-FFF2-40B4-BE49-F238E27FC236}">
                    <a16:creationId xmlns:a16="http://schemas.microsoft.com/office/drawing/2014/main" id="{CE3D2024-DA6F-4B27-AD8C-7D182E2DF787}"/>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6E1EEDA4-4B7F-4517-8CE0-3997DB0AF067}"/>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5" name="Straight Connector 34">
                <a:extLst>
                  <a:ext uri="{FF2B5EF4-FFF2-40B4-BE49-F238E27FC236}">
                    <a16:creationId xmlns:a16="http://schemas.microsoft.com/office/drawing/2014/main" id="{9042F3DA-1E6A-4877-B1B5-25BED3363178}"/>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007FB4E-E977-4C6D-91CC-955A81B56B76}"/>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3" name="Straight Connector 22">
              <a:extLst>
                <a:ext uri="{FF2B5EF4-FFF2-40B4-BE49-F238E27FC236}">
                  <a16:creationId xmlns:a16="http://schemas.microsoft.com/office/drawing/2014/main" id="{4EC52712-4357-4F9A-95C4-994C1006EC46}"/>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F8AB2DCB-CF3F-E743-8696-5BEEF34F9562}"/>
              </a:ext>
            </a:extLst>
          </p:cNvPr>
          <p:cNvSpPr txBox="1"/>
          <p:nvPr/>
        </p:nvSpPr>
        <p:spPr>
          <a:xfrm>
            <a:off x="203802" y="6496482"/>
            <a:ext cx="8176942"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Refer to the </a:t>
            </a:r>
            <a:r>
              <a:rPr lang="en-US" sz="1000" dirty="0">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Research Methods and Tools Glossary </a:t>
            </a:r>
            <a:r>
              <a:rPr lang="en-US" sz="1000" dirty="0">
                <a:latin typeface="Calibri" panose="020F0502020204030204" pitchFamily="34" charset="0"/>
                <a:cs typeface="Calibri" panose="020F0502020204030204" pitchFamily="34" charset="0"/>
              </a:rPr>
              <a:t>for more detailed information on data collection tools</a:t>
            </a:r>
          </a:p>
        </p:txBody>
      </p:sp>
    </p:spTree>
    <p:extLst>
      <p:ext uri="{BB962C8B-B14F-4D97-AF65-F5344CB8AC3E}">
        <p14:creationId xmlns:p14="http://schemas.microsoft.com/office/powerpoint/2010/main" val="2458181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1"/>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1"/>
                                        </p:tgtEl>
                                        <p:attrNameLst>
                                          <p:attrName>ppt_x</p:attrName>
                                          <p:attrName>ppt_y</p:attrName>
                                        </p:attrNameLst>
                                      </p:cBhvr>
                                      <p:rCtr x="0" y="18588"/>
                                    </p:animMotion>
                                  </p:childTnLst>
                                </p:cTn>
                              </p:par>
                            </p:childTnLst>
                          </p:cTn>
                        </p:par>
                      </p:childTnLst>
                    </p:cTn>
                  </p:par>
                </p:childTnLst>
              </p:cTn>
              <p:nextCondLst>
                <p:cond evt="onClick" delay="0">
                  <p:tgtEl>
                    <p:spTgt spid="21"/>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457200" y="152400"/>
            <a:ext cx="12039600" cy="965200"/>
          </a:xfrm>
        </p:spPr>
        <p:txBody>
          <a:bodyPr/>
          <a:lstStyle/>
          <a:p>
            <a:pPr algn="l"/>
            <a:r>
              <a:rPr lang="en-US" sz="3200" b="1" dirty="0"/>
              <a:t>Product Specs: </a:t>
            </a:r>
            <a:r>
              <a:rPr lang="en-US" sz="3200" dirty="0"/>
              <a:t>Vaginal Ring (VR)</a:t>
            </a:r>
          </a:p>
        </p:txBody>
      </p:sp>
      <p:pic>
        <p:nvPicPr>
          <p:cNvPr id="18" name="Content Placeholder 17" descr="A close up of a persons hand&#10;&#10;Description automatically generated">
            <a:extLst>
              <a:ext uri="{FF2B5EF4-FFF2-40B4-BE49-F238E27FC236}">
                <a16:creationId xmlns:a16="http://schemas.microsoft.com/office/drawing/2014/main" id="{BF1E1739-0BC4-4BA6-8926-9077B2145FA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8096" y="4103977"/>
            <a:ext cx="3888467" cy="2592722"/>
          </a:xfrm>
        </p:spPr>
      </p:pic>
      <p:sp>
        <p:nvSpPr>
          <p:cNvPr id="20" name="TextBox 19">
            <a:extLst>
              <a:ext uri="{FF2B5EF4-FFF2-40B4-BE49-F238E27FC236}">
                <a16:creationId xmlns:a16="http://schemas.microsoft.com/office/drawing/2014/main" id="{B479E82F-9DE9-4BBD-A5C7-7CCA3D088DBD}"/>
              </a:ext>
            </a:extLst>
          </p:cNvPr>
          <p:cNvSpPr txBox="1"/>
          <p:nvPr/>
        </p:nvSpPr>
        <p:spPr>
          <a:xfrm>
            <a:off x="8468868" y="4191000"/>
            <a:ext cx="1905000" cy="369332"/>
          </a:xfrm>
          <a:prstGeom prst="rect">
            <a:avLst/>
          </a:prstGeom>
          <a:noFill/>
        </p:spPr>
        <p:txBody>
          <a:bodyPr wrap="square" rtlCol="0">
            <a:spAutoFit/>
          </a:bodyPr>
          <a:lstStyle/>
          <a:p>
            <a:r>
              <a:rPr lang="en-US" i="1" dirty="0">
                <a:solidFill>
                  <a:schemeClr val="bg1"/>
                </a:solidFill>
                <a:latin typeface="Calibri" panose="020F0502020204030204" pitchFamily="34" charset="0"/>
                <a:cs typeface="Calibri" panose="020F0502020204030204" pitchFamily="34" charset="0"/>
              </a:rPr>
              <a:t>TFV VR</a:t>
            </a:r>
          </a:p>
        </p:txBody>
      </p:sp>
      <p:pic>
        <p:nvPicPr>
          <p:cNvPr id="22" name="Picture 21" descr="A close up of a persons hand&#10;&#10;Description automatically generated">
            <a:extLst>
              <a:ext uri="{FF2B5EF4-FFF2-40B4-BE49-F238E27FC236}">
                <a16:creationId xmlns:a16="http://schemas.microsoft.com/office/drawing/2014/main" id="{2145744D-BC71-44A1-AEF1-BAAAC91EA9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1447800"/>
            <a:ext cx="3886118" cy="2592722"/>
          </a:xfrm>
          <a:prstGeom prst="rect">
            <a:avLst/>
          </a:prstGeom>
        </p:spPr>
      </p:pic>
      <p:sp>
        <p:nvSpPr>
          <p:cNvPr id="24" name="TextBox 23">
            <a:extLst>
              <a:ext uri="{FF2B5EF4-FFF2-40B4-BE49-F238E27FC236}">
                <a16:creationId xmlns:a16="http://schemas.microsoft.com/office/drawing/2014/main" id="{8F143DAE-0183-42E8-A340-FA7D67FF23B9}"/>
              </a:ext>
            </a:extLst>
          </p:cNvPr>
          <p:cNvSpPr txBox="1"/>
          <p:nvPr/>
        </p:nvSpPr>
        <p:spPr>
          <a:xfrm>
            <a:off x="8502396" y="1524000"/>
            <a:ext cx="6134100" cy="369332"/>
          </a:xfrm>
          <a:prstGeom prst="rect">
            <a:avLst/>
          </a:prstGeom>
          <a:noFill/>
        </p:spPr>
        <p:txBody>
          <a:bodyPr wrap="square">
            <a:spAutoFit/>
          </a:bodyPr>
          <a:lstStyle/>
          <a:p>
            <a:r>
              <a:rPr lang="en-US" sz="18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Ring-004</a:t>
            </a:r>
            <a:endParaRPr lang="en-US" i="1" dirty="0">
              <a:solidFill>
                <a:schemeClr val="bg1"/>
              </a:solidFill>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E58D20F9-9E2F-412B-B40B-7F3114741CDB}"/>
              </a:ext>
            </a:extLst>
          </p:cNvPr>
          <p:cNvGraphicFramePr>
            <a:graphicFrameLocks noGrp="1"/>
          </p:cNvGraphicFramePr>
          <p:nvPr>
            <p:extLst>
              <p:ext uri="{D42A27DB-BD31-4B8C-83A1-F6EECF244321}">
                <p14:modId xmlns:p14="http://schemas.microsoft.com/office/powerpoint/2010/main" val="3830890678"/>
              </p:ext>
            </p:extLst>
          </p:nvPr>
        </p:nvGraphicFramePr>
        <p:xfrm>
          <a:off x="457200" y="1905000"/>
          <a:ext cx="7622265" cy="3999713"/>
        </p:xfrm>
        <a:graphic>
          <a:graphicData uri="http://schemas.openxmlformats.org/drawingml/2006/table">
            <a:tbl>
              <a:tblPr firstRow="1" bandRow="1">
                <a:tableStyleId>{EB344D84-9AFB-497E-A393-DC336BA19D2E}</a:tableStyleId>
              </a:tblPr>
              <a:tblGrid>
                <a:gridCol w="1143000">
                  <a:extLst>
                    <a:ext uri="{9D8B030D-6E8A-4147-A177-3AD203B41FA5}">
                      <a16:colId xmlns:a16="http://schemas.microsoft.com/office/drawing/2014/main" val="2400400027"/>
                    </a:ext>
                  </a:extLst>
                </a:gridCol>
                <a:gridCol w="1464178">
                  <a:extLst>
                    <a:ext uri="{9D8B030D-6E8A-4147-A177-3AD203B41FA5}">
                      <a16:colId xmlns:a16="http://schemas.microsoft.com/office/drawing/2014/main" val="2801613853"/>
                    </a:ext>
                  </a:extLst>
                </a:gridCol>
                <a:gridCol w="1107227">
                  <a:extLst>
                    <a:ext uri="{9D8B030D-6E8A-4147-A177-3AD203B41FA5}">
                      <a16:colId xmlns:a16="http://schemas.microsoft.com/office/drawing/2014/main" val="2814437677"/>
                    </a:ext>
                  </a:extLst>
                </a:gridCol>
                <a:gridCol w="1237489">
                  <a:extLst>
                    <a:ext uri="{9D8B030D-6E8A-4147-A177-3AD203B41FA5}">
                      <a16:colId xmlns:a16="http://schemas.microsoft.com/office/drawing/2014/main" val="2737380744"/>
                    </a:ext>
                  </a:extLst>
                </a:gridCol>
                <a:gridCol w="1237489">
                  <a:extLst>
                    <a:ext uri="{9D8B030D-6E8A-4147-A177-3AD203B41FA5}">
                      <a16:colId xmlns:a16="http://schemas.microsoft.com/office/drawing/2014/main" val="1135598928"/>
                    </a:ext>
                  </a:extLst>
                </a:gridCol>
                <a:gridCol w="1432882">
                  <a:extLst>
                    <a:ext uri="{9D8B030D-6E8A-4147-A177-3AD203B41FA5}">
                      <a16:colId xmlns:a16="http://schemas.microsoft.com/office/drawing/2014/main" val="1955501576"/>
                    </a:ext>
                  </a:extLst>
                </a:gridCol>
              </a:tblGrid>
              <a:tr h="458488">
                <a:tc>
                  <a:txBody>
                    <a:bodyPr/>
                    <a:lstStyle/>
                    <a:p>
                      <a:pPr algn="ctr"/>
                      <a:r>
                        <a:rPr lang="en-US" sz="1400" dirty="0">
                          <a:latin typeface="Calibri" panose="020F0502020204030204" pitchFamily="34" charset="0"/>
                          <a:cs typeface="Calibri" panose="020F0502020204030204" pitchFamily="34" charset="0"/>
                        </a:rPr>
                        <a:t>VR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b="1" dirty="0">
                          <a:latin typeface="Calibri" panose="020F0502020204030204" pitchFamily="34" charset="0"/>
                          <a:cs typeface="Calibri" panose="020F0502020204030204" pitchFamily="34" charset="0"/>
                        </a:rPr>
                        <a:t>Developer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b="1" dirty="0">
                          <a:latin typeface="Calibri" panose="020F0502020204030204" pitchFamily="34" charset="0"/>
                          <a:cs typeface="Calibri" panose="020F0502020204030204" pitchFamily="34" charset="0"/>
                        </a:rPr>
                        <a:t>Material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Dimensions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API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Protocol(s)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extLst>
                  <a:ext uri="{0D108BD9-81ED-4DB2-BD59-A6C34878D82A}">
                    <a16:rowId xmlns:a16="http://schemas.microsoft.com/office/drawing/2014/main" val="2586148480"/>
                  </a:ext>
                </a:extLst>
              </a:tr>
              <a:tr h="572152">
                <a:tc>
                  <a:txBody>
                    <a:bodyPr/>
                    <a:lstStyle/>
                    <a:p>
                      <a:r>
                        <a:rPr lang="en-US" sz="1400" b="1" dirty="0">
                          <a:solidFill>
                            <a:srgbClr val="740074"/>
                          </a:solidFill>
                          <a:latin typeface="Calibri" panose="020F0502020204030204" pitchFamily="34" charset="0"/>
                          <a:cs typeface="Calibri" panose="020F0502020204030204" pitchFamily="34" charset="0"/>
                        </a:rPr>
                        <a:t>Population Council VR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cs typeface="Calibri" panose="020F0502020204030204" pitchFamily="34" charset="0"/>
                        </a:rPr>
                        <a:t>Population Council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Silicone elastomer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58x8.4mm, flexible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None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MTN-005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8763010"/>
                  </a:ext>
                </a:extLst>
              </a:tr>
              <a:tr h="572152">
                <a:tc>
                  <a:txBody>
                    <a:bodyPr/>
                    <a:lstStyle/>
                    <a:p>
                      <a:r>
                        <a:rPr lang="en-US" sz="1400" b="1" dirty="0">
                          <a:solidFill>
                            <a:srgbClr val="740074"/>
                          </a:solidFill>
                          <a:latin typeface="Calibri" panose="020F0502020204030204" pitchFamily="34" charset="0"/>
                          <a:cs typeface="Calibri" panose="020F0502020204030204" pitchFamily="34" charset="0"/>
                        </a:rPr>
                        <a:t>Ring-004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chemeClr val="tx1"/>
                          </a:solidFill>
                          <a:effectLst/>
                          <a:latin typeface="Calibri" panose="020F0502020204030204" pitchFamily="34" charset="0"/>
                          <a:cs typeface="Calibri" panose="020F0502020204030204" pitchFamily="34" charset="0"/>
                        </a:rPr>
                        <a:t>International Partnership for Microbicides (IPM)</a:t>
                      </a:r>
                      <a:endParaRPr lang="en-US" sz="1400" b="0" i="0" u="none" strike="sng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Silicone  matrix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56x7.7mm, flexible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nn-NO" sz="1400" b="0" i="0" u="none" strike="noStrike" dirty="0">
                          <a:solidFill>
                            <a:schemeClr val="tx1"/>
                          </a:solidFill>
                          <a:effectLst/>
                          <a:latin typeface="Calibri" panose="020F0502020204030204" pitchFamily="34" charset="0"/>
                          <a:cs typeface="Calibri" panose="020F0502020204030204" pitchFamily="34" charset="0"/>
                        </a:rPr>
                        <a:t>Varied: 25, 100, 200 mg DPV +/- 100 mg MVC</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MTN-013, 020, 023, 024, 025, 029, 034, 036*, 042, 043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3146838"/>
                  </a:ext>
                </a:extLst>
              </a:tr>
              <a:tr h="814085">
                <a:tc>
                  <a:txBody>
                    <a:bodyPr/>
                    <a:lstStyle/>
                    <a:p>
                      <a:r>
                        <a:rPr lang="en-US" sz="1400" b="1" dirty="0">
                          <a:solidFill>
                            <a:srgbClr val="740074"/>
                          </a:solidFill>
                          <a:latin typeface="Calibri" panose="020F0502020204030204" pitchFamily="34" charset="0"/>
                          <a:cs typeface="Calibri" panose="020F0502020204030204" pitchFamily="34" charset="0"/>
                        </a:rPr>
                        <a:t>MK-2048/ MK-4176/ </a:t>
                      </a:r>
                    </a:p>
                    <a:p>
                      <a:r>
                        <a:rPr lang="en-US" sz="1400" b="1" dirty="0">
                          <a:solidFill>
                            <a:srgbClr val="740074"/>
                          </a:solidFill>
                          <a:latin typeface="Calibri" panose="020F0502020204030204" pitchFamily="34" charset="0"/>
                          <a:cs typeface="Calibri" panose="020F0502020204030204" pitchFamily="34" charset="0"/>
                        </a:rPr>
                        <a:t>MK-2048A VR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chemeClr val="tx1"/>
                          </a:solidFill>
                          <a:effectLst/>
                          <a:latin typeface="Calibri" panose="020F0502020204030204" pitchFamily="34" charset="0"/>
                          <a:cs typeface="Calibri" panose="020F0502020204030204" pitchFamily="34" charset="0"/>
                        </a:rPr>
                        <a:t>Merck &amp; Co.</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EVA copolymer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54x4mm, flexible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Varied: 10,</a:t>
                      </a:r>
                      <a:r>
                        <a:rPr lang="en-US" sz="1400" b="0" i="0" u="none" strike="noStrike" baseline="0" dirty="0">
                          <a:solidFill>
                            <a:schemeClr val="tx1"/>
                          </a:solidFill>
                          <a:effectLst/>
                          <a:latin typeface="Calibri" panose="020F0502020204030204" pitchFamily="34" charset="0"/>
                          <a:cs typeface="Calibri" panose="020F0502020204030204" pitchFamily="34" charset="0"/>
                        </a:rPr>
                        <a:t> </a:t>
                      </a:r>
                      <a:r>
                        <a:rPr lang="en-US" sz="1400" b="0" i="0" u="none" strike="noStrike" dirty="0">
                          <a:solidFill>
                            <a:schemeClr val="tx1"/>
                          </a:solidFill>
                          <a:effectLst/>
                          <a:latin typeface="Calibri" panose="020F0502020204030204" pitchFamily="34" charset="0"/>
                          <a:cs typeface="Calibri" panose="020F0502020204030204" pitchFamily="34" charset="0"/>
                        </a:rPr>
                        <a:t>30 mg MK-2048, +/- 91,</a:t>
                      </a:r>
                      <a:r>
                        <a:rPr lang="en-US" sz="1400" b="0" i="0" u="none" strike="noStrike" baseline="0" dirty="0">
                          <a:solidFill>
                            <a:schemeClr val="tx1"/>
                          </a:solidFill>
                          <a:effectLst/>
                          <a:latin typeface="Calibri" panose="020F0502020204030204" pitchFamily="34" charset="0"/>
                          <a:cs typeface="Calibri" panose="020F0502020204030204" pitchFamily="34" charset="0"/>
                        </a:rPr>
                        <a:t> </a:t>
                      </a:r>
                      <a:r>
                        <a:rPr lang="en-US" sz="1400" b="0" i="0" u="none" strike="noStrike" dirty="0">
                          <a:solidFill>
                            <a:schemeClr val="tx1"/>
                          </a:solidFill>
                          <a:effectLst/>
                          <a:latin typeface="Calibri" panose="020F0502020204030204" pitchFamily="34" charset="0"/>
                          <a:cs typeface="Calibri" panose="020F0502020204030204" pitchFamily="34" charset="0"/>
                        </a:rPr>
                        <a:t>182 mg MK-4176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 MTN-027, 028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0443098"/>
                  </a:ext>
                </a:extLst>
              </a:tr>
              <a:tr h="580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740074"/>
                          </a:solidFill>
                          <a:latin typeface="Calibri" panose="020F0502020204030204" pitchFamily="34" charset="0"/>
                          <a:cs typeface="Calibri" panose="020F0502020204030204" pitchFamily="34" charset="0"/>
                        </a:rPr>
                        <a:t>Ring-104/ Ring-102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IPM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Silicone elastomer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57.1x7.9mm, flexible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200 mg DPV +/- 32, 320 mg LNG</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MTN-030</a:t>
                      </a:r>
                      <a:r>
                        <a:rPr lang="en-US" sz="1400" dirty="0">
                          <a:solidFill>
                            <a:schemeClr val="tx1"/>
                          </a:solidFill>
                          <a:latin typeface="Calibri" panose="020F0502020204030204" pitchFamily="34" charset="0"/>
                          <a:cs typeface="Calibri" panose="020F0502020204030204" pitchFamily="34" charset="0"/>
                        </a:rPr>
                        <a:t>†</a:t>
                      </a:r>
                      <a:r>
                        <a:rPr lang="en-US" sz="1400" b="0" i="0" u="none" strike="noStrike" dirty="0">
                          <a:solidFill>
                            <a:schemeClr val="tx1"/>
                          </a:solidFill>
                          <a:effectLst/>
                          <a:latin typeface="Calibri" panose="020F0502020204030204" pitchFamily="34" charset="0"/>
                          <a:cs typeface="Calibri" panose="020F0502020204030204" pitchFamily="34" charset="0"/>
                        </a:rPr>
                        <a:t>, 044*</a:t>
                      </a:r>
                      <a:r>
                        <a:rPr lang="en-US" sz="1400" dirty="0">
                          <a:solidFill>
                            <a:schemeClr val="tx1"/>
                          </a:solidFill>
                          <a:latin typeface="Calibri" panose="020F0502020204030204" pitchFamily="34" charset="0"/>
                          <a:cs typeface="Calibri" panose="020F0502020204030204" pitchFamily="34" charset="0"/>
                        </a:rPr>
                        <a:t>†</a:t>
                      </a:r>
                      <a:endParaRPr lang="en-US"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2926443"/>
                  </a:ext>
                </a:extLst>
              </a:tr>
              <a:tr h="580614">
                <a:tc>
                  <a:txBody>
                    <a:bodyPr/>
                    <a:lstStyle/>
                    <a:p>
                      <a:r>
                        <a:rPr lang="en-US" sz="1400" b="1" dirty="0">
                          <a:solidFill>
                            <a:srgbClr val="740074"/>
                          </a:solidFill>
                          <a:latin typeface="Calibri" panose="020F0502020204030204" pitchFamily="34" charset="0"/>
                          <a:cs typeface="Calibri" panose="020F0502020204030204" pitchFamily="34" charset="0"/>
                        </a:rPr>
                        <a:t>TFV VR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l" fontAlgn="t"/>
                      <a:r>
                        <a:rPr lang="en-US" sz="1400" b="0" i="0" u="none" strike="noStrike" baseline="0" dirty="0">
                          <a:solidFill>
                            <a:schemeClr val="tx1"/>
                          </a:solidFill>
                          <a:effectLst/>
                          <a:latin typeface="Calibri" panose="020F0502020204030204" pitchFamily="34" charset="0"/>
                          <a:cs typeface="Calibri" panose="020F0502020204030204" pitchFamily="34" charset="0"/>
                        </a:rPr>
                        <a:t> CONRAD</a:t>
                      </a:r>
                      <a:endParaRPr lang="en-US" sz="1400" b="0" i="0" u="none" strike="sng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Polyether urethane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55x5.5mm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1.4 g TFV</a:t>
                      </a:r>
                      <a:endParaRPr lang="en-US" sz="1400" dirty="0">
                        <a:solidFill>
                          <a:schemeClr val="tx1"/>
                        </a:solidFill>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MTN-038*</a:t>
                      </a:r>
                      <a:r>
                        <a:rPr lang="en-US" sz="1400" dirty="0">
                          <a:solidFill>
                            <a:schemeClr val="tx1"/>
                          </a:solidFill>
                          <a:latin typeface="Calibri" panose="020F0502020204030204" pitchFamily="34" charset="0"/>
                          <a:cs typeface="Calibri" panose="020F0502020204030204" pitchFamily="34" charset="0"/>
                        </a:rPr>
                        <a:t>†</a:t>
                      </a:r>
                      <a:endParaRPr lang="en-US"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7E7"/>
                    </a:solidFill>
                  </a:tcPr>
                </a:tc>
                <a:extLst>
                  <a:ext uri="{0D108BD9-81ED-4DB2-BD59-A6C34878D82A}">
                    <a16:rowId xmlns:a16="http://schemas.microsoft.com/office/drawing/2014/main" val="1834453795"/>
                  </a:ext>
                </a:extLst>
              </a:tr>
            </a:tbl>
          </a:graphicData>
        </a:graphic>
      </p:graphicFrame>
      <p:grpSp>
        <p:nvGrpSpPr>
          <p:cNvPr id="28" name="Group 27">
            <a:extLst>
              <a:ext uri="{FF2B5EF4-FFF2-40B4-BE49-F238E27FC236}">
                <a16:creationId xmlns:a16="http://schemas.microsoft.com/office/drawing/2014/main" id="{D7548D89-A431-43E3-BC91-A26C262D7527}"/>
              </a:ext>
            </a:extLst>
          </p:cNvPr>
          <p:cNvGrpSpPr/>
          <p:nvPr/>
        </p:nvGrpSpPr>
        <p:grpSpPr>
          <a:xfrm>
            <a:off x="8534400" y="6324600"/>
            <a:ext cx="3811256" cy="3065844"/>
            <a:chOff x="8534400" y="3792156"/>
            <a:chExt cx="3811256" cy="3065844"/>
          </a:xfrm>
        </p:grpSpPr>
        <p:grpSp>
          <p:nvGrpSpPr>
            <p:cNvPr id="29" name="Group 28">
              <a:extLst>
                <a:ext uri="{FF2B5EF4-FFF2-40B4-BE49-F238E27FC236}">
                  <a16:creationId xmlns:a16="http://schemas.microsoft.com/office/drawing/2014/main" id="{08907C19-965B-499E-9482-D8F28821C40D}"/>
                </a:ext>
              </a:extLst>
            </p:cNvPr>
            <p:cNvGrpSpPr/>
            <p:nvPr/>
          </p:nvGrpSpPr>
          <p:grpSpPr>
            <a:xfrm>
              <a:off x="8534400" y="3792156"/>
              <a:ext cx="3811256" cy="3065844"/>
              <a:chOff x="8534400" y="3810000"/>
              <a:chExt cx="3811256" cy="3065844"/>
            </a:xfrm>
          </p:grpSpPr>
          <p:sp>
            <p:nvSpPr>
              <p:cNvPr id="31" name="Rectangle 30">
                <a:extLst>
                  <a:ext uri="{FF2B5EF4-FFF2-40B4-BE49-F238E27FC236}">
                    <a16:creationId xmlns:a16="http://schemas.microsoft.com/office/drawing/2014/main" id="{4459E322-9D0B-4301-BF03-C1887415989F}"/>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DE9B9993-B058-4488-B7A7-4F2CB9B62CE3}"/>
                  </a:ext>
                </a:extLst>
              </p:cNvPr>
              <p:cNvPicPr>
                <a:picLocks noChangeAspect="1"/>
              </p:cNvPicPr>
              <p:nvPr/>
            </p:nvPicPr>
            <p:blipFill>
              <a:blip r:embed="rId5"/>
              <a:stretch>
                <a:fillRect/>
              </a:stretch>
            </p:blipFill>
            <p:spPr>
              <a:xfrm>
                <a:off x="8686800" y="3962400"/>
                <a:ext cx="254000" cy="165100"/>
              </a:xfrm>
              <a:prstGeom prst="rect">
                <a:avLst/>
              </a:prstGeom>
            </p:spPr>
          </p:pic>
          <p:sp>
            <p:nvSpPr>
              <p:cNvPr id="33" name="TextBox 32">
                <a:extLst>
                  <a:ext uri="{FF2B5EF4-FFF2-40B4-BE49-F238E27FC236}">
                    <a16:creationId xmlns:a16="http://schemas.microsoft.com/office/drawing/2014/main" id="{0560A8F3-F93D-4BFB-A10E-A3C5E3094138}"/>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4" name="TextBox 33">
                <a:hlinkClick r:id="rId6" action="ppaction://hlinksldjump"/>
                <a:extLst>
                  <a:ext uri="{FF2B5EF4-FFF2-40B4-BE49-F238E27FC236}">
                    <a16:creationId xmlns:a16="http://schemas.microsoft.com/office/drawing/2014/main" id="{9BDC286A-DB8F-4B3F-B762-6ACAD3A3E78D}"/>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5" name="Rectangle 34">
                <a:hlinkClick r:id="rId6" action="ppaction://hlinksldjump"/>
                <a:extLst>
                  <a:ext uri="{FF2B5EF4-FFF2-40B4-BE49-F238E27FC236}">
                    <a16:creationId xmlns:a16="http://schemas.microsoft.com/office/drawing/2014/main" id="{D3A0F53F-2E1E-4821-ABA8-70CB1EF59C39}"/>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6" name="Rectangle 35">
                <a:hlinkClick r:id="rId7" action="ppaction://hlinksldjump"/>
                <a:extLst>
                  <a:ext uri="{FF2B5EF4-FFF2-40B4-BE49-F238E27FC236}">
                    <a16:creationId xmlns:a16="http://schemas.microsoft.com/office/drawing/2014/main" id="{2B72C333-9D82-4432-9561-7543FE4AB579}"/>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7" name="TextBox 36">
                <a:hlinkClick r:id="rId7" action="ppaction://hlinksldjump"/>
                <a:extLst>
                  <a:ext uri="{FF2B5EF4-FFF2-40B4-BE49-F238E27FC236}">
                    <a16:creationId xmlns:a16="http://schemas.microsoft.com/office/drawing/2014/main" id="{B93F3EB3-F7AA-49DB-B487-9DF88A5D33FC}"/>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8" name="Rectangle 37">
                <a:hlinkClick r:id="rId8" action="ppaction://hlinksldjump"/>
                <a:extLst>
                  <a:ext uri="{FF2B5EF4-FFF2-40B4-BE49-F238E27FC236}">
                    <a16:creationId xmlns:a16="http://schemas.microsoft.com/office/drawing/2014/main" id="{B872993E-D04E-489D-8A63-E70C232F458E}"/>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9" name="TextBox 38">
                <a:hlinkClick r:id="rId8" action="ppaction://hlinksldjump"/>
                <a:extLst>
                  <a:ext uri="{FF2B5EF4-FFF2-40B4-BE49-F238E27FC236}">
                    <a16:creationId xmlns:a16="http://schemas.microsoft.com/office/drawing/2014/main" id="{CFC01ABD-15FB-4859-BABD-B9AF280BB4BC}"/>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40" name="Rectangle 39">
                <a:hlinkClick r:id="rId9" action="ppaction://hlinksldjump"/>
                <a:extLst>
                  <a:ext uri="{FF2B5EF4-FFF2-40B4-BE49-F238E27FC236}">
                    <a16:creationId xmlns:a16="http://schemas.microsoft.com/office/drawing/2014/main" id="{A31CA5A6-E2D4-4F11-A52D-977476E43F87}"/>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1" name="TextBox 40">
                <a:hlinkClick r:id="rId9" action="ppaction://hlinksldjump"/>
                <a:extLst>
                  <a:ext uri="{FF2B5EF4-FFF2-40B4-BE49-F238E27FC236}">
                    <a16:creationId xmlns:a16="http://schemas.microsoft.com/office/drawing/2014/main" id="{A10041A5-A228-4157-ABA3-A54EAFABAB10}"/>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2" name="Straight Connector 41">
                <a:extLst>
                  <a:ext uri="{FF2B5EF4-FFF2-40B4-BE49-F238E27FC236}">
                    <a16:creationId xmlns:a16="http://schemas.microsoft.com/office/drawing/2014/main" id="{628A05A4-EDD2-4D10-A7FC-C660DE57B2AB}"/>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A5963FF9-2341-4017-8DEC-65FBBCCBF853}"/>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30" name="Straight Connector 29">
              <a:extLst>
                <a:ext uri="{FF2B5EF4-FFF2-40B4-BE49-F238E27FC236}">
                  <a16:creationId xmlns:a16="http://schemas.microsoft.com/office/drawing/2014/main" id="{7574A61C-48D8-4ACF-9BF1-9C73D2D6F1C1}"/>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4D3A930B-D5AE-49F6-B1F2-A46B43587A11}"/>
              </a:ext>
            </a:extLst>
          </p:cNvPr>
          <p:cNvSpPr txBox="1"/>
          <p:nvPr/>
        </p:nvSpPr>
        <p:spPr>
          <a:xfrm>
            <a:off x="487660" y="6278758"/>
            <a:ext cx="2103140" cy="523220"/>
          </a:xfrm>
          <a:prstGeom prst="rect">
            <a:avLst/>
          </a:prstGeom>
          <a:noFill/>
        </p:spPr>
        <p:txBody>
          <a:bodyPr wrap="none" rtlCol="0">
            <a:spAutoFit/>
          </a:bodyPr>
          <a:lstStyle/>
          <a:p>
            <a:r>
              <a:rPr lang="en-US" sz="1400" dirty="0">
                <a:latin typeface="Calibri  "/>
              </a:rPr>
              <a:t>*  Extended duration rings</a:t>
            </a:r>
          </a:p>
          <a:p>
            <a:r>
              <a:rPr lang="en-US" sz="1400" dirty="0">
                <a:latin typeface="Calibri" panose="020F0502020204030204" pitchFamily="34" charset="0"/>
                <a:cs typeface="Calibri" panose="020F0502020204030204" pitchFamily="34" charset="0"/>
              </a:rPr>
              <a:t>†</a:t>
            </a:r>
            <a:r>
              <a:rPr lang="en-US" sz="1400" dirty="0">
                <a:latin typeface="Calibri  "/>
              </a:rPr>
              <a:t>  MPT rings</a:t>
            </a:r>
          </a:p>
        </p:txBody>
      </p:sp>
    </p:spTree>
    <p:extLst>
      <p:ext uri="{BB962C8B-B14F-4D97-AF65-F5344CB8AC3E}">
        <p14:creationId xmlns:p14="http://schemas.microsoft.com/office/powerpoint/2010/main" val="1426818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8"/>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8"/>
                                        </p:tgtEl>
                                        <p:attrNameLst>
                                          <p:attrName>ppt_x</p:attrName>
                                          <p:attrName>ppt_y</p:attrName>
                                        </p:attrNameLst>
                                      </p:cBhvr>
                                      <p:rCtr x="0" y="18588"/>
                                    </p:animMotion>
                                  </p:childTnLst>
                                </p:cTn>
                              </p:par>
                            </p:childTnLst>
                          </p:cTn>
                        </p:par>
                      </p:childTnLst>
                    </p:cTn>
                  </p:par>
                </p:childTnLst>
              </p:cTn>
              <p:nextCondLst>
                <p:cond evt="onClick" delay="0">
                  <p:tgtEl>
                    <p:spTgt spid="2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2039600" cy="965200"/>
          </a:xfrm>
        </p:spPr>
        <p:txBody>
          <a:bodyPr/>
          <a:lstStyle/>
          <a:p>
            <a:pPr algn="l"/>
            <a:r>
              <a:rPr lang="en-US" sz="3200" b="1" dirty="0"/>
              <a:t>Product Specs: </a:t>
            </a:r>
            <a:r>
              <a:rPr lang="en-US" sz="3200" dirty="0"/>
              <a:t>Vaginal Gel</a:t>
            </a:r>
          </a:p>
        </p:txBody>
      </p:sp>
      <p:graphicFrame>
        <p:nvGraphicFramePr>
          <p:cNvPr id="4" name="Table 3">
            <a:extLst>
              <a:ext uri="{FF2B5EF4-FFF2-40B4-BE49-F238E27FC236}">
                <a16:creationId xmlns:a16="http://schemas.microsoft.com/office/drawing/2014/main" id="{7F65DD0D-D326-48CF-A5DF-528215D69686}"/>
              </a:ext>
            </a:extLst>
          </p:cNvPr>
          <p:cNvGraphicFramePr>
            <a:graphicFrameLocks noGrp="1"/>
          </p:cNvGraphicFramePr>
          <p:nvPr>
            <p:extLst>
              <p:ext uri="{D42A27DB-BD31-4B8C-83A1-F6EECF244321}">
                <p14:modId xmlns:p14="http://schemas.microsoft.com/office/powerpoint/2010/main" val="263461799"/>
              </p:ext>
            </p:extLst>
          </p:nvPr>
        </p:nvGraphicFramePr>
        <p:xfrm>
          <a:off x="457200" y="1938988"/>
          <a:ext cx="7620000" cy="2945733"/>
        </p:xfrm>
        <a:graphic>
          <a:graphicData uri="http://schemas.openxmlformats.org/drawingml/2006/table">
            <a:tbl>
              <a:tblPr firstRow="1" bandRow="1">
                <a:tableStyleId>{EB344D84-9AFB-497E-A393-DC336BA19D2E}</a:tableStyleId>
              </a:tblPr>
              <a:tblGrid>
                <a:gridCol w="1161143">
                  <a:extLst>
                    <a:ext uri="{9D8B030D-6E8A-4147-A177-3AD203B41FA5}">
                      <a16:colId xmlns:a16="http://schemas.microsoft.com/office/drawing/2014/main" val="2400400027"/>
                    </a:ext>
                  </a:extLst>
                </a:gridCol>
                <a:gridCol w="1283009">
                  <a:extLst>
                    <a:ext uri="{9D8B030D-6E8A-4147-A177-3AD203B41FA5}">
                      <a16:colId xmlns:a16="http://schemas.microsoft.com/office/drawing/2014/main" val="619319050"/>
                    </a:ext>
                  </a:extLst>
                </a:gridCol>
                <a:gridCol w="1057394">
                  <a:extLst>
                    <a:ext uri="{9D8B030D-6E8A-4147-A177-3AD203B41FA5}">
                      <a16:colId xmlns:a16="http://schemas.microsoft.com/office/drawing/2014/main" val="2737380744"/>
                    </a:ext>
                  </a:extLst>
                </a:gridCol>
                <a:gridCol w="880105">
                  <a:extLst>
                    <a:ext uri="{9D8B030D-6E8A-4147-A177-3AD203B41FA5}">
                      <a16:colId xmlns:a16="http://schemas.microsoft.com/office/drawing/2014/main" val="1135598928"/>
                    </a:ext>
                  </a:extLst>
                </a:gridCol>
                <a:gridCol w="2077431">
                  <a:extLst>
                    <a:ext uri="{9D8B030D-6E8A-4147-A177-3AD203B41FA5}">
                      <a16:colId xmlns:a16="http://schemas.microsoft.com/office/drawing/2014/main" val="962822137"/>
                    </a:ext>
                  </a:extLst>
                </a:gridCol>
                <a:gridCol w="1160918">
                  <a:extLst>
                    <a:ext uri="{9D8B030D-6E8A-4147-A177-3AD203B41FA5}">
                      <a16:colId xmlns:a16="http://schemas.microsoft.com/office/drawing/2014/main" val="1955501576"/>
                    </a:ext>
                  </a:extLst>
                </a:gridCol>
              </a:tblGrid>
              <a:tr h="570198">
                <a:tc>
                  <a:txBody>
                    <a:bodyPr/>
                    <a:lstStyle/>
                    <a:p>
                      <a:pPr algn="ctr" rtl="0" fontAlgn="ctr"/>
                      <a:r>
                        <a:rPr lang="en-US" sz="1400" b="1" i="0" u="none" strike="noStrike" dirty="0">
                          <a:solidFill>
                            <a:srgbClr val="FFFFFF"/>
                          </a:solidFill>
                          <a:effectLst/>
                          <a:latin typeface="Calibri  "/>
                        </a:rPr>
                        <a:t>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Developer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Attributes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API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Administration</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Protocol(s)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extLst>
                  <a:ext uri="{0D108BD9-81ED-4DB2-BD59-A6C34878D82A}">
                    <a16:rowId xmlns:a16="http://schemas.microsoft.com/office/drawing/2014/main" val="2586148480"/>
                  </a:ext>
                </a:extLst>
              </a:tr>
              <a:tr h="572152">
                <a:tc>
                  <a:txBody>
                    <a:bodyPr/>
                    <a:lstStyle/>
                    <a:p>
                      <a:pPr algn="l" rtl="0" fontAlgn="ctr"/>
                      <a:r>
                        <a:rPr lang="en-US" sz="1400" b="1" i="0" u="none" strike="noStrike" dirty="0">
                          <a:solidFill>
                            <a:srgbClr val="740074"/>
                          </a:solidFill>
                          <a:effectLst/>
                          <a:latin typeface="Calibri  "/>
                        </a:rPr>
                        <a:t>TFV 1%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
                        </a:rPr>
                        <a:t>CONRAD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Transparent, viscous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TFV 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Daily administration of 4g with single-use applicator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MTN-001, 002, 003, 008, 011, 014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8763010"/>
                  </a:ext>
                </a:extLst>
              </a:tr>
              <a:tr h="572152">
                <a:tc>
                  <a:txBody>
                    <a:bodyPr/>
                    <a:lstStyle/>
                    <a:p>
                      <a:pPr algn="l" rtl="0" fontAlgn="ctr"/>
                      <a:r>
                        <a:rPr lang="en-US" sz="1400" b="1" i="0" u="none" strike="noStrike" dirty="0" err="1">
                          <a:solidFill>
                            <a:srgbClr val="740074"/>
                          </a:solidFill>
                          <a:effectLst/>
                          <a:latin typeface="Calibri  "/>
                        </a:rPr>
                        <a:t>VivaGel</a:t>
                      </a:r>
                      <a:endParaRPr lang="en-US" sz="1400" b="1" i="0" u="none" strike="noStrike" dirty="0">
                        <a:solidFill>
                          <a:srgbClr val="740074"/>
                        </a:solidFill>
                        <a:effectLst/>
                        <a:latin typeface="Calibri  "/>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err="1">
                          <a:solidFill>
                            <a:srgbClr val="000000"/>
                          </a:solidFill>
                          <a:effectLst/>
                          <a:latin typeface="Calibri  "/>
                        </a:rPr>
                        <a:t>Starpharma</a:t>
                      </a:r>
                      <a:endParaRPr lang="en-US" sz="1400" b="0" i="0" u="none" strike="noStrike" dirty="0">
                        <a:solidFill>
                          <a:srgbClr val="000000"/>
                        </a:solidFill>
                        <a:effectLst/>
                        <a:latin typeface="Calibri  "/>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Transparent, viscous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SPL7013 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Twice daily administration of 3.5g with single-use applicator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MTN-004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3146838"/>
                  </a:ext>
                </a:extLst>
              </a:tr>
              <a:tr h="927735">
                <a:tc>
                  <a:txBody>
                    <a:bodyPr/>
                    <a:lstStyle/>
                    <a:p>
                      <a:pPr algn="l" rtl="0" fontAlgn="ctr"/>
                      <a:r>
                        <a:rPr lang="en-US" sz="1400" b="1" i="0" u="none" strike="noStrike" dirty="0">
                          <a:solidFill>
                            <a:srgbClr val="740074"/>
                          </a:solidFill>
                          <a:effectLst/>
                          <a:latin typeface="Calibri  "/>
                        </a:rPr>
                        <a:t>HEC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
                        </a:rPr>
                        <a:t>CONRAD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Transparent, viscous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None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Daily administration of 0.4g (MTN-003, 008) or twice daily administration of 3.5g (MTN-004); with single-use applicator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
                        </a:rPr>
                        <a:t>MTN-003</a:t>
                      </a:r>
                      <a:r>
                        <a:rPr lang="en-US" sz="1400" b="0" i="0" u="none" strike="noStrike" dirty="0">
                          <a:solidFill>
                            <a:srgbClr val="000000"/>
                          </a:solidFill>
                          <a:effectLst/>
                          <a:latin typeface="Calibri  "/>
                        </a:rPr>
                        <a:t>, 004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0443098"/>
                  </a:ext>
                </a:extLst>
              </a:tr>
            </a:tbl>
          </a:graphicData>
        </a:graphic>
      </p:graphicFrame>
      <p:pic>
        <p:nvPicPr>
          <p:cNvPr id="6" name="Picture 5" descr="A picture containing person, indoor, hand, holding&#10;&#10;Description automatically generated">
            <a:extLst>
              <a:ext uri="{FF2B5EF4-FFF2-40B4-BE49-F238E27FC236}">
                <a16:creationId xmlns:a16="http://schemas.microsoft.com/office/drawing/2014/main" id="{F1969E64-1F7A-42BD-A75B-566003586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7586" y="1619901"/>
            <a:ext cx="3114414" cy="4671621"/>
          </a:xfrm>
          <a:prstGeom prst="rect">
            <a:avLst/>
          </a:prstGeom>
        </p:spPr>
      </p:pic>
      <p:grpSp>
        <p:nvGrpSpPr>
          <p:cNvPr id="23" name="Group 22">
            <a:extLst>
              <a:ext uri="{FF2B5EF4-FFF2-40B4-BE49-F238E27FC236}">
                <a16:creationId xmlns:a16="http://schemas.microsoft.com/office/drawing/2014/main" id="{0E9B1FD8-651B-4290-AC43-6BDF30198744}"/>
              </a:ext>
            </a:extLst>
          </p:cNvPr>
          <p:cNvGrpSpPr/>
          <p:nvPr/>
        </p:nvGrpSpPr>
        <p:grpSpPr>
          <a:xfrm>
            <a:off x="8534400" y="6324600"/>
            <a:ext cx="3811256" cy="3065844"/>
            <a:chOff x="8534400" y="3792156"/>
            <a:chExt cx="3811256" cy="3065844"/>
          </a:xfrm>
        </p:grpSpPr>
        <p:grpSp>
          <p:nvGrpSpPr>
            <p:cNvPr id="24" name="Group 23">
              <a:extLst>
                <a:ext uri="{FF2B5EF4-FFF2-40B4-BE49-F238E27FC236}">
                  <a16:creationId xmlns:a16="http://schemas.microsoft.com/office/drawing/2014/main" id="{8BB8C387-3A23-4C44-BD49-7F3BDDF6B7D3}"/>
                </a:ext>
              </a:extLst>
            </p:cNvPr>
            <p:cNvGrpSpPr/>
            <p:nvPr/>
          </p:nvGrpSpPr>
          <p:grpSpPr>
            <a:xfrm>
              <a:off x="8534400" y="3792156"/>
              <a:ext cx="3811256" cy="3065844"/>
              <a:chOff x="8534400" y="3810000"/>
              <a:chExt cx="3811256" cy="3065844"/>
            </a:xfrm>
          </p:grpSpPr>
          <p:sp>
            <p:nvSpPr>
              <p:cNvPr id="26" name="Rectangle 25">
                <a:extLst>
                  <a:ext uri="{FF2B5EF4-FFF2-40B4-BE49-F238E27FC236}">
                    <a16:creationId xmlns:a16="http://schemas.microsoft.com/office/drawing/2014/main" id="{140EF9D6-FC99-43C4-828B-90B59AB1AF69}"/>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E892E2D8-C774-4FB1-BE10-B200062A0A95}"/>
                  </a:ext>
                </a:extLst>
              </p:cNvPr>
              <p:cNvPicPr>
                <a:picLocks noChangeAspect="1"/>
              </p:cNvPicPr>
              <p:nvPr/>
            </p:nvPicPr>
            <p:blipFill>
              <a:blip r:embed="rId4"/>
              <a:stretch>
                <a:fillRect/>
              </a:stretch>
            </p:blipFill>
            <p:spPr>
              <a:xfrm>
                <a:off x="8686800" y="3962400"/>
                <a:ext cx="254000" cy="165100"/>
              </a:xfrm>
              <a:prstGeom prst="rect">
                <a:avLst/>
              </a:prstGeom>
            </p:spPr>
          </p:pic>
          <p:sp>
            <p:nvSpPr>
              <p:cNvPr id="28" name="TextBox 27">
                <a:extLst>
                  <a:ext uri="{FF2B5EF4-FFF2-40B4-BE49-F238E27FC236}">
                    <a16:creationId xmlns:a16="http://schemas.microsoft.com/office/drawing/2014/main" id="{3216A8E1-8C4B-434F-BC90-FCE148CF5DA6}"/>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9" name="TextBox 28">
                <a:hlinkClick r:id="rId5" action="ppaction://hlinksldjump"/>
                <a:extLst>
                  <a:ext uri="{FF2B5EF4-FFF2-40B4-BE49-F238E27FC236}">
                    <a16:creationId xmlns:a16="http://schemas.microsoft.com/office/drawing/2014/main" id="{3A5DF76A-70B5-4337-A799-45CBB85C525C}"/>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0" name="Rectangle 29">
                <a:hlinkClick r:id="rId5" action="ppaction://hlinksldjump"/>
                <a:extLst>
                  <a:ext uri="{FF2B5EF4-FFF2-40B4-BE49-F238E27FC236}">
                    <a16:creationId xmlns:a16="http://schemas.microsoft.com/office/drawing/2014/main" id="{03F67E79-1BE0-404B-AE8A-1D9EF16BA36C}"/>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1" name="Rectangle 30">
                <a:hlinkClick r:id="rId6" action="ppaction://hlinksldjump"/>
                <a:extLst>
                  <a:ext uri="{FF2B5EF4-FFF2-40B4-BE49-F238E27FC236}">
                    <a16:creationId xmlns:a16="http://schemas.microsoft.com/office/drawing/2014/main" id="{640F8240-FCFE-4A08-B234-54BD3F6E725F}"/>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1883DB39-F3E5-47E3-9DC7-E25CBE33CDB1}"/>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3" name="Rectangle 32">
                <a:hlinkClick r:id="rId7" action="ppaction://hlinksldjump"/>
                <a:extLst>
                  <a:ext uri="{FF2B5EF4-FFF2-40B4-BE49-F238E27FC236}">
                    <a16:creationId xmlns:a16="http://schemas.microsoft.com/office/drawing/2014/main" id="{FFBD0C27-C968-41B8-BFA8-9B99A9E7342E}"/>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05766807-1EDB-4422-9DD5-CA62759BFD40}"/>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5" name="Rectangle 34">
                <a:hlinkClick r:id="rId8" action="ppaction://hlinksldjump"/>
                <a:extLst>
                  <a:ext uri="{FF2B5EF4-FFF2-40B4-BE49-F238E27FC236}">
                    <a16:creationId xmlns:a16="http://schemas.microsoft.com/office/drawing/2014/main" id="{3A959616-AC4A-4B28-AA6A-9C5111391DC6}"/>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6" name="TextBox 35">
                <a:hlinkClick r:id="rId8" action="ppaction://hlinksldjump"/>
                <a:extLst>
                  <a:ext uri="{FF2B5EF4-FFF2-40B4-BE49-F238E27FC236}">
                    <a16:creationId xmlns:a16="http://schemas.microsoft.com/office/drawing/2014/main" id="{130079FA-1EE1-4E83-9848-EB9DBA9AD9B1}"/>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7" name="Straight Connector 36">
                <a:extLst>
                  <a:ext uri="{FF2B5EF4-FFF2-40B4-BE49-F238E27FC236}">
                    <a16:creationId xmlns:a16="http://schemas.microsoft.com/office/drawing/2014/main" id="{811D4535-20B6-4F01-9BD4-62A89633FE3C}"/>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EC30F01C-1237-43F6-85D3-EB39DEBC9C18}"/>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D3888832-E921-4CBE-B642-694C41D27F3E}"/>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69150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3"/>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3"/>
                                        </p:tgtEl>
                                        <p:attrNameLst>
                                          <p:attrName>ppt_x</p:attrName>
                                          <p:attrName>ppt_y</p:attrName>
                                        </p:attrNameLst>
                                      </p:cBhvr>
                                      <p:rCtr x="0" y="18588"/>
                                    </p:animMotion>
                                  </p:childTnLst>
                                </p:cTn>
                              </p:par>
                            </p:childTnLst>
                          </p:cTn>
                        </p:par>
                      </p:childTnLst>
                    </p:cTn>
                  </p:par>
                </p:childTnLst>
              </p:cTn>
              <p:nextCondLst>
                <p:cond evt="onClick" delay="0">
                  <p:tgtEl>
                    <p:spTgt spid="2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457200" y="177800"/>
            <a:ext cx="12039600" cy="965200"/>
          </a:xfrm>
        </p:spPr>
        <p:txBody>
          <a:bodyPr/>
          <a:lstStyle/>
          <a:p>
            <a:pPr algn="l"/>
            <a:r>
              <a:rPr lang="en-US" sz="3200" b="1" dirty="0"/>
              <a:t>Product Specs: </a:t>
            </a:r>
            <a:r>
              <a:rPr lang="en-US" sz="3200" dirty="0"/>
              <a:t>Rectal Gel </a:t>
            </a:r>
          </a:p>
        </p:txBody>
      </p:sp>
      <p:pic>
        <p:nvPicPr>
          <p:cNvPr id="2052" name="Picture 4">
            <a:extLst>
              <a:ext uri="{FF2B5EF4-FFF2-40B4-BE49-F238E27FC236}">
                <a16:creationId xmlns:a16="http://schemas.microsoft.com/office/drawing/2014/main" id="{FD912A27-AA9B-44FE-B4AE-DD27AA729A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54645" y="1994185"/>
            <a:ext cx="33373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6F2ACF10-F8DE-40E4-80FF-468509254A2F}"/>
              </a:ext>
            </a:extLst>
          </p:cNvPr>
          <p:cNvGraphicFramePr>
            <a:graphicFrameLocks noGrp="1"/>
          </p:cNvGraphicFramePr>
          <p:nvPr>
            <p:extLst>
              <p:ext uri="{D42A27DB-BD31-4B8C-83A1-F6EECF244321}">
                <p14:modId xmlns:p14="http://schemas.microsoft.com/office/powerpoint/2010/main" val="2689288158"/>
              </p:ext>
            </p:extLst>
          </p:nvPr>
        </p:nvGraphicFramePr>
        <p:xfrm>
          <a:off x="457201" y="1919637"/>
          <a:ext cx="7619999" cy="4228689"/>
        </p:xfrm>
        <a:graphic>
          <a:graphicData uri="http://schemas.openxmlformats.org/drawingml/2006/table">
            <a:tbl>
              <a:tblPr firstRow="1" bandRow="1">
                <a:tableStyleId>{EB344D84-9AFB-497E-A393-DC336BA19D2E}</a:tableStyleId>
              </a:tblPr>
              <a:tblGrid>
                <a:gridCol w="1142999">
                  <a:extLst>
                    <a:ext uri="{9D8B030D-6E8A-4147-A177-3AD203B41FA5}">
                      <a16:colId xmlns:a16="http://schemas.microsoft.com/office/drawing/2014/main" val="2400400027"/>
                    </a:ext>
                  </a:extLst>
                </a:gridCol>
                <a:gridCol w="1099255">
                  <a:extLst>
                    <a:ext uri="{9D8B030D-6E8A-4147-A177-3AD203B41FA5}">
                      <a16:colId xmlns:a16="http://schemas.microsoft.com/office/drawing/2014/main" val="1372008456"/>
                    </a:ext>
                  </a:extLst>
                </a:gridCol>
                <a:gridCol w="1245373">
                  <a:extLst>
                    <a:ext uri="{9D8B030D-6E8A-4147-A177-3AD203B41FA5}">
                      <a16:colId xmlns:a16="http://schemas.microsoft.com/office/drawing/2014/main" val="2737380744"/>
                    </a:ext>
                  </a:extLst>
                </a:gridCol>
                <a:gridCol w="962333">
                  <a:extLst>
                    <a:ext uri="{9D8B030D-6E8A-4147-A177-3AD203B41FA5}">
                      <a16:colId xmlns:a16="http://schemas.microsoft.com/office/drawing/2014/main" val="1135598928"/>
                    </a:ext>
                  </a:extLst>
                </a:gridCol>
                <a:gridCol w="2065052">
                  <a:extLst>
                    <a:ext uri="{9D8B030D-6E8A-4147-A177-3AD203B41FA5}">
                      <a16:colId xmlns:a16="http://schemas.microsoft.com/office/drawing/2014/main" val="962822137"/>
                    </a:ext>
                  </a:extLst>
                </a:gridCol>
                <a:gridCol w="1104987">
                  <a:extLst>
                    <a:ext uri="{9D8B030D-6E8A-4147-A177-3AD203B41FA5}">
                      <a16:colId xmlns:a16="http://schemas.microsoft.com/office/drawing/2014/main" val="1955501576"/>
                    </a:ext>
                  </a:extLst>
                </a:gridCol>
              </a:tblGrid>
              <a:tr h="570198">
                <a:tc>
                  <a:txBody>
                    <a:bodyPr/>
                    <a:lstStyle/>
                    <a:p>
                      <a:pPr algn="ctr" rtl="0" fontAlgn="ctr"/>
                      <a:r>
                        <a:rPr lang="en-US" sz="1400" b="1" i="0" u="none" strike="noStrike" dirty="0">
                          <a:solidFill>
                            <a:srgbClr val="FFFFFF"/>
                          </a:solidFill>
                          <a:effectLst/>
                          <a:latin typeface="Calibri  "/>
                        </a:rPr>
                        <a:t>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Developer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a:solidFill>
                            <a:srgbClr val="FFFFFF"/>
                          </a:solidFill>
                          <a:effectLst/>
                          <a:latin typeface="Calibri  "/>
                        </a:rPr>
                        <a:t>Attributes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API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Administration</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Protocol(s)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extLst>
                  <a:ext uri="{0D108BD9-81ED-4DB2-BD59-A6C34878D82A}">
                    <a16:rowId xmlns:a16="http://schemas.microsoft.com/office/drawing/2014/main" val="2586148480"/>
                  </a:ext>
                </a:extLst>
              </a:tr>
              <a:tr h="572802">
                <a:tc>
                  <a:txBody>
                    <a:bodyPr/>
                    <a:lstStyle/>
                    <a:p>
                      <a:pPr algn="l" rtl="0" fontAlgn="ctr"/>
                      <a:r>
                        <a:rPr lang="en-US" sz="1400" b="1" i="0" u="none" strike="noStrike" dirty="0">
                          <a:solidFill>
                            <a:srgbClr val="000000"/>
                          </a:solidFill>
                          <a:effectLst/>
                          <a:latin typeface="Calibri  "/>
                        </a:rPr>
                        <a:t>TFV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
                        </a:rPr>
                        <a:t>CONRAD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Transparent, viscous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err="1">
                          <a:solidFill>
                            <a:srgbClr val="000000"/>
                          </a:solidFill>
                          <a:effectLst/>
                          <a:latin typeface="Calibri  "/>
                        </a:rPr>
                        <a:t>TFV</a:t>
                      </a:r>
                      <a:r>
                        <a:rPr lang="en-US" sz="1400" b="0" i="0" u="none" strike="noStrike" dirty="0">
                          <a:solidFill>
                            <a:srgbClr val="000000"/>
                          </a:solidFill>
                          <a:effectLst/>
                          <a:latin typeface="Calibri  "/>
                        </a:rPr>
                        <a:t> 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4 g administered daily with single-use applicator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MTN-006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8763010"/>
                  </a:ext>
                </a:extLst>
              </a:tr>
              <a:tr h="927735">
                <a:tc>
                  <a:txBody>
                    <a:bodyPr/>
                    <a:lstStyle/>
                    <a:p>
                      <a:pPr algn="l" rtl="0" fontAlgn="ctr"/>
                      <a:r>
                        <a:rPr lang="en-US" sz="1400" b="1" i="0" u="none" strike="noStrike" dirty="0">
                          <a:solidFill>
                            <a:srgbClr val="000000"/>
                          </a:solidFill>
                          <a:effectLst/>
                          <a:latin typeface="Calibri  "/>
                        </a:rPr>
                        <a:t>TFV RG 1%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
                        </a:rPr>
                        <a:t>CONRAD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Transparent, viscous, lower osmolality than TFV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TFV 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4 g administered daily or before/after RAI with single-use applicator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MTN-007, 017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0443098"/>
                  </a:ext>
                </a:extLst>
              </a:tr>
              <a:tr h="927735">
                <a:tc>
                  <a:txBody>
                    <a:bodyPr/>
                    <a:lstStyle/>
                    <a:p>
                      <a:pPr algn="l" rtl="0" fontAlgn="ctr"/>
                      <a:r>
                        <a:rPr lang="en-US" sz="1400" b="1" i="0" u="none" strike="noStrike">
                          <a:solidFill>
                            <a:srgbClr val="000000"/>
                          </a:solidFill>
                          <a:effectLst/>
                          <a:latin typeface="Calibri  "/>
                        </a:rPr>
                        <a:t>Dapivirine gel 4759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Calibri  "/>
                        </a:rPr>
                        <a:t>IPM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Opaque, highly viscous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DPV 0.05%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2.5g administered daily with single-use applicator or coital simulation device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MTN-026, 033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4338601"/>
                  </a:ext>
                </a:extLst>
              </a:tr>
              <a:tr h="580614">
                <a:tc>
                  <a:txBody>
                    <a:bodyPr/>
                    <a:lstStyle/>
                    <a:p>
                      <a:pPr algn="l" rtl="0" fontAlgn="ctr"/>
                      <a:r>
                        <a:rPr lang="en-US" sz="1400" b="1" i="0" u="none" strike="noStrike">
                          <a:solidFill>
                            <a:srgbClr val="000000"/>
                          </a:solidFill>
                          <a:effectLst/>
                          <a:latin typeface="Calibri  "/>
                        </a:rPr>
                        <a:t>PC-1005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
                        </a:rPr>
                        <a:t>Population Council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Translucent, viscous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MIV-150 0.002%, 0.3% ZA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3 escalating doses of 4, 16, and 32 mL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MTN-037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34453795"/>
                  </a:ext>
                </a:extLst>
              </a:tr>
              <a:tr h="580614">
                <a:tc>
                  <a:txBody>
                    <a:bodyPr/>
                    <a:lstStyle/>
                    <a:p>
                      <a:pPr algn="l" rtl="0" fontAlgn="ctr"/>
                      <a:r>
                        <a:rPr lang="en-US" sz="1400" b="1" i="0" u="none" strike="noStrike">
                          <a:solidFill>
                            <a:srgbClr val="000000"/>
                          </a:solidFill>
                          <a:effectLst/>
                          <a:latin typeface="Calibri  "/>
                        </a:rPr>
                        <a:t>HEC gel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
                        </a:rPr>
                        <a:t>CONRAD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Transparent, viscous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
                        </a:rPr>
                        <a:t>None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4g administered daily with single-use applicator</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
                        </a:rPr>
                        <a:t>MTN-006, 007, 026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60924924"/>
                  </a:ext>
                </a:extLst>
              </a:tr>
            </a:tbl>
          </a:graphicData>
        </a:graphic>
      </p:graphicFrame>
      <p:sp>
        <p:nvSpPr>
          <p:cNvPr id="10" name="TextBox 9">
            <a:extLst>
              <a:ext uri="{FF2B5EF4-FFF2-40B4-BE49-F238E27FC236}">
                <a16:creationId xmlns:a16="http://schemas.microsoft.com/office/drawing/2014/main" id="{5547429B-D3D5-403B-ACC2-3F62FABE5AC5}"/>
              </a:ext>
            </a:extLst>
          </p:cNvPr>
          <p:cNvSpPr txBox="1"/>
          <p:nvPr/>
        </p:nvSpPr>
        <p:spPr>
          <a:xfrm>
            <a:off x="10767612" y="5181869"/>
            <a:ext cx="1733550" cy="369332"/>
          </a:xfrm>
          <a:prstGeom prst="rect">
            <a:avLst/>
          </a:prstGeom>
          <a:noFill/>
        </p:spPr>
        <p:txBody>
          <a:bodyPr wrap="square">
            <a:spAutoFit/>
          </a:bodyPr>
          <a:lstStyle/>
          <a:p>
            <a:r>
              <a:rPr lang="en-US" sz="1800" i="1" dirty="0">
                <a:solidFill>
                  <a:schemeClr val="bg1"/>
                </a:solidFill>
                <a:latin typeface="Calibri" panose="020F0502020204030204" pitchFamily="34" charset="0"/>
                <a:cs typeface="Calibri" panose="020F0502020204030204" pitchFamily="34" charset="0"/>
              </a:rPr>
              <a:t>PC-1005 gel</a:t>
            </a:r>
          </a:p>
        </p:txBody>
      </p:sp>
      <p:grpSp>
        <p:nvGrpSpPr>
          <p:cNvPr id="23" name="Group 22">
            <a:extLst>
              <a:ext uri="{FF2B5EF4-FFF2-40B4-BE49-F238E27FC236}">
                <a16:creationId xmlns:a16="http://schemas.microsoft.com/office/drawing/2014/main" id="{31D6B48F-1F64-4923-A280-05D8FFEF6C68}"/>
              </a:ext>
            </a:extLst>
          </p:cNvPr>
          <p:cNvGrpSpPr/>
          <p:nvPr/>
        </p:nvGrpSpPr>
        <p:grpSpPr>
          <a:xfrm>
            <a:off x="8534400" y="6324600"/>
            <a:ext cx="3811256" cy="3065844"/>
            <a:chOff x="8534400" y="3792156"/>
            <a:chExt cx="3811256" cy="3065844"/>
          </a:xfrm>
        </p:grpSpPr>
        <p:grpSp>
          <p:nvGrpSpPr>
            <p:cNvPr id="24" name="Group 23">
              <a:extLst>
                <a:ext uri="{FF2B5EF4-FFF2-40B4-BE49-F238E27FC236}">
                  <a16:creationId xmlns:a16="http://schemas.microsoft.com/office/drawing/2014/main" id="{6C5C6EC8-C207-477A-B150-816C27088BDC}"/>
                </a:ext>
              </a:extLst>
            </p:cNvPr>
            <p:cNvGrpSpPr/>
            <p:nvPr/>
          </p:nvGrpSpPr>
          <p:grpSpPr>
            <a:xfrm>
              <a:off x="8534400" y="3792156"/>
              <a:ext cx="3811256" cy="3065844"/>
              <a:chOff x="8534400" y="3810000"/>
              <a:chExt cx="3811256" cy="3065844"/>
            </a:xfrm>
          </p:grpSpPr>
          <p:sp>
            <p:nvSpPr>
              <p:cNvPr id="26" name="Rectangle 25">
                <a:extLst>
                  <a:ext uri="{FF2B5EF4-FFF2-40B4-BE49-F238E27FC236}">
                    <a16:creationId xmlns:a16="http://schemas.microsoft.com/office/drawing/2014/main" id="{6D20B1DB-5BEB-4409-9843-82536A52494B}"/>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0419C562-792A-4F21-9C9C-7E4F486B2322}"/>
                  </a:ext>
                </a:extLst>
              </p:cNvPr>
              <p:cNvPicPr>
                <a:picLocks noChangeAspect="1"/>
              </p:cNvPicPr>
              <p:nvPr/>
            </p:nvPicPr>
            <p:blipFill>
              <a:blip r:embed="rId4"/>
              <a:stretch>
                <a:fillRect/>
              </a:stretch>
            </p:blipFill>
            <p:spPr>
              <a:xfrm>
                <a:off x="8686800" y="3962400"/>
                <a:ext cx="254000" cy="165100"/>
              </a:xfrm>
              <a:prstGeom prst="rect">
                <a:avLst/>
              </a:prstGeom>
            </p:spPr>
          </p:pic>
          <p:sp>
            <p:nvSpPr>
              <p:cNvPr id="28" name="TextBox 27">
                <a:extLst>
                  <a:ext uri="{FF2B5EF4-FFF2-40B4-BE49-F238E27FC236}">
                    <a16:creationId xmlns:a16="http://schemas.microsoft.com/office/drawing/2014/main" id="{50CBEEAA-49AE-4DC9-B16F-B5D2725A3C5E}"/>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29" name="TextBox 28">
                <a:hlinkClick r:id="rId5" action="ppaction://hlinksldjump"/>
                <a:extLst>
                  <a:ext uri="{FF2B5EF4-FFF2-40B4-BE49-F238E27FC236}">
                    <a16:creationId xmlns:a16="http://schemas.microsoft.com/office/drawing/2014/main" id="{87038532-0121-4AA6-B106-C99CE5A7E9F8}"/>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0" name="Rectangle 29">
                <a:hlinkClick r:id="rId5" action="ppaction://hlinksldjump"/>
                <a:extLst>
                  <a:ext uri="{FF2B5EF4-FFF2-40B4-BE49-F238E27FC236}">
                    <a16:creationId xmlns:a16="http://schemas.microsoft.com/office/drawing/2014/main" id="{F1BDF6E7-F303-49ED-880F-9AA907B8ED57}"/>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1" name="Rectangle 30">
                <a:hlinkClick r:id="rId6" action="ppaction://hlinksldjump"/>
                <a:extLst>
                  <a:ext uri="{FF2B5EF4-FFF2-40B4-BE49-F238E27FC236}">
                    <a16:creationId xmlns:a16="http://schemas.microsoft.com/office/drawing/2014/main" id="{CC644D59-E17E-4602-9576-3E34A0133F92}"/>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2" name="TextBox 31">
                <a:hlinkClick r:id="rId6" action="ppaction://hlinksldjump"/>
                <a:extLst>
                  <a:ext uri="{FF2B5EF4-FFF2-40B4-BE49-F238E27FC236}">
                    <a16:creationId xmlns:a16="http://schemas.microsoft.com/office/drawing/2014/main" id="{0DED42E1-ACC7-4AB6-BB94-85D6CA3E8E9D}"/>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3" name="Rectangle 32">
                <a:hlinkClick r:id="rId7" action="ppaction://hlinksldjump"/>
                <a:extLst>
                  <a:ext uri="{FF2B5EF4-FFF2-40B4-BE49-F238E27FC236}">
                    <a16:creationId xmlns:a16="http://schemas.microsoft.com/office/drawing/2014/main" id="{F3B00E50-79FD-4C64-9799-F38514BE2ED9}"/>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4" name="TextBox 33">
                <a:hlinkClick r:id="rId7" action="ppaction://hlinksldjump"/>
                <a:extLst>
                  <a:ext uri="{FF2B5EF4-FFF2-40B4-BE49-F238E27FC236}">
                    <a16:creationId xmlns:a16="http://schemas.microsoft.com/office/drawing/2014/main" id="{2CEE5AF8-5B25-4C89-A015-3B49C636E445}"/>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5" name="Rectangle 34">
                <a:hlinkClick r:id="rId8" action="ppaction://hlinksldjump"/>
                <a:extLst>
                  <a:ext uri="{FF2B5EF4-FFF2-40B4-BE49-F238E27FC236}">
                    <a16:creationId xmlns:a16="http://schemas.microsoft.com/office/drawing/2014/main" id="{BD008B86-2332-4A68-9200-1183BF850D02}"/>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6" name="TextBox 35">
                <a:hlinkClick r:id="rId8" action="ppaction://hlinksldjump"/>
                <a:extLst>
                  <a:ext uri="{FF2B5EF4-FFF2-40B4-BE49-F238E27FC236}">
                    <a16:creationId xmlns:a16="http://schemas.microsoft.com/office/drawing/2014/main" id="{F6635C18-BCFA-4D53-9B8C-DCA2A118B046}"/>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7" name="Straight Connector 36">
                <a:extLst>
                  <a:ext uri="{FF2B5EF4-FFF2-40B4-BE49-F238E27FC236}">
                    <a16:creationId xmlns:a16="http://schemas.microsoft.com/office/drawing/2014/main" id="{8FE0D023-0605-4D1D-9502-49ED92A4CBC5}"/>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B346000-C500-4974-B0F4-A80CEE8CD65A}"/>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ABAE3763-746D-4E3F-BBE9-BC40AC56C628}"/>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9469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3"/>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3"/>
                                        </p:tgtEl>
                                        <p:attrNameLst>
                                          <p:attrName>ppt_x</p:attrName>
                                          <p:attrName>ppt_y</p:attrName>
                                        </p:attrNameLst>
                                      </p:cBhvr>
                                      <p:rCtr x="0" y="18588"/>
                                    </p:animMotion>
                                  </p:childTnLst>
                                </p:cTn>
                              </p:par>
                            </p:childTnLst>
                          </p:cTn>
                        </p:par>
                      </p:childTnLst>
                    </p:cTn>
                  </p:par>
                </p:childTnLst>
              </p:cTn>
              <p:nextCondLst>
                <p:cond evt="onClick" delay="0">
                  <p:tgtEl>
                    <p:spTgt spid="2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457200" y="152400"/>
            <a:ext cx="12039600" cy="965200"/>
          </a:xfrm>
        </p:spPr>
        <p:txBody>
          <a:bodyPr/>
          <a:lstStyle/>
          <a:p>
            <a:pPr algn="l"/>
            <a:r>
              <a:rPr lang="en-US" sz="3200" b="1" dirty="0"/>
              <a:t>Product Specs: </a:t>
            </a:r>
            <a:r>
              <a:rPr lang="en-US" sz="3200" dirty="0"/>
              <a:t>Other rectal products and delivery methods </a:t>
            </a:r>
          </a:p>
        </p:txBody>
      </p:sp>
      <p:graphicFrame>
        <p:nvGraphicFramePr>
          <p:cNvPr id="3" name="Table 2">
            <a:extLst>
              <a:ext uri="{FF2B5EF4-FFF2-40B4-BE49-F238E27FC236}">
                <a16:creationId xmlns:a16="http://schemas.microsoft.com/office/drawing/2014/main" id="{6F2ACF10-F8DE-40E4-80FF-468509254A2F}"/>
              </a:ext>
            </a:extLst>
          </p:cNvPr>
          <p:cNvGraphicFramePr>
            <a:graphicFrameLocks noGrp="1"/>
          </p:cNvGraphicFramePr>
          <p:nvPr>
            <p:extLst>
              <p:ext uri="{D42A27DB-BD31-4B8C-83A1-F6EECF244321}">
                <p14:modId xmlns:p14="http://schemas.microsoft.com/office/powerpoint/2010/main" val="3644723907"/>
              </p:ext>
            </p:extLst>
          </p:nvPr>
        </p:nvGraphicFramePr>
        <p:xfrm>
          <a:off x="457200" y="1905000"/>
          <a:ext cx="7619999" cy="3665127"/>
        </p:xfrm>
        <a:graphic>
          <a:graphicData uri="http://schemas.openxmlformats.org/drawingml/2006/table">
            <a:tbl>
              <a:tblPr firstRow="1" bandRow="1">
                <a:tableStyleId>{EB344D84-9AFB-497E-A393-DC336BA19D2E}</a:tableStyleId>
              </a:tblPr>
              <a:tblGrid>
                <a:gridCol w="1172307">
                  <a:extLst>
                    <a:ext uri="{9D8B030D-6E8A-4147-A177-3AD203B41FA5}">
                      <a16:colId xmlns:a16="http://schemas.microsoft.com/office/drawing/2014/main" val="2400400027"/>
                    </a:ext>
                  </a:extLst>
                </a:gridCol>
                <a:gridCol w="1348154">
                  <a:extLst>
                    <a:ext uri="{9D8B030D-6E8A-4147-A177-3AD203B41FA5}">
                      <a16:colId xmlns:a16="http://schemas.microsoft.com/office/drawing/2014/main" val="2933258483"/>
                    </a:ext>
                  </a:extLst>
                </a:gridCol>
                <a:gridCol w="1348154">
                  <a:extLst>
                    <a:ext uri="{9D8B030D-6E8A-4147-A177-3AD203B41FA5}">
                      <a16:colId xmlns:a16="http://schemas.microsoft.com/office/drawing/2014/main" val="2737380744"/>
                    </a:ext>
                  </a:extLst>
                </a:gridCol>
                <a:gridCol w="937846">
                  <a:extLst>
                    <a:ext uri="{9D8B030D-6E8A-4147-A177-3AD203B41FA5}">
                      <a16:colId xmlns:a16="http://schemas.microsoft.com/office/drawing/2014/main" val="1135598928"/>
                    </a:ext>
                  </a:extLst>
                </a:gridCol>
                <a:gridCol w="1406769">
                  <a:extLst>
                    <a:ext uri="{9D8B030D-6E8A-4147-A177-3AD203B41FA5}">
                      <a16:colId xmlns:a16="http://schemas.microsoft.com/office/drawing/2014/main" val="962822137"/>
                    </a:ext>
                  </a:extLst>
                </a:gridCol>
                <a:gridCol w="1406769">
                  <a:extLst>
                    <a:ext uri="{9D8B030D-6E8A-4147-A177-3AD203B41FA5}">
                      <a16:colId xmlns:a16="http://schemas.microsoft.com/office/drawing/2014/main" val="1955501576"/>
                    </a:ext>
                  </a:extLst>
                </a:gridCol>
              </a:tblGrid>
              <a:tr h="558953">
                <a:tc>
                  <a:txBody>
                    <a:bodyPr/>
                    <a:lstStyle/>
                    <a:p>
                      <a:pPr algn="ctr"/>
                      <a:r>
                        <a:rPr lang="en-US" sz="1400" dirty="0">
                          <a:latin typeface="Calibri" panose="020F0502020204030204" pitchFamily="34" charset="0"/>
                          <a:cs typeface="Calibri" panose="020F0502020204030204" pitchFamily="34" charset="0"/>
                        </a:rPr>
                        <a:t>Product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rtl="0" fontAlgn="ctr"/>
                      <a:r>
                        <a:rPr lang="en-US" sz="1400" b="1" i="0" u="none" strike="noStrike" dirty="0">
                          <a:solidFill>
                            <a:srgbClr val="FFFFFF"/>
                          </a:solidFill>
                          <a:effectLst/>
                          <a:latin typeface="Calibri  "/>
                        </a:rPr>
                        <a:t>Developer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Attributes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API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Administration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tc>
                  <a:txBody>
                    <a:bodyPr/>
                    <a:lstStyle/>
                    <a:p>
                      <a:pPr algn="ctr"/>
                      <a:r>
                        <a:rPr lang="en-US" sz="1400" dirty="0">
                          <a:latin typeface="Calibri" panose="020F0502020204030204" pitchFamily="34" charset="0"/>
                          <a:cs typeface="Calibri" panose="020F0502020204030204" pitchFamily="34" charset="0"/>
                        </a:rPr>
                        <a:t>Protocol(s)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40074"/>
                    </a:solidFill>
                  </a:tcPr>
                </a:tc>
                <a:extLst>
                  <a:ext uri="{0D108BD9-81ED-4DB2-BD59-A6C34878D82A}">
                    <a16:rowId xmlns:a16="http://schemas.microsoft.com/office/drawing/2014/main" val="2586148480"/>
                  </a:ext>
                </a:extLst>
              </a:tr>
              <a:tr h="560868">
                <a:tc>
                  <a:txBody>
                    <a:bodyPr/>
                    <a:lstStyle/>
                    <a:p>
                      <a:pPr algn="l" rtl="0" fontAlgn="ctr"/>
                      <a:r>
                        <a:rPr lang="en-US" sz="1400" b="1" i="0" u="none" strike="noStrike" dirty="0">
                          <a:solidFill>
                            <a:srgbClr val="740074"/>
                          </a:solidFill>
                          <a:effectLst/>
                          <a:latin typeface="Calibri" panose="020F0502020204030204" pitchFamily="34" charset="0"/>
                          <a:cs typeface="Calibri" panose="020F0502020204030204" pitchFamily="34" charset="0"/>
                        </a:rPr>
                        <a:t>Douche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400" b="0" i="1" u="none" strike="noStrike" dirty="0">
                          <a:solidFill>
                            <a:schemeClr val="tx1"/>
                          </a:solidFill>
                          <a:effectLst/>
                          <a:latin typeface="Calibri" panose="020F0502020204030204" pitchFamily="34" charset="0"/>
                          <a:cs typeface="Calibri" panose="020F0502020204030204" pitchFamily="34" charset="0"/>
                        </a:rPr>
                        <a:t>--</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Clean water in enema bottle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None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Prior to RAI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chemeClr val="tx1"/>
                          </a:solidFill>
                          <a:effectLst/>
                          <a:latin typeface="Calibri" panose="020F0502020204030204" pitchFamily="34" charset="0"/>
                          <a:cs typeface="Calibri" panose="020F0502020204030204" pitchFamily="34" charset="0"/>
                        </a:rPr>
                        <a:t>MTN-035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8763010"/>
                  </a:ext>
                </a:extLst>
              </a:tr>
              <a:tr h="726430">
                <a:tc>
                  <a:txBody>
                    <a:bodyPr/>
                    <a:lstStyle/>
                    <a:p>
                      <a:pPr algn="l" rtl="0" fontAlgn="ctr"/>
                      <a:r>
                        <a:rPr lang="en-US" sz="1400" b="1" i="0" u="none" strike="noStrike" dirty="0">
                          <a:solidFill>
                            <a:srgbClr val="740074"/>
                          </a:solidFill>
                          <a:effectLst/>
                          <a:latin typeface="Calibri" panose="020F0502020204030204" pitchFamily="34" charset="0"/>
                          <a:cs typeface="Calibri" panose="020F0502020204030204" pitchFamily="34" charset="0"/>
                        </a:rPr>
                        <a:t>Rectal insert</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cs typeface="Calibri" panose="020F0502020204030204" pitchFamily="34" charset="0"/>
                        </a:rPr>
                        <a:t>CONRAD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White, bullet-shaped solid 1.5x0.7cm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None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Prior to RAI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MTN-035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3146838"/>
                  </a:ext>
                </a:extLst>
              </a:tr>
              <a:tr h="909438">
                <a:tc>
                  <a:txBody>
                    <a:bodyPr/>
                    <a:lstStyle/>
                    <a:p>
                      <a:pPr algn="l" rtl="0" fontAlgn="ctr"/>
                      <a:r>
                        <a:rPr lang="en-US" sz="1400" b="1" i="0" u="none" strike="noStrike" dirty="0">
                          <a:solidFill>
                            <a:srgbClr val="740074"/>
                          </a:solidFill>
                          <a:effectLst/>
                          <a:latin typeface="Calibri" panose="020F0502020204030204" pitchFamily="34" charset="0"/>
                          <a:cs typeface="Calibri" panose="020F0502020204030204" pitchFamily="34" charset="0"/>
                        </a:rPr>
                        <a:t>Suppository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cs typeface="Calibri" panose="020F0502020204030204" pitchFamily="34" charset="0"/>
                        </a:rPr>
                        <a:t>MTN</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White suppository 3 cm long</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None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Prior to RAI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MTN-035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0443098"/>
                  </a:ext>
                </a:extLst>
              </a:tr>
              <a:tr h="909438">
                <a:tc>
                  <a:txBody>
                    <a:bodyPr/>
                    <a:lstStyle/>
                    <a:p>
                      <a:pPr algn="l" rtl="0" fontAlgn="ctr"/>
                      <a:r>
                        <a:rPr lang="en-US" sz="1400" b="1" i="0" u="none" strike="noStrike" dirty="0">
                          <a:solidFill>
                            <a:srgbClr val="740074"/>
                          </a:solidFill>
                          <a:effectLst/>
                          <a:latin typeface="Calibri" panose="020F0502020204030204" pitchFamily="34" charset="0"/>
                          <a:cs typeface="Calibri" panose="020F0502020204030204" pitchFamily="34" charset="0"/>
                        </a:rPr>
                        <a:t>Rectal insert</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Calibri" panose="020F0502020204030204" pitchFamily="34" charset="0"/>
                          <a:cs typeface="Calibri" panose="020F0502020204030204" pitchFamily="34" charset="0"/>
                        </a:rPr>
                        <a:t>CONRAD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cs typeface="Calibri" panose="020F0502020204030204" pitchFamily="34" charset="0"/>
                        </a:rPr>
                        <a:t>White, bullet-shaped solid. 1.5x0.7cm</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da-DK" sz="1400" b="0" i="0" u="none" strike="noStrike">
                          <a:solidFill>
                            <a:srgbClr val="000000"/>
                          </a:solidFill>
                          <a:effectLst/>
                          <a:latin typeface="Calibri" panose="020F0502020204030204" pitchFamily="34" charset="0"/>
                          <a:cs typeface="Calibri" panose="020F0502020204030204" pitchFamily="34" charset="0"/>
                        </a:rPr>
                        <a:t>20 mg TAF, 16 mg EVG</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Twice during study period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cs typeface="Calibri" panose="020F0502020204030204" pitchFamily="34" charset="0"/>
                        </a:rPr>
                        <a:t>MTN-039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4338601"/>
                  </a:ext>
                </a:extLst>
              </a:tr>
            </a:tbl>
          </a:graphicData>
        </a:graphic>
      </p:graphicFrame>
      <p:pic>
        <p:nvPicPr>
          <p:cNvPr id="40" name="Picture 39">
            <a:extLst>
              <a:ext uri="{FF2B5EF4-FFF2-40B4-BE49-F238E27FC236}">
                <a16:creationId xmlns:a16="http://schemas.microsoft.com/office/drawing/2014/main" id="{B24698DE-05BF-473B-A4FA-86C666BF64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553"/>
          <a:stretch/>
        </p:blipFill>
        <p:spPr>
          <a:xfrm>
            <a:off x="9067800" y="1523999"/>
            <a:ext cx="2566354" cy="4869671"/>
          </a:xfrm>
          <a:prstGeom prst="rect">
            <a:avLst/>
          </a:prstGeom>
        </p:spPr>
      </p:pic>
      <p:grpSp>
        <p:nvGrpSpPr>
          <p:cNvPr id="24" name="Group 23">
            <a:extLst>
              <a:ext uri="{FF2B5EF4-FFF2-40B4-BE49-F238E27FC236}">
                <a16:creationId xmlns:a16="http://schemas.microsoft.com/office/drawing/2014/main" id="{9831F989-52CD-4334-BE0A-7B9E067DAE7F}"/>
              </a:ext>
            </a:extLst>
          </p:cNvPr>
          <p:cNvGrpSpPr/>
          <p:nvPr/>
        </p:nvGrpSpPr>
        <p:grpSpPr>
          <a:xfrm>
            <a:off x="8534400" y="6324600"/>
            <a:ext cx="3811256" cy="3065844"/>
            <a:chOff x="8534400" y="3792156"/>
            <a:chExt cx="3811256" cy="3065844"/>
          </a:xfrm>
        </p:grpSpPr>
        <p:grpSp>
          <p:nvGrpSpPr>
            <p:cNvPr id="25" name="Group 24">
              <a:extLst>
                <a:ext uri="{FF2B5EF4-FFF2-40B4-BE49-F238E27FC236}">
                  <a16:creationId xmlns:a16="http://schemas.microsoft.com/office/drawing/2014/main" id="{1102FA8D-3BD2-494D-BFB8-AEC0FEC4CB73}"/>
                </a:ext>
              </a:extLst>
            </p:cNvPr>
            <p:cNvGrpSpPr/>
            <p:nvPr/>
          </p:nvGrpSpPr>
          <p:grpSpPr>
            <a:xfrm>
              <a:off x="8534400" y="3792156"/>
              <a:ext cx="3811256" cy="3065844"/>
              <a:chOff x="8534400" y="3810000"/>
              <a:chExt cx="3811256" cy="3065844"/>
            </a:xfrm>
          </p:grpSpPr>
          <p:sp>
            <p:nvSpPr>
              <p:cNvPr id="27" name="Rectangle 26">
                <a:extLst>
                  <a:ext uri="{FF2B5EF4-FFF2-40B4-BE49-F238E27FC236}">
                    <a16:creationId xmlns:a16="http://schemas.microsoft.com/office/drawing/2014/main" id="{9B270330-040E-41A5-9167-347B94F23766}"/>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80C319B-38EE-428B-B341-30877BD17FFD}"/>
                  </a:ext>
                </a:extLst>
              </p:cNvPr>
              <p:cNvPicPr>
                <a:picLocks noChangeAspect="1"/>
              </p:cNvPicPr>
              <p:nvPr/>
            </p:nvPicPr>
            <p:blipFill>
              <a:blip r:embed="rId4"/>
              <a:stretch>
                <a:fillRect/>
              </a:stretch>
            </p:blipFill>
            <p:spPr>
              <a:xfrm>
                <a:off x="8686800" y="3962400"/>
                <a:ext cx="254000" cy="165100"/>
              </a:xfrm>
              <a:prstGeom prst="rect">
                <a:avLst/>
              </a:prstGeom>
            </p:spPr>
          </p:pic>
          <p:sp>
            <p:nvSpPr>
              <p:cNvPr id="29" name="TextBox 28">
                <a:extLst>
                  <a:ext uri="{FF2B5EF4-FFF2-40B4-BE49-F238E27FC236}">
                    <a16:creationId xmlns:a16="http://schemas.microsoft.com/office/drawing/2014/main" id="{26675936-A4C0-4168-9FCC-60A469ECE25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0" name="TextBox 29">
                <a:hlinkClick r:id="rId5" action="ppaction://hlinksldjump"/>
                <a:extLst>
                  <a:ext uri="{FF2B5EF4-FFF2-40B4-BE49-F238E27FC236}">
                    <a16:creationId xmlns:a16="http://schemas.microsoft.com/office/drawing/2014/main" id="{4834C6C4-3C8A-40E8-9D47-1C87B1DAB3FD}"/>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1" name="Rectangle 30">
                <a:hlinkClick r:id="rId5" action="ppaction://hlinksldjump"/>
                <a:extLst>
                  <a:ext uri="{FF2B5EF4-FFF2-40B4-BE49-F238E27FC236}">
                    <a16:creationId xmlns:a16="http://schemas.microsoft.com/office/drawing/2014/main" id="{74F07CAF-7781-4A6C-9EFB-55A24FB3A52F}"/>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2" name="Rectangle 31">
                <a:hlinkClick r:id="rId6" action="ppaction://hlinksldjump"/>
                <a:extLst>
                  <a:ext uri="{FF2B5EF4-FFF2-40B4-BE49-F238E27FC236}">
                    <a16:creationId xmlns:a16="http://schemas.microsoft.com/office/drawing/2014/main" id="{596E6F9E-14F0-473E-9976-FE6A81C40ABE}"/>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3" name="TextBox 32">
                <a:hlinkClick r:id="rId6" action="ppaction://hlinksldjump"/>
                <a:extLst>
                  <a:ext uri="{FF2B5EF4-FFF2-40B4-BE49-F238E27FC236}">
                    <a16:creationId xmlns:a16="http://schemas.microsoft.com/office/drawing/2014/main" id="{3E451631-ADE8-4F55-8433-72BFD2C3013A}"/>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4" name="Rectangle 33">
                <a:hlinkClick r:id="rId7" action="ppaction://hlinksldjump"/>
                <a:extLst>
                  <a:ext uri="{FF2B5EF4-FFF2-40B4-BE49-F238E27FC236}">
                    <a16:creationId xmlns:a16="http://schemas.microsoft.com/office/drawing/2014/main" id="{50D8B27F-D711-47C1-9A00-498CA9A06060}"/>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5" name="TextBox 34">
                <a:hlinkClick r:id="rId7" action="ppaction://hlinksldjump"/>
                <a:extLst>
                  <a:ext uri="{FF2B5EF4-FFF2-40B4-BE49-F238E27FC236}">
                    <a16:creationId xmlns:a16="http://schemas.microsoft.com/office/drawing/2014/main" id="{78A472FD-F529-49E1-9BAE-1D499230551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6" name="Rectangle 35">
                <a:hlinkClick r:id="rId8" action="ppaction://hlinksldjump"/>
                <a:extLst>
                  <a:ext uri="{FF2B5EF4-FFF2-40B4-BE49-F238E27FC236}">
                    <a16:creationId xmlns:a16="http://schemas.microsoft.com/office/drawing/2014/main" id="{85418B13-B332-46D3-AF8F-CE44128160C6}"/>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37" name="TextBox 36">
                <a:hlinkClick r:id="rId8" action="ppaction://hlinksldjump"/>
                <a:extLst>
                  <a:ext uri="{FF2B5EF4-FFF2-40B4-BE49-F238E27FC236}">
                    <a16:creationId xmlns:a16="http://schemas.microsoft.com/office/drawing/2014/main" id="{464678F7-0E5D-4D22-ABE2-C4A80319ACB8}"/>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38" name="Straight Connector 37">
                <a:extLst>
                  <a:ext uri="{FF2B5EF4-FFF2-40B4-BE49-F238E27FC236}">
                    <a16:creationId xmlns:a16="http://schemas.microsoft.com/office/drawing/2014/main" id="{37ED963A-F2B3-454A-B5E7-F9C1674F2206}"/>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49C7526-DFCB-4C66-B672-BBCBF277EE0F}"/>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6" name="Straight Connector 25">
              <a:extLst>
                <a:ext uri="{FF2B5EF4-FFF2-40B4-BE49-F238E27FC236}">
                  <a16:creationId xmlns:a16="http://schemas.microsoft.com/office/drawing/2014/main" id="{053FA1F2-E432-4FBF-878B-FEB3B0996A5F}"/>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41" name="TextBox 40">
            <a:extLst>
              <a:ext uri="{FF2B5EF4-FFF2-40B4-BE49-F238E27FC236}">
                <a16:creationId xmlns:a16="http://schemas.microsoft.com/office/drawing/2014/main" id="{6C9AA45F-3F1B-4D98-B67C-A9D008F7498C}"/>
              </a:ext>
            </a:extLst>
          </p:cNvPr>
          <p:cNvSpPr txBox="1"/>
          <p:nvPr/>
        </p:nvSpPr>
        <p:spPr>
          <a:xfrm>
            <a:off x="9010650" y="1479850"/>
            <a:ext cx="2623504" cy="369332"/>
          </a:xfrm>
          <a:prstGeom prst="rect">
            <a:avLst/>
          </a:prstGeom>
          <a:noFill/>
        </p:spPr>
        <p:txBody>
          <a:bodyPr wrap="square">
            <a:spAutoFit/>
          </a:bodyPr>
          <a:lstStyle/>
          <a:p>
            <a:r>
              <a:rPr lang="en-US" i="1" dirty="0">
                <a:solidFill>
                  <a:schemeClr val="bg1"/>
                </a:solidFill>
                <a:latin typeface="Calibri  "/>
              </a:rPr>
              <a:t>MTN-035 douche bottle </a:t>
            </a:r>
            <a:endParaRPr lang="en-US" sz="1800" i="1" dirty="0">
              <a:solidFill>
                <a:schemeClr val="bg1"/>
              </a:solidFill>
              <a:latin typeface="Calibri  "/>
            </a:endParaRPr>
          </a:p>
        </p:txBody>
      </p:sp>
    </p:spTree>
    <p:extLst>
      <p:ext uri="{BB962C8B-B14F-4D97-AF65-F5344CB8AC3E}">
        <p14:creationId xmlns:p14="http://schemas.microsoft.com/office/powerpoint/2010/main" val="1655020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4"/>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4"/>
                                        </p:tgtEl>
                                        <p:attrNameLst>
                                          <p:attrName>ppt_x</p:attrName>
                                          <p:attrName>ppt_y</p:attrName>
                                        </p:attrNameLst>
                                      </p:cBhvr>
                                      <p:rCtr x="0" y="18588"/>
                                    </p:animMotion>
                                  </p:childTnLst>
                                </p:cTn>
                              </p:par>
                            </p:childTnLst>
                          </p:cTn>
                        </p:par>
                      </p:childTnLst>
                    </p:cTn>
                  </p:par>
                </p:childTnLst>
              </p:cTn>
              <p:nextCondLst>
                <p:cond evt="onClick" delay="0">
                  <p:tgtEl>
                    <p:spTgt spid="2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82880"/>
            <a:ext cx="12039600" cy="965200"/>
          </a:xfrm>
        </p:spPr>
        <p:txBody>
          <a:bodyPr/>
          <a:lstStyle/>
          <a:p>
            <a:pPr algn="l"/>
            <a:r>
              <a:rPr lang="en-US" sz="3200" b="1" dirty="0"/>
              <a:t>Glossary: </a:t>
            </a:r>
            <a:r>
              <a:rPr lang="en-US" sz="3200" dirty="0"/>
              <a:t>Social and behavioral research methods and tools</a:t>
            </a:r>
          </a:p>
        </p:txBody>
      </p:sp>
      <p:graphicFrame>
        <p:nvGraphicFramePr>
          <p:cNvPr id="3" name="Table 2">
            <a:extLst>
              <a:ext uri="{FF2B5EF4-FFF2-40B4-BE49-F238E27FC236}">
                <a16:creationId xmlns:a16="http://schemas.microsoft.com/office/drawing/2014/main" id="{6F2ACF10-F8DE-40E4-80FF-468509254A2F}"/>
              </a:ext>
            </a:extLst>
          </p:cNvPr>
          <p:cNvGraphicFramePr>
            <a:graphicFrameLocks noGrp="1"/>
          </p:cNvGraphicFramePr>
          <p:nvPr>
            <p:extLst>
              <p:ext uri="{D42A27DB-BD31-4B8C-83A1-F6EECF244321}">
                <p14:modId xmlns:p14="http://schemas.microsoft.com/office/powerpoint/2010/main" val="885470141"/>
              </p:ext>
            </p:extLst>
          </p:nvPr>
        </p:nvGraphicFramePr>
        <p:xfrm>
          <a:off x="457200" y="1648745"/>
          <a:ext cx="11353800" cy="5026376"/>
        </p:xfrm>
        <a:graphic>
          <a:graphicData uri="http://schemas.openxmlformats.org/drawingml/2006/table">
            <a:tbl>
              <a:tblPr firstRow="1" bandRow="1">
                <a:tableStyleId>{EB9631B5-78F2-41C9-869B-9F39066F8104}</a:tableStyleId>
              </a:tblPr>
              <a:tblGrid>
                <a:gridCol w="2506683">
                  <a:extLst>
                    <a:ext uri="{9D8B030D-6E8A-4147-A177-3AD203B41FA5}">
                      <a16:colId xmlns:a16="http://schemas.microsoft.com/office/drawing/2014/main" val="2400400027"/>
                    </a:ext>
                  </a:extLst>
                </a:gridCol>
                <a:gridCol w="8847117">
                  <a:extLst>
                    <a:ext uri="{9D8B030D-6E8A-4147-A177-3AD203B41FA5}">
                      <a16:colId xmlns:a16="http://schemas.microsoft.com/office/drawing/2014/main" val="2737380744"/>
                    </a:ext>
                  </a:extLst>
                </a:gridCol>
              </a:tblGrid>
              <a:tr h="339811">
                <a:tc>
                  <a:txBody>
                    <a:bodyPr/>
                    <a:lstStyle/>
                    <a:p>
                      <a:pPr algn="l"/>
                      <a:r>
                        <a:rPr lang="en-US" sz="1500" dirty="0"/>
                        <a:t>Name, abbreviation</a:t>
                      </a:r>
                      <a:endParaRPr lang="en-US" sz="1500" dirty="0">
                        <a:latin typeface="Calibri  "/>
                      </a:endParaRPr>
                    </a:p>
                  </a:txBody>
                  <a:tcPr/>
                </a:tc>
                <a:tc>
                  <a:txBody>
                    <a:bodyPr/>
                    <a:lstStyle/>
                    <a:p>
                      <a:pPr algn="l"/>
                      <a:r>
                        <a:rPr lang="en-US" sz="1500" dirty="0"/>
                        <a:t>Description</a:t>
                      </a:r>
                      <a:endParaRPr lang="en-US" sz="1500" dirty="0">
                        <a:latin typeface="Calibri  "/>
                      </a:endParaRPr>
                    </a:p>
                  </a:txBody>
                  <a:tcPr/>
                </a:tc>
                <a:extLst>
                  <a:ext uri="{0D108BD9-81ED-4DB2-BD59-A6C34878D82A}">
                    <a16:rowId xmlns:a16="http://schemas.microsoft.com/office/drawing/2014/main" val="2586148480"/>
                  </a:ext>
                </a:extLst>
              </a:tr>
              <a:tr h="220473">
                <a:tc>
                  <a:txBody>
                    <a:bodyPr/>
                    <a:lstStyle/>
                    <a:p>
                      <a:pPr algn="l" rtl="0" fontAlgn="ctr"/>
                      <a:r>
                        <a:rPr lang="en-US" sz="1300" b="0" u="none" strike="noStrike" dirty="0">
                          <a:solidFill>
                            <a:schemeClr val="tx1"/>
                          </a:solidFill>
                          <a:effectLst/>
                        </a:rPr>
                        <a:t>In-depth interview, IDI</a:t>
                      </a:r>
                      <a:endParaRPr lang="en-US" sz="1300" b="0" i="0" u="none" strike="noStrike" dirty="0">
                        <a:solidFill>
                          <a:schemeClr val="tx1"/>
                        </a:solidFill>
                        <a:effectLst/>
                        <a:latin typeface="Calibri  "/>
                      </a:endParaRPr>
                    </a:p>
                  </a:txBody>
                  <a:tcPr marL="73152" marR="9525" marT="9525" marB="0" anchor="ctr"/>
                </a:tc>
                <a:tc>
                  <a:txBody>
                    <a:bodyPr/>
                    <a:lstStyle/>
                    <a:p>
                      <a:pPr algn="l" rtl="0" fontAlgn="ctr"/>
                      <a:r>
                        <a:rPr lang="en-US" sz="1100" b="0" u="none" strike="noStrike" dirty="0">
                          <a:solidFill>
                            <a:schemeClr val="tx1"/>
                          </a:solidFill>
                          <a:effectLst/>
                        </a:rPr>
                        <a:t>Qualitative, open-ended and sometimes unstructured interviews with a single participant to gather detailed information</a:t>
                      </a:r>
                      <a:endParaRPr lang="en-US" sz="1100" b="0" i="0" u="none" strike="noStrike" dirty="0">
                        <a:solidFill>
                          <a:schemeClr val="tx1"/>
                        </a:solidFill>
                        <a:effectLst/>
                        <a:latin typeface="Calibri  "/>
                      </a:endParaRPr>
                    </a:p>
                  </a:txBody>
                  <a:tcPr marL="73152" marR="9525" marT="9525" marB="0" anchor="ctr"/>
                </a:tc>
                <a:extLst>
                  <a:ext uri="{0D108BD9-81ED-4DB2-BD59-A6C34878D82A}">
                    <a16:rowId xmlns:a16="http://schemas.microsoft.com/office/drawing/2014/main" val="1638763010"/>
                  </a:ext>
                </a:extLst>
              </a:tr>
              <a:tr h="366106">
                <a:tc>
                  <a:txBody>
                    <a:bodyPr/>
                    <a:lstStyle/>
                    <a:p>
                      <a:pPr algn="l" rtl="0" fontAlgn="ctr"/>
                      <a:r>
                        <a:rPr lang="en-US" sz="1300" b="0" u="none" strike="noStrike" dirty="0">
                          <a:solidFill>
                            <a:srgbClr val="000000"/>
                          </a:solidFill>
                          <a:effectLst/>
                        </a:rPr>
                        <a:t>Focus group discussion, FGD</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Qualitative, open-ended and sometimes unstructured interviews with a group of participants to gather detailed information about the group’s experiences or perceptions.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1083146838"/>
                  </a:ext>
                </a:extLst>
              </a:tr>
              <a:tr h="43083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b="0" u="none" strike="noStrike" dirty="0">
                          <a:solidFill>
                            <a:srgbClr val="000000"/>
                          </a:solidFill>
                          <a:effectLst/>
                        </a:rPr>
                        <a:t>(Audio) computer-assisted self-interview, (A)CASI</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Structured data collection on a computer or tablet using specialized software. ACASI includes audio prompts, which participants can listen to with headphones.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3690443098"/>
                  </a:ext>
                </a:extLst>
              </a:tr>
              <a:tr h="36610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300" b="0" u="none" strike="noStrike" dirty="0">
                          <a:solidFill>
                            <a:srgbClr val="000000"/>
                          </a:solidFill>
                          <a:effectLst/>
                        </a:rPr>
                        <a:t>Discrete choice experiment, DCE</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Structured data collection and analysis method that indirectly assesses preference by asking participants to make a series of choices between two alternatives.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4174338601"/>
                  </a:ext>
                </a:extLst>
              </a:tr>
              <a:tr h="220473">
                <a:tc>
                  <a:txBody>
                    <a:bodyPr/>
                    <a:lstStyle/>
                    <a:p>
                      <a:pPr algn="l" rtl="0" fontAlgn="ctr"/>
                      <a:r>
                        <a:rPr lang="en-US" sz="1300" b="0" u="none" strike="noStrike" dirty="0">
                          <a:solidFill>
                            <a:srgbClr val="000000"/>
                          </a:solidFill>
                          <a:effectLst/>
                        </a:rPr>
                        <a:t>Ethnography</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An approach to research derived from anthropology, which involves in-depth exploration of social or cultural phenomena using a variety of methods.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4162537248"/>
                  </a:ext>
                </a:extLst>
              </a:tr>
              <a:tr h="366106">
                <a:tc>
                  <a:txBody>
                    <a:bodyPr/>
                    <a:lstStyle/>
                    <a:p>
                      <a:pPr algn="l" rtl="0" fontAlgn="ctr"/>
                      <a:r>
                        <a:rPr lang="en-US" sz="1300" b="0" u="none" strike="noStrike" dirty="0">
                          <a:solidFill>
                            <a:srgbClr val="000000"/>
                          </a:solidFill>
                          <a:effectLst/>
                        </a:rPr>
                        <a:t>Body mapping</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An approach to data collection using drawings of the human body to identify or clarify specific anatomical regions or to encourage discussion around health-related topics.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4055807108"/>
                  </a:ext>
                </a:extLst>
              </a:tr>
              <a:tr h="220473">
                <a:tc>
                  <a:txBody>
                    <a:bodyPr/>
                    <a:lstStyle/>
                    <a:p>
                      <a:pPr algn="l" rtl="0" fontAlgn="ctr"/>
                      <a:r>
                        <a:rPr lang="en-US" sz="1300" b="0" u="none" strike="noStrike" dirty="0">
                          <a:solidFill>
                            <a:srgbClr val="000000"/>
                          </a:solidFill>
                          <a:effectLst/>
                        </a:rPr>
                        <a:t>Debrief reports</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Structured forms completed after IDIs or FGDs to summarize key information.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4237038723"/>
                  </a:ext>
                </a:extLst>
              </a:tr>
              <a:tr h="366106">
                <a:tc>
                  <a:txBody>
                    <a:bodyPr/>
                    <a:lstStyle/>
                    <a:p>
                      <a:pPr algn="l" rtl="0" fontAlgn="ctr"/>
                      <a:r>
                        <a:rPr lang="en-US" sz="1300" b="0" u="none" strike="noStrike" dirty="0">
                          <a:solidFill>
                            <a:srgbClr val="000000"/>
                          </a:solidFill>
                          <a:effectLst/>
                        </a:rPr>
                        <a:t>Interactive voice response</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Automated approach to data collection using pre-recorded questions played during a phone call, with participants recording answers through voice responses or keypad entries.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2574542745"/>
                  </a:ext>
                </a:extLst>
              </a:tr>
              <a:tr h="220473">
                <a:tc>
                  <a:txBody>
                    <a:bodyPr/>
                    <a:lstStyle/>
                    <a:p>
                      <a:pPr algn="l" rtl="0" fontAlgn="ctr"/>
                      <a:r>
                        <a:rPr lang="en-US" sz="1300" b="0" u="none" strike="noStrike" dirty="0">
                          <a:solidFill>
                            <a:srgbClr val="000000"/>
                          </a:solidFill>
                          <a:effectLst/>
                        </a:rPr>
                        <a:t>SMS data collection/SMS CASI</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Automated approach to data collection using SMS messaging.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4233294316"/>
                  </a:ext>
                </a:extLst>
              </a:tr>
              <a:tr h="220473">
                <a:tc>
                  <a:txBody>
                    <a:bodyPr/>
                    <a:lstStyle/>
                    <a:p>
                      <a:pPr algn="l" rtl="0" fontAlgn="ctr"/>
                      <a:r>
                        <a:rPr lang="en-US" sz="1300" b="0" u="none" strike="noStrike" dirty="0">
                          <a:solidFill>
                            <a:srgbClr val="000000"/>
                          </a:solidFill>
                          <a:effectLst/>
                        </a:rPr>
                        <a:t>Convergence interviews</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Brief, structured interview to gain insight into discrepancies between adherence results from different data sources.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275914865"/>
                  </a:ext>
                </a:extLst>
              </a:tr>
              <a:tr h="220473">
                <a:tc>
                  <a:txBody>
                    <a:bodyPr/>
                    <a:lstStyle/>
                    <a:p>
                      <a:pPr algn="l" rtl="0" fontAlgn="ctr"/>
                      <a:r>
                        <a:rPr lang="en-US" sz="1300" b="0" u="none" strike="noStrike" dirty="0">
                          <a:solidFill>
                            <a:srgbClr val="000000"/>
                          </a:solidFill>
                          <a:effectLst/>
                        </a:rPr>
                        <a:t>Counseling session analysis</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Analysis of audio-recorded and transcribed counseling sessions.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3154575446"/>
                  </a:ext>
                </a:extLst>
              </a:tr>
              <a:tr h="220473">
                <a:tc>
                  <a:txBody>
                    <a:bodyPr/>
                    <a:lstStyle/>
                    <a:p>
                      <a:pPr algn="l" rtl="0" fontAlgn="ctr"/>
                      <a:r>
                        <a:rPr lang="en-US" sz="1300" b="0" u="none" strike="noStrike" dirty="0">
                          <a:solidFill>
                            <a:srgbClr val="000000"/>
                          </a:solidFill>
                          <a:effectLst/>
                        </a:rPr>
                        <a:t>Pile sorting</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Structured qualitative data collection where participants sort cards, containing names of items or attributes, into related piles.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2614004731"/>
                  </a:ext>
                </a:extLst>
              </a:tr>
              <a:tr h="366106">
                <a:tc>
                  <a:txBody>
                    <a:bodyPr/>
                    <a:lstStyle/>
                    <a:p>
                      <a:pPr algn="l" rtl="0" fontAlgn="ctr"/>
                      <a:r>
                        <a:rPr lang="en-US" sz="1300" b="0" u="none" strike="noStrike" dirty="0">
                          <a:solidFill>
                            <a:schemeClr val="tx1"/>
                          </a:solidFill>
                          <a:effectLst/>
                        </a:rPr>
                        <a:t>Emoji stickers and opinion tool</a:t>
                      </a:r>
                      <a:endParaRPr lang="en-US" sz="1300" b="0" i="0" u="none" strike="noStrike" dirty="0">
                        <a:solidFill>
                          <a:schemeClr val="tx1"/>
                        </a:solidFill>
                        <a:effectLst/>
                        <a:latin typeface="Calibri  "/>
                      </a:endParaRPr>
                    </a:p>
                  </a:txBody>
                  <a:tcPr marL="73152" marR="9525" marT="9525" marB="0" anchor="ctr"/>
                </a:tc>
                <a:tc>
                  <a:txBody>
                    <a:bodyPr/>
                    <a:lstStyle/>
                    <a:p>
                      <a:r>
                        <a:rPr lang="en-US" sz="1100" kern="1200" dirty="0">
                          <a:solidFill>
                            <a:schemeClr val="tx1"/>
                          </a:solidFill>
                          <a:effectLst/>
                        </a:rPr>
                        <a:t>During IDIs, participants placed the emoji (s) that best resonated with their opinion about the ring in a worksheet, and described why these were selected. Probing was used to stimulate discussion about likes, dislikes, and changes in attitudes over time.</a:t>
                      </a:r>
                      <a:endParaRPr lang="en-US" sz="1100" kern="1200" dirty="0">
                        <a:solidFill>
                          <a:schemeClr val="tx1"/>
                        </a:solidFill>
                        <a:effectLst/>
                        <a:latin typeface="Calibri" panose="020F0502020204030204" pitchFamily="34" charset="0"/>
                        <a:ea typeface="+mn-ea"/>
                        <a:cs typeface="Calibri" panose="020F0502020204030204" pitchFamily="34" charset="0"/>
                      </a:endParaRPr>
                    </a:p>
                  </a:txBody>
                  <a:tcPr marL="73152" marR="9525" marT="9525" marB="0" anchor="ctr"/>
                </a:tc>
                <a:extLst>
                  <a:ext uri="{0D108BD9-81ED-4DB2-BD59-A6C34878D82A}">
                    <a16:rowId xmlns:a16="http://schemas.microsoft.com/office/drawing/2014/main" val="3692931366"/>
                  </a:ext>
                </a:extLst>
              </a:tr>
              <a:tr h="220473">
                <a:tc>
                  <a:txBody>
                    <a:bodyPr/>
                    <a:lstStyle/>
                    <a:p>
                      <a:pPr algn="l" rtl="0" fontAlgn="ctr"/>
                      <a:r>
                        <a:rPr lang="en-US" sz="1300" b="0" u="none" strike="noStrike" dirty="0">
                          <a:solidFill>
                            <a:srgbClr val="000000"/>
                          </a:solidFill>
                          <a:effectLst/>
                        </a:rPr>
                        <a:t>Home mapping</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Visual approach to data collection where participants draw their home environment to facilitate discussions.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8064219"/>
                  </a:ext>
                </a:extLst>
              </a:tr>
              <a:tr h="220473">
                <a:tc>
                  <a:txBody>
                    <a:bodyPr/>
                    <a:lstStyle/>
                    <a:p>
                      <a:pPr algn="l" rtl="0" fontAlgn="ctr"/>
                      <a:r>
                        <a:rPr lang="en-US" sz="1300" b="0" u="none" strike="noStrike" dirty="0">
                          <a:solidFill>
                            <a:srgbClr val="000000"/>
                          </a:solidFill>
                          <a:effectLst/>
                        </a:rPr>
                        <a:t>Voting activity</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FGD participants vote on their choice of specific options or scenarios.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3404492977"/>
                  </a:ext>
                </a:extLst>
              </a:tr>
              <a:tr h="220473">
                <a:tc>
                  <a:txBody>
                    <a:bodyPr/>
                    <a:lstStyle/>
                    <a:p>
                      <a:pPr algn="l" rtl="0" fontAlgn="ctr"/>
                      <a:r>
                        <a:rPr lang="en-US" sz="1300" b="0" u="none" strike="noStrike" dirty="0">
                          <a:solidFill>
                            <a:srgbClr val="000000"/>
                          </a:solidFill>
                          <a:effectLst/>
                        </a:rPr>
                        <a:t>Market research</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Research involving end users to assess their needs and preferences.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3717233363"/>
                  </a:ext>
                </a:extLst>
              </a:tr>
              <a:tr h="220473">
                <a:tc>
                  <a:txBody>
                    <a:bodyPr/>
                    <a:lstStyle/>
                    <a:p>
                      <a:pPr algn="l" rtl="0" fontAlgn="ctr"/>
                      <a:r>
                        <a:rPr lang="en-US" sz="1300" b="0" u="none" strike="noStrike" dirty="0">
                          <a:solidFill>
                            <a:srgbClr val="000000"/>
                          </a:solidFill>
                          <a:effectLst/>
                        </a:rPr>
                        <a:t>Couples interviews </a:t>
                      </a:r>
                      <a:endParaRPr lang="en-US" sz="1300" b="0" i="0" u="none" strike="noStrike" dirty="0">
                        <a:solidFill>
                          <a:srgbClr val="000000"/>
                        </a:solidFill>
                        <a:effectLst/>
                        <a:latin typeface="Calibri  "/>
                      </a:endParaRPr>
                    </a:p>
                  </a:txBody>
                  <a:tcPr marL="73152" marR="9525" marT="9525" marB="0" anchor="ctr"/>
                </a:tc>
                <a:tc>
                  <a:txBody>
                    <a:bodyPr/>
                    <a:lstStyle/>
                    <a:p>
                      <a:pPr algn="l" rtl="0" fontAlgn="ctr"/>
                      <a:r>
                        <a:rPr lang="en-US" sz="1100" b="0" u="none" strike="noStrike" dirty="0">
                          <a:solidFill>
                            <a:srgbClr val="000000"/>
                          </a:solidFill>
                          <a:effectLst/>
                        </a:rPr>
                        <a:t>Structured or unstructured interviews with couples. </a:t>
                      </a:r>
                      <a:endParaRPr lang="en-US" sz="1100" b="0" i="0" u="none" strike="noStrike" dirty="0">
                        <a:solidFill>
                          <a:srgbClr val="000000"/>
                        </a:solidFill>
                        <a:effectLst/>
                        <a:latin typeface="Calibri  "/>
                      </a:endParaRPr>
                    </a:p>
                  </a:txBody>
                  <a:tcPr marL="73152" marR="9525" marT="9525" marB="0" anchor="ctr"/>
                </a:tc>
                <a:extLst>
                  <a:ext uri="{0D108BD9-81ED-4DB2-BD59-A6C34878D82A}">
                    <a16:rowId xmlns:a16="http://schemas.microsoft.com/office/drawing/2014/main" val="769958774"/>
                  </a:ext>
                </a:extLst>
              </a:tr>
            </a:tbl>
          </a:graphicData>
        </a:graphic>
      </p:graphicFrame>
    </p:spTree>
    <p:extLst>
      <p:ext uri="{BB962C8B-B14F-4D97-AF65-F5344CB8AC3E}">
        <p14:creationId xmlns:p14="http://schemas.microsoft.com/office/powerpoint/2010/main" val="884770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524000"/>
            <a:ext cx="10744200" cy="4785232"/>
          </a:xfrm>
        </p:spPr>
        <p:txBody>
          <a:bodyPr/>
          <a:lstStyle/>
          <a:p>
            <a:r>
              <a:rPr lang="en-US" sz="1800" dirty="0">
                <a:latin typeface="Calibri  "/>
              </a:rPr>
              <a:t>Study implementation materials including trainings and data collection tools: </a:t>
            </a:r>
            <a:r>
              <a:rPr lang="en-US" sz="1800" dirty="0">
                <a:latin typeface="Calibri  "/>
                <a:hlinkClick r:id="rId3">
                  <a:extLst>
                    <a:ext uri="{A12FA001-AC4F-418D-AE19-62706E023703}">
                      <ahyp:hlinkClr xmlns:ahyp="http://schemas.microsoft.com/office/drawing/2018/hyperlinkcolor" val="tx"/>
                    </a:ext>
                  </a:extLst>
                </a:hlinkClick>
              </a:rPr>
              <a:t>MTN-003</a:t>
            </a:r>
            <a:r>
              <a:rPr lang="en-US" sz="1800" dirty="0">
                <a:latin typeface="Calibri  "/>
              </a:rPr>
              <a:t>, </a:t>
            </a:r>
            <a:r>
              <a:rPr lang="en-US" sz="1800" dirty="0">
                <a:latin typeface="Calibri  "/>
                <a:hlinkClick r:id="rId4">
                  <a:extLst>
                    <a:ext uri="{A12FA001-AC4F-418D-AE19-62706E023703}">
                      <ahyp:hlinkClr xmlns:ahyp="http://schemas.microsoft.com/office/drawing/2018/hyperlinkcolor" val="tx"/>
                    </a:ext>
                  </a:extLst>
                </a:hlinkClick>
              </a:rPr>
              <a:t>MTN-003-P01</a:t>
            </a:r>
            <a:r>
              <a:rPr lang="en-US" sz="1800" dirty="0">
                <a:latin typeface="Calibri  "/>
              </a:rPr>
              <a:t>, </a:t>
            </a:r>
            <a:r>
              <a:rPr lang="en-US" sz="1800" dirty="0">
                <a:latin typeface="Calibri  "/>
                <a:hlinkClick r:id="rId5">
                  <a:extLst>
                    <a:ext uri="{A12FA001-AC4F-418D-AE19-62706E023703}">
                      <ahyp:hlinkClr xmlns:ahyp="http://schemas.microsoft.com/office/drawing/2018/hyperlinkcolor" val="tx"/>
                    </a:ext>
                  </a:extLst>
                </a:hlinkClick>
              </a:rPr>
              <a:t>MTN-003C</a:t>
            </a:r>
            <a:r>
              <a:rPr lang="en-US" sz="1800" dirty="0">
                <a:latin typeface="Calibri  "/>
              </a:rPr>
              <a:t>, </a:t>
            </a:r>
            <a:r>
              <a:rPr lang="en-US" sz="1800" dirty="0">
                <a:latin typeface="Calibri  "/>
                <a:hlinkClick r:id="rId6">
                  <a:extLst>
                    <a:ext uri="{A12FA001-AC4F-418D-AE19-62706E023703}">
                      <ahyp:hlinkClr xmlns:ahyp="http://schemas.microsoft.com/office/drawing/2018/hyperlinkcolor" val="tx"/>
                    </a:ext>
                  </a:extLst>
                </a:hlinkClick>
              </a:rPr>
              <a:t>MTN-003D</a:t>
            </a:r>
            <a:r>
              <a:rPr lang="en-US" sz="1800" dirty="0">
                <a:latin typeface="Calibri  "/>
              </a:rPr>
              <a:t>, </a:t>
            </a:r>
            <a:r>
              <a:rPr lang="en-US" sz="1800" dirty="0">
                <a:latin typeface="Calibri  "/>
                <a:hlinkClick r:id="rId7">
                  <a:extLst>
                    <a:ext uri="{A12FA001-AC4F-418D-AE19-62706E023703}">
                      <ahyp:hlinkClr xmlns:ahyp="http://schemas.microsoft.com/office/drawing/2018/hyperlinkcolor" val="tx"/>
                    </a:ext>
                  </a:extLst>
                </a:hlinkClick>
              </a:rPr>
              <a:t>MTN-005</a:t>
            </a:r>
            <a:r>
              <a:rPr lang="en-US" sz="1800" dirty="0">
                <a:latin typeface="Calibri  "/>
              </a:rPr>
              <a:t>, </a:t>
            </a:r>
            <a:r>
              <a:rPr lang="en-US" sz="1800" dirty="0">
                <a:latin typeface="Calibri  "/>
                <a:hlinkClick r:id="rId8">
                  <a:extLst>
                    <a:ext uri="{A12FA001-AC4F-418D-AE19-62706E023703}">
                      <ahyp:hlinkClr xmlns:ahyp="http://schemas.microsoft.com/office/drawing/2018/hyperlinkcolor" val="tx"/>
                    </a:ext>
                  </a:extLst>
                </a:hlinkClick>
              </a:rPr>
              <a:t>MTN-008</a:t>
            </a:r>
            <a:r>
              <a:rPr lang="en-US" sz="1800" dirty="0">
                <a:latin typeface="Calibri  "/>
              </a:rPr>
              <a:t>, </a:t>
            </a:r>
            <a:r>
              <a:rPr lang="en-US" sz="1800" dirty="0">
                <a:latin typeface="Calibri  "/>
                <a:hlinkClick r:id="rId9">
                  <a:extLst>
                    <a:ext uri="{A12FA001-AC4F-418D-AE19-62706E023703}">
                      <ahyp:hlinkClr xmlns:ahyp="http://schemas.microsoft.com/office/drawing/2018/hyperlinkcolor" val="tx"/>
                    </a:ext>
                  </a:extLst>
                </a:hlinkClick>
              </a:rPr>
              <a:t>MTN-012</a:t>
            </a:r>
            <a:r>
              <a:rPr lang="en-US" sz="1800" dirty="0">
                <a:latin typeface="Calibri  "/>
              </a:rPr>
              <a:t>, </a:t>
            </a:r>
            <a:r>
              <a:rPr lang="en-US" sz="1800" dirty="0">
                <a:latin typeface="Calibri  "/>
                <a:hlinkClick r:id="rId10">
                  <a:extLst>
                    <a:ext uri="{A12FA001-AC4F-418D-AE19-62706E023703}">
                      <ahyp:hlinkClr xmlns:ahyp="http://schemas.microsoft.com/office/drawing/2018/hyperlinkcolor" val="tx"/>
                    </a:ext>
                  </a:extLst>
                </a:hlinkClick>
              </a:rPr>
              <a:t>MTN-013</a:t>
            </a:r>
            <a:r>
              <a:rPr lang="en-US" sz="1800" dirty="0">
                <a:latin typeface="Calibri  "/>
              </a:rPr>
              <a:t>, </a:t>
            </a:r>
            <a:r>
              <a:rPr lang="en-US" sz="1800" dirty="0">
                <a:latin typeface="Calibri  "/>
                <a:hlinkClick r:id="rId11">
                  <a:extLst>
                    <a:ext uri="{A12FA001-AC4F-418D-AE19-62706E023703}">
                      <ahyp:hlinkClr xmlns:ahyp="http://schemas.microsoft.com/office/drawing/2018/hyperlinkcolor" val="tx"/>
                    </a:ext>
                  </a:extLst>
                </a:hlinkClick>
              </a:rPr>
              <a:t>MTN-015</a:t>
            </a:r>
            <a:r>
              <a:rPr lang="en-US" sz="1800" dirty="0">
                <a:latin typeface="Calibri  "/>
              </a:rPr>
              <a:t>, </a:t>
            </a:r>
            <a:r>
              <a:rPr lang="en-US" sz="1800" dirty="0">
                <a:latin typeface="Calibri  "/>
                <a:hlinkClick r:id="rId12">
                  <a:extLst>
                    <a:ext uri="{A12FA001-AC4F-418D-AE19-62706E023703}">
                      <ahyp:hlinkClr xmlns:ahyp="http://schemas.microsoft.com/office/drawing/2018/hyperlinkcolor" val="tx"/>
                    </a:ext>
                  </a:extLst>
                </a:hlinkClick>
              </a:rPr>
              <a:t>MTN-017</a:t>
            </a:r>
            <a:r>
              <a:rPr lang="en-US" sz="1800" dirty="0">
                <a:latin typeface="Calibri  "/>
              </a:rPr>
              <a:t>, </a:t>
            </a:r>
            <a:r>
              <a:rPr lang="en-US" sz="1800" dirty="0">
                <a:latin typeface="Calibri  "/>
                <a:hlinkClick r:id="rId13">
                  <a:extLst>
                    <a:ext uri="{A12FA001-AC4F-418D-AE19-62706E023703}">
                      <ahyp:hlinkClr xmlns:ahyp="http://schemas.microsoft.com/office/drawing/2018/hyperlinkcolor" val="tx"/>
                    </a:ext>
                  </a:extLst>
                </a:hlinkClick>
              </a:rPr>
              <a:t>MTN-020</a:t>
            </a:r>
            <a:r>
              <a:rPr lang="en-US" sz="1800" dirty="0">
                <a:latin typeface="Calibri  "/>
              </a:rPr>
              <a:t>, </a:t>
            </a:r>
            <a:r>
              <a:rPr lang="en-US" sz="1800" dirty="0">
                <a:latin typeface="Calibri  "/>
                <a:hlinkClick r:id="rId14">
                  <a:extLst>
                    <a:ext uri="{A12FA001-AC4F-418D-AE19-62706E023703}">
                      <ahyp:hlinkClr xmlns:ahyp="http://schemas.microsoft.com/office/drawing/2018/hyperlinkcolor" val="tx"/>
                    </a:ext>
                  </a:extLst>
                </a:hlinkClick>
              </a:rPr>
              <a:t>MTN-023/IPM 030</a:t>
            </a:r>
            <a:r>
              <a:rPr lang="en-US" sz="1800" dirty="0">
                <a:latin typeface="Calibri  "/>
              </a:rPr>
              <a:t>, </a:t>
            </a:r>
            <a:r>
              <a:rPr lang="en-US" sz="1800" dirty="0">
                <a:latin typeface="Calibri  "/>
                <a:hlinkClick r:id="rId15">
                  <a:extLst>
                    <a:ext uri="{A12FA001-AC4F-418D-AE19-62706E023703}">
                      <ahyp:hlinkClr xmlns:ahyp="http://schemas.microsoft.com/office/drawing/2018/hyperlinkcolor" val="tx"/>
                    </a:ext>
                  </a:extLst>
                </a:hlinkClick>
              </a:rPr>
              <a:t>MTN-025</a:t>
            </a:r>
            <a:r>
              <a:rPr lang="en-US" sz="1800" dirty="0">
                <a:latin typeface="Calibri  "/>
              </a:rPr>
              <a:t>, </a:t>
            </a:r>
            <a:r>
              <a:rPr lang="en-US" sz="1800" dirty="0">
                <a:latin typeface="Calibri  "/>
                <a:hlinkClick r:id="rId16">
                  <a:extLst>
                    <a:ext uri="{A12FA001-AC4F-418D-AE19-62706E023703}">
                      <ahyp:hlinkClr xmlns:ahyp="http://schemas.microsoft.com/office/drawing/2018/hyperlinkcolor" val="tx"/>
                    </a:ext>
                  </a:extLst>
                </a:hlinkClick>
              </a:rPr>
              <a:t>MTN-026</a:t>
            </a:r>
            <a:r>
              <a:rPr lang="en-US" sz="1800" dirty="0">
                <a:latin typeface="Calibri  "/>
              </a:rPr>
              <a:t>, </a:t>
            </a:r>
            <a:r>
              <a:rPr lang="en-US" sz="1800" dirty="0">
                <a:latin typeface="Calibri  "/>
                <a:hlinkClick r:id="rId17">
                  <a:extLst>
                    <a:ext uri="{A12FA001-AC4F-418D-AE19-62706E023703}">
                      <ahyp:hlinkClr xmlns:ahyp="http://schemas.microsoft.com/office/drawing/2018/hyperlinkcolor" val="tx"/>
                    </a:ext>
                  </a:extLst>
                </a:hlinkClick>
              </a:rPr>
              <a:t>MTN-027</a:t>
            </a:r>
            <a:r>
              <a:rPr lang="en-US" sz="1800" dirty="0">
                <a:latin typeface="Calibri  "/>
              </a:rPr>
              <a:t>, </a:t>
            </a:r>
            <a:r>
              <a:rPr lang="en-US" sz="1800" dirty="0">
                <a:latin typeface="Calibri  "/>
                <a:hlinkClick r:id="rId18">
                  <a:extLst>
                    <a:ext uri="{A12FA001-AC4F-418D-AE19-62706E023703}">
                      <ahyp:hlinkClr xmlns:ahyp="http://schemas.microsoft.com/office/drawing/2018/hyperlinkcolor" val="tx"/>
                    </a:ext>
                  </a:extLst>
                </a:hlinkClick>
              </a:rPr>
              <a:t>MTN-030</a:t>
            </a:r>
            <a:r>
              <a:rPr lang="en-US" sz="1800" dirty="0">
                <a:latin typeface="Calibri  "/>
              </a:rPr>
              <a:t>, </a:t>
            </a:r>
            <a:r>
              <a:rPr lang="en-US" sz="1800" dirty="0">
                <a:latin typeface="Calibri  "/>
                <a:hlinkClick r:id="rId19">
                  <a:extLst>
                    <a:ext uri="{A12FA001-AC4F-418D-AE19-62706E023703}">
                      <ahyp:hlinkClr xmlns:ahyp="http://schemas.microsoft.com/office/drawing/2018/hyperlinkcolor" val="tx"/>
                    </a:ext>
                  </a:extLst>
                </a:hlinkClick>
              </a:rPr>
              <a:t>MTN-032</a:t>
            </a:r>
            <a:r>
              <a:rPr lang="en-US" sz="1800" dirty="0">
                <a:latin typeface="Calibri  "/>
              </a:rPr>
              <a:t>, </a:t>
            </a:r>
            <a:r>
              <a:rPr lang="en-US" sz="1800" dirty="0">
                <a:latin typeface="Calibri  "/>
                <a:hlinkClick r:id="rId20">
                  <a:extLst>
                    <a:ext uri="{A12FA001-AC4F-418D-AE19-62706E023703}">
                      <ahyp:hlinkClr xmlns:ahyp="http://schemas.microsoft.com/office/drawing/2018/hyperlinkcolor" val="tx"/>
                    </a:ext>
                  </a:extLst>
                </a:hlinkClick>
              </a:rPr>
              <a:t>MTN-033</a:t>
            </a:r>
            <a:r>
              <a:rPr lang="en-US" sz="1800" dirty="0">
                <a:latin typeface="Calibri  "/>
              </a:rPr>
              <a:t>, </a:t>
            </a:r>
            <a:r>
              <a:rPr lang="en-US" sz="1800" dirty="0">
                <a:latin typeface="Calibri  "/>
                <a:hlinkClick r:id="rId21">
                  <a:extLst>
                    <a:ext uri="{A12FA001-AC4F-418D-AE19-62706E023703}">
                      <ahyp:hlinkClr xmlns:ahyp="http://schemas.microsoft.com/office/drawing/2018/hyperlinkcolor" val="tx"/>
                    </a:ext>
                  </a:extLst>
                </a:hlinkClick>
              </a:rPr>
              <a:t>MTN-034</a:t>
            </a:r>
            <a:r>
              <a:rPr lang="en-US" sz="1800" dirty="0">
                <a:latin typeface="Calibri  "/>
              </a:rPr>
              <a:t>, </a:t>
            </a:r>
            <a:r>
              <a:rPr lang="en-US" sz="1800" dirty="0">
                <a:latin typeface="Calibri  "/>
                <a:hlinkClick r:id="rId22">
                  <a:extLst>
                    <a:ext uri="{A12FA001-AC4F-418D-AE19-62706E023703}">
                      <ahyp:hlinkClr xmlns:ahyp="http://schemas.microsoft.com/office/drawing/2018/hyperlinkcolor" val="tx"/>
                    </a:ext>
                  </a:extLst>
                </a:hlinkClick>
              </a:rPr>
              <a:t>MTN-035</a:t>
            </a:r>
            <a:r>
              <a:rPr lang="en-US" sz="1800" dirty="0">
                <a:latin typeface="Calibri  "/>
              </a:rPr>
              <a:t>, </a:t>
            </a:r>
            <a:r>
              <a:rPr lang="en-US" sz="1800" dirty="0">
                <a:latin typeface="Calibri  "/>
                <a:hlinkClick r:id="rId23">
                  <a:extLst>
                    <a:ext uri="{A12FA001-AC4F-418D-AE19-62706E023703}">
                      <ahyp:hlinkClr xmlns:ahyp="http://schemas.microsoft.com/office/drawing/2018/hyperlinkcolor" val="tx"/>
                    </a:ext>
                  </a:extLst>
                </a:hlinkClick>
              </a:rPr>
              <a:t>MTN-036/IPM 047</a:t>
            </a:r>
            <a:r>
              <a:rPr lang="en-US" sz="1800" dirty="0">
                <a:latin typeface="Calibri  "/>
              </a:rPr>
              <a:t>, </a:t>
            </a:r>
            <a:r>
              <a:rPr lang="en-US" sz="1800" dirty="0">
                <a:latin typeface="Calibri  "/>
                <a:hlinkClick r:id="rId24">
                  <a:extLst>
                    <a:ext uri="{A12FA001-AC4F-418D-AE19-62706E023703}">
                      <ahyp:hlinkClr xmlns:ahyp="http://schemas.microsoft.com/office/drawing/2018/hyperlinkcolor" val="tx"/>
                    </a:ext>
                  </a:extLst>
                </a:hlinkClick>
              </a:rPr>
              <a:t>MTN-037</a:t>
            </a:r>
            <a:r>
              <a:rPr lang="en-US" sz="1800" dirty="0">
                <a:latin typeface="Calibri  "/>
              </a:rPr>
              <a:t>, </a:t>
            </a:r>
            <a:r>
              <a:rPr lang="en-US" sz="1800" dirty="0">
                <a:latin typeface="Calibri  "/>
                <a:hlinkClick r:id="rId25">
                  <a:extLst>
                    <a:ext uri="{A12FA001-AC4F-418D-AE19-62706E023703}">
                      <ahyp:hlinkClr xmlns:ahyp="http://schemas.microsoft.com/office/drawing/2018/hyperlinkcolor" val="tx"/>
                    </a:ext>
                  </a:extLst>
                </a:hlinkClick>
              </a:rPr>
              <a:t>MTN-038</a:t>
            </a:r>
            <a:r>
              <a:rPr lang="en-US" sz="1800" dirty="0">
                <a:latin typeface="Calibri  "/>
              </a:rPr>
              <a:t>, </a:t>
            </a:r>
            <a:r>
              <a:rPr lang="en-US" sz="1800" dirty="0">
                <a:latin typeface="Calibri  "/>
                <a:hlinkClick r:id="rId26">
                  <a:extLst>
                    <a:ext uri="{A12FA001-AC4F-418D-AE19-62706E023703}">
                      <ahyp:hlinkClr xmlns:ahyp="http://schemas.microsoft.com/office/drawing/2018/hyperlinkcolor" val="tx"/>
                    </a:ext>
                  </a:extLst>
                </a:hlinkClick>
              </a:rPr>
              <a:t>MTN-039</a:t>
            </a:r>
            <a:r>
              <a:rPr lang="en-US" sz="1800" dirty="0">
                <a:latin typeface="Calibri  "/>
              </a:rPr>
              <a:t>, </a:t>
            </a:r>
            <a:r>
              <a:rPr lang="en-US" sz="1800" dirty="0">
                <a:latin typeface="Calibri  "/>
                <a:hlinkClick r:id="rId27">
                  <a:extLst>
                    <a:ext uri="{A12FA001-AC4F-418D-AE19-62706E023703}">
                      <ahyp:hlinkClr xmlns:ahyp="http://schemas.microsoft.com/office/drawing/2018/hyperlinkcolor" val="tx"/>
                    </a:ext>
                  </a:extLst>
                </a:hlinkClick>
              </a:rPr>
              <a:t>MTN-041</a:t>
            </a:r>
            <a:r>
              <a:rPr lang="en-US" sz="1800" dirty="0">
                <a:latin typeface="Calibri  "/>
              </a:rPr>
              <a:t>, </a:t>
            </a:r>
            <a:r>
              <a:rPr lang="en-US" sz="1800" dirty="0">
                <a:latin typeface="Calibri  "/>
                <a:hlinkClick r:id="rId28">
                  <a:extLst>
                    <a:ext uri="{A12FA001-AC4F-418D-AE19-62706E023703}">
                      <ahyp:hlinkClr xmlns:ahyp="http://schemas.microsoft.com/office/drawing/2018/hyperlinkcolor" val="tx"/>
                    </a:ext>
                  </a:extLst>
                </a:hlinkClick>
              </a:rPr>
              <a:t>MTN-042</a:t>
            </a:r>
            <a:r>
              <a:rPr lang="en-US" sz="1800" dirty="0">
                <a:latin typeface="Calibri  "/>
              </a:rPr>
              <a:t>, </a:t>
            </a:r>
            <a:r>
              <a:rPr lang="en-US" sz="1800" dirty="0">
                <a:latin typeface="Calibri  "/>
                <a:hlinkClick r:id="rId29">
                  <a:extLst>
                    <a:ext uri="{A12FA001-AC4F-418D-AE19-62706E023703}">
                      <ahyp:hlinkClr xmlns:ahyp="http://schemas.microsoft.com/office/drawing/2018/hyperlinkcolor" val="tx"/>
                    </a:ext>
                  </a:extLst>
                </a:hlinkClick>
              </a:rPr>
              <a:t>MTN-043</a:t>
            </a:r>
            <a:r>
              <a:rPr lang="en-US" sz="1800" dirty="0">
                <a:latin typeface="Calibri  "/>
              </a:rPr>
              <a:t>, </a:t>
            </a:r>
            <a:r>
              <a:rPr lang="en-US" sz="1800" dirty="0">
                <a:latin typeface="Calibri  "/>
                <a:hlinkClick r:id="rId30">
                  <a:extLst>
                    <a:ext uri="{A12FA001-AC4F-418D-AE19-62706E023703}">
                      <ahyp:hlinkClr xmlns:ahyp="http://schemas.microsoft.com/office/drawing/2018/hyperlinkcolor" val="tx"/>
                    </a:ext>
                  </a:extLst>
                </a:hlinkClick>
              </a:rPr>
              <a:t>MTN-044</a:t>
            </a:r>
            <a:r>
              <a:rPr lang="en-US" sz="1800" dirty="0">
                <a:latin typeface="Calibri  "/>
              </a:rPr>
              <a:t>, </a:t>
            </a:r>
            <a:r>
              <a:rPr lang="en-US" sz="1800" dirty="0">
                <a:latin typeface="Calibri  "/>
                <a:hlinkClick r:id="rId31">
                  <a:extLst>
                    <a:ext uri="{A12FA001-AC4F-418D-AE19-62706E023703}">
                      <ahyp:hlinkClr xmlns:ahyp="http://schemas.microsoft.com/office/drawing/2018/hyperlinkcolor" val="tx"/>
                    </a:ext>
                  </a:extLst>
                </a:hlinkClick>
              </a:rPr>
              <a:t>MTN-045</a:t>
            </a:r>
            <a:endParaRPr lang="en-US" sz="1800" dirty="0">
              <a:latin typeface="Calibri  "/>
            </a:endParaRPr>
          </a:p>
          <a:p>
            <a:r>
              <a:rPr lang="en-US" sz="1800" dirty="0">
                <a:latin typeface="Calibri  "/>
              </a:rPr>
              <a:t>Qualitative data collection materials: </a:t>
            </a:r>
            <a:r>
              <a:rPr lang="en-US" sz="1800" dirty="0">
                <a:latin typeface="Calibri  "/>
                <a:hlinkClick r:id="rId32">
                  <a:extLst>
                    <a:ext uri="{A12FA001-AC4F-418D-AE19-62706E023703}">
                      <ahyp:hlinkClr xmlns:ahyp="http://schemas.microsoft.com/office/drawing/2018/hyperlinkcolor" val="tx"/>
                    </a:ext>
                  </a:extLst>
                </a:hlinkClick>
              </a:rPr>
              <a:t>MTN-020</a:t>
            </a:r>
            <a:r>
              <a:rPr lang="en-US" sz="1800" dirty="0">
                <a:latin typeface="Calibri  "/>
              </a:rPr>
              <a:t>, </a:t>
            </a:r>
            <a:r>
              <a:rPr lang="en-US" sz="1800" dirty="0">
                <a:latin typeface="Calibri  "/>
                <a:hlinkClick r:id="rId33">
                  <a:extLst>
                    <a:ext uri="{A12FA001-AC4F-418D-AE19-62706E023703}">
                      <ahyp:hlinkClr xmlns:ahyp="http://schemas.microsoft.com/office/drawing/2018/hyperlinkcolor" val="tx"/>
                    </a:ext>
                  </a:extLst>
                </a:hlinkClick>
              </a:rPr>
              <a:t>MTN-025</a:t>
            </a:r>
            <a:r>
              <a:rPr lang="en-US" sz="1800" dirty="0">
                <a:latin typeface="Calibri  "/>
              </a:rPr>
              <a:t> </a:t>
            </a:r>
          </a:p>
          <a:p>
            <a:r>
              <a:rPr lang="en-US" sz="1800" dirty="0">
                <a:latin typeface="Calibri  "/>
              </a:rPr>
              <a:t>Visual tools to compare vaginal rings: </a:t>
            </a:r>
            <a:r>
              <a:rPr lang="en-US" sz="1800" dirty="0">
                <a:latin typeface="Calibri  "/>
                <a:hlinkClick r:id="rId34">
                  <a:extLst>
                    <a:ext uri="{A12FA001-AC4F-418D-AE19-62706E023703}">
                      <ahyp:hlinkClr xmlns:ahyp="http://schemas.microsoft.com/office/drawing/2018/hyperlinkcolor" val="tx"/>
                    </a:ext>
                  </a:extLst>
                </a:hlinkClick>
              </a:rPr>
              <a:t>MTN-036</a:t>
            </a:r>
            <a:r>
              <a:rPr lang="en-US" sz="1800" dirty="0">
                <a:latin typeface="Calibri  "/>
              </a:rPr>
              <a:t>, </a:t>
            </a:r>
            <a:r>
              <a:rPr lang="en-US" sz="1800" dirty="0">
                <a:latin typeface="Calibri  "/>
                <a:hlinkClick r:id="rId35">
                  <a:extLst>
                    <a:ext uri="{A12FA001-AC4F-418D-AE19-62706E023703}">
                      <ahyp:hlinkClr xmlns:ahyp="http://schemas.microsoft.com/office/drawing/2018/hyperlinkcolor" val="tx"/>
                    </a:ext>
                  </a:extLst>
                </a:hlinkClick>
              </a:rPr>
              <a:t>MTN-038</a:t>
            </a:r>
            <a:endParaRPr lang="en-US" sz="1800" dirty="0">
              <a:latin typeface="Calibri  "/>
            </a:endParaRPr>
          </a:p>
          <a:p>
            <a:r>
              <a:rPr lang="en-US" sz="1800" dirty="0">
                <a:latin typeface="Calibri  "/>
              </a:rPr>
              <a:t>Videos: </a:t>
            </a:r>
            <a:r>
              <a:rPr lang="en-US" sz="1800" dirty="0">
                <a:latin typeface="Calibri  "/>
                <a:hlinkClick r:id="rId36">
                  <a:extLst>
                    <a:ext uri="{A12FA001-AC4F-418D-AE19-62706E023703}">
                      <ahyp:hlinkClr xmlns:ahyp="http://schemas.microsoft.com/office/drawing/2018/hyperlinkcolor" val="tx"/>
                    </a:ext>
                  </a:extLst>
                </a:hlinkClick>
              </a:rPr>
              <a:t>MTN-041</a:t>
            </a:r>
            <a:r>
              <a:rPr lang="en-US" sz="1800" dirty="0">
                <a:latin typeface="Calibri  "/>
              </a:rPr>
              <a:t>, </a:t>
            </a:r>
            <a:r>
              <a:rPr lang="en-US" sz="1800" dirty="0">
                <a:latin typeface="Calibri  "/>
                <a:hlinkClick r:id="rId37">
                  <a:extLst>
                    <a:ext uri="{A12FA001-AC4F-418D-AE19-62706E023703}">
                      <ahyp:hlinkClr xmlns:ahyp="http://schemas.microsoft.com/office/drawing/2018/hyperlinkcolor" val="tx"/>
                    </a:ext>
                  </a:extLst>
                </a:hlinkClick>
              </a:rPr>
              <a:t>MTN-034</a:t>
            </a:r>
            <a:r>
              <a:rPr lang="en-US" sz="1800" dirty="0">
                <a:latin typeface="Calibri  "/>
              </a:rPr>
              <a:t>, </a:t>
            </a:r>
            <a:r>
              <a:rPr lang="en-US" sz="1800" dirty="0">
                <a:latin typeface="Calibri  "/>
                <a:hlinkClick r:id="rId38">
                  <a:extLst>
                    <a:ext uri="{A12FA001-AC4F-418D-AE19-62706E023703}">
                      <ahyp:hlinkClr xmlns:ahyp="http://schemas.microsoft.com/office/drawing/2018/hyperlinkcolor" val="tx"/>
                    </a:ext>
                  </a:extLst>
                </a:hlinkClick>
              </a:rPr>
              <a:t>MTN-042/MTN-043</a:t>
            </a:r>
            <a:r>
              <a:rPr lang="en-US" sz="1800" dirty="0">
                <a:latin typeface="Calibri  "/>
              </a:rPr>
              <a:t>, </a:t>
            </a:r>
            <a:r>
              <a:rPr lang="en-US" sz="1800" dirty="0">
                <a:latin typeface="Calibri  "/>
                <a:hlinkClick r:id="rId39">
                  <a:extLst>
                    <a:ext uri="{A12FA001-AC4F-418D-AE19-62706E023703}">
                      <ahyp:hlinkClr xmlns:ahyp="http://schemas.microsoft.com/office/drawing/2018/hyperlinkcolor" val="tx"/>
                    </a:ext>
                  </a:extLst>
                </a:hlinkClick>
              </a:rPr>
              <a:t>MTN-045</a:t>
            </a:r>
            <a:endParaRPr lang="en-US" sz="1800" dirty="0">
              <a:latin typeface="Calibri  "/>
            </a:endParaRPr>
          </a:p>
          <a:p>
            <a:r>
              <a:rPr lang="en-US" sz="1800" dirty="0">
                <a:latin typeface="Calibri  "/>
              </a:rPr>
              <a:t>Illustrations: </a:t>
            </a:r>
            <a:r>
              <a:rPr lang="en-US" sz="1800" dirty="0">
                <a:latin typeface="Calibri  "/>
                <a:hlinkClick r:id="rId40">
                  <a:extLst>
                    <a:ext uri="{A12FA001-AC4F-418D-AE19-62706E023703}">
                      <ahyp:hlinkClr xmlns:ahyp="http://schemas.microsoft.com/office/drawing/2018/hyperlinkcolor" val="tx"/>
                    </a:ext>
                  </a:extLst>
                </a:hlinkClick>
              </a:rPr>
              <a:t>MTN-034</a:t>
            </a:r>
            <a:r>
              <a:rPr lang="en-US" sz="1800" dirty="0">
                <a:latin typeface="Calibri  "/>
              </a:rPr>
              <a:t>, </a:t>
            </a:r>
            <a:r>
              <a:rPr lang="en-US" sz="1800" dirty="0">
                <a:latin typeface="Calibri  "/>
                <a:hlinkClick r:id="rId41">
                  <a:extLst>
                    <a:ext uri="{A12FA001-AC4F-418D-AE19-62706E023703}">
                      <ahyp:hlinkClr xmlns:ahyp="http://schemas.microsoft.com/office/drawing/2018/hyperlinkcolor" val="tx"/>
                    </a:ext>
                  </a:extLst>
                </a:hlinkClick>
              </a:rPr>
              <a:t>MTN-041</a:t>
            </a:r>
            <a:endParaRPr lang="en-US" sz="1800" dirty="0">
              <a:latin typeface="Calibri  "/>
            </a:endParaRPr>
          </a:p>
        </p:txBody>
      </p:sp>
      <p:sp>
        <p:nvSpPr>
          <p:cNvPr id="5" name="Title 2">
            <a:extLst>
              <a:ext uri="{FF2B5EF4-FFF2-40B4-BE49-F238E27FC236}">
                <a16:creationId xmlns:a16="http://schemas.microsoft.com/office/drawing/2014/main" id="{389E76E1-D539-B74B-A8E0-988D5BBE562C}"/>
              </a:ext>
            </a:extLst>
          </p:cNvPr>
          <p:cNvSpPr>
            <a:spLocks noGrp="1"/>
          </p:cNvSpPr>
          <p:nvPr>
            <p:ph type="title"/>
          </p:nvPr>
        </p:nvSpPr>
        <p:spPr>
          <a:xfrm>
            <a:off x="381000" y="177800"/>
            <a:ext cx="12039600" cy="965200"/>
          </a:xfrm>
        </p:spPr>
        <p:txBody>
          <a:bodyPr/>
          <a:lstStyle/>
          <a:p>
            <a:pPr algn="l"/>
            <a:r>
              <a:rPr lang="en-US" sz="3200" b="1" dirty="0"/>
              <a:t>Selected MTN Protocol Resources</a:t>
            </a:r>
          </a:p>
        </p:txBody>
      </p:sp>
    </p:spTree>
    <p:extLst>
      <p:ext uri="{BB962C8B-B14F-4D97-AF65-F5344CB8AC3E}">
        <p14:creationId xmlns:p14="http://schemas.microsoft.com/office/powerpoint/2010/main" val="414716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3C5736-AF1D-664D-9384-57B5406619E8}"/>
              </a:ext>
            </a:extLst>
          </p:cNvPr>
          <p:cNvGrpSpPr/>
          <p:nvPr/>
        </p:nvGrpSpPr>
        <p:grpSpPr>
          <a:xfrm>
            <a:off x="6350" y="0"/>
            <a:ext cx="12179300" cy="6858000"/>
            <a:chOff x="6350" y="0"/>
            <a:chExt cx="12179300" cy="6858000"/>
          </a:xfrm>
        </p:grpSpPr>
        <p:pic>
          <p:nvPicPr>
            <p:cNvPr id="5" name="Picture 4" descr="Background pattern&#10;&#10;Description automatically generated">
              <a:extLst>
                <a:ext uri="{FF2B5EF4-FFF2-40B4-BE49-F238E27FC236}">
                  <a16:creationId xmlns:a16="http://schemas.microsoft.com/office/drawing/2014/main" id="{D1C03350-AFAD-6545-A7A2-3F7401109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C25CB89B-102F-F04B-B429-4A268609B8F4}"/>
                </a:ext>
              </a:extLst>
            </p:cNvPr>
            <p:cNvSpPr txBox="1"/>
            <p:nvPr/>
          </p:nvSpPr>
          <p:spPr>
            <a:xfrm>
              <a:off x="1600200" y="1417261"/>
              <a:ext cx="914400" cy="4478149"/>
            </a:xfrm>
            <a:prstGeom prst="rect">
              <a:avLst/>
            </a:prstGeom>
            <a:noFill/>
          </p:spPr>
          <p:txBody>
            <a:bodyPr wrap="square" rtlCol="0">
              <a:spAutoFit/>
            </a:bodyPr>
            <a:lstStyle/>
            <a:p>
              <a:r>
                <a:rPr lang="en-US" sz="28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p>
          </p:txBody>
        </p:sp>
        <p:cxnSp>
          <p:nvCxnSpPr>
            <p:cNvPr id="8" name="Straight Connector 7">
              <a:extLst>
                <a:ext uri="{FF2B5EF4-FFF2-40B4-BE49-F238E27FC236}">
                  <a16:creationId xmlns:a16="http://schemas.microsoft.com/office/drawing/2014/main" id="{CB9CA569-8BBB-0A48-85EA-210280B8FA8C}"/>
                </a:ext>
              </a:extLst>
            </p:cNvPr>
            <p:cNvCxnSpPr>
              <a:cxnSpLocks/>
            </p:cNvCxnSpPr>
            <p:nvPr/>
          </p:nvCxnSpPr>
          <p:spPr>
            <a:xfrm>
              <a:off x="3962400" y="1637035"/>
              <a:ext cx="0" cy="403860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F5EECC-41C5-5845-9F0F-A1382925D302}"/>
                </a:ext>
              </a:extLst>
            </p:cNvPr>
            <p:cNvSpPr txBox="1"/>
            <p:nvPr/>
          </p:nvSpPr>
          <p:spPr>
            <a:xfrm>
              <a:off x="4724400" y="2209800"/>
              <a:ext cx="6172197" cy="3139321"/>
            </a:xfrm>
            <a:prstGeom prst="rect">
              <a:avLst/>
            </a:prstGeom>
            <a:noFill/>
          </p:spPr>
          <p:txBody>
            <a:bodyPr wrap="square" rtlCol="0">
              <a:spAutoFit/>
            </a:bodyPr>
            <a:lstStyle/>
            <a:p>
              <a:r>
                <a:rPr lang="en-US" sz="6000" dirty="0">
                  <a:solidFill>
                    <a:schemeClr val="accent2">
                      <a:lumMod val="50000"/>
                    </a:schemeClr>
                  </a:solidFill>
                  <a:latin typeface="Calibri" panose="020F0502020204030204" pitchFamily="34" charset="0"/>
                  <a:cs typeface="Calibri" panose="020F0502020204030204" pitchFamily="34" charset="0"/>
                </a:rPr>
                <a:t>The MTN Social and Behavioral Research Portfolio</a:t>
              </a:r>
            </a:p>
            <a:p>
              <a:endParaRPr lang="en-US" dirty="0"/>
            </a:p>
          </p:txBody>
        </p:sp>
      </p:grpSp>
      <p:grpSp>
        <p:nvGrpSpPr>
          <p:cNvPr id="27" name="Group 26">
            <a:extLst>
              <a:ext uri="{FF2B5EF4-FFF2-40B4-BE49-F238E27FC236}">
                <a16:creationId xmlns:a16="http://schemas.microsoft.com/office/drawing/2014/main" id="{B1BE240E-5D80-FE4D-B51B-D35E6C334B2A}"/>
              </a:ext>
            </a:extLst>
          </p:cNvPr>
          <p:cNvGrpSpPr/>
          <p:nvPr/>
        </p:nvGrpSpPr>
        <p:grpSpPr>
          <a:xfrm>
            <a:off x="8534400" y="6324600"/>
            <a:ext cx="3811256" cy="3065844"/>
            <a:chOff x="8534400" y="3792156"/>
            <a:chExt cx="3811256" cy="3065844"/>
          </a:xfrm>
        </p:grpSpPr>
        <p:grpSp>
          <p:nvGrpSpPr>
            <p:cNvPr id="28" name="Group 27">
              <a:extLst>
                <a:ext uri="{FF2B5EF4-FFF2-40B4-BE49-F238E27FC236}">
                  <a16:creationId xmlns:a16="http://schemas.microsoft.com/office/drawing/2014/main" id="{CFC641CA-7FCC-CF49-8D96-CFC5FBCF97B5}"/>
                </a:ext>
              </a:extLst>
            </p:cNvPr>
            <p:cNvGrpSpPr/>
            <p:nvPr/>
          </p:nvGrpSpPr>
          <p:grpSpPr>
            <a:xfrm>
              <a:off x="8534400" y="3792156"/>
              <a:ext cx="3811256" cy="3065844"/>
              <a:chOff x="8534400" y="3810000"/>
              <a:chExt cx="3811256" cy="3065844"/>
            </a:xfrm>
          </p:grpSpPr>
          <p:sp>
            <p:nvSpPr>
              <p:cNvPr id="30" name="Rectangle 29">
                <a:extLst>
                  <a:ext uri="{FF2B5EF4-FFF2-40B4-BE49-F238E27FC236}">
                    <a16:creationId xmlns:a16="http://schemas.microsoft.com/office/drawing/2014/main" id="{54BF9B32-6F73-E94C-B839-BBF528E5EC68}"/>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A6988ED5-AA1C-2548-A6E0-AC8138FDF454}"/>
                  </a:ext>
                </a:extLst>
              </p:cNvPr>
              <p:cNvPicPr>
                <a:picLocks noChangeAspect="1"/>
              </p:cNvPicPr>
              <p:nvPr/>
            </p:nvPicPr>
            <p:blipFill>
              <a:blip r:embed="rId3"/>
              <a:stretch>
                <a:fillRect/>
              </a:stretch>
            </p:blipFill>
            <p:spPr>
              <a:xfrm>
                <a:off x="8686800" y="3962400"/>
                <a:ext cx="254000" cy="165100"/>
              </a:xfrm>
              <a:prstGeom prst="rect">
                <a:avLst/>
              </a:prstGeom>
            </p:spPr>
          </p:pic>
          <p:sp>
            <p:nvSpPr>
              <p:cNvPr id="32" name="TextBox 31">
                <a:extLst>
                  <a:ext uri="{FF2B5EF4-FFF2-40B4-BE49-F238E27FC236}">
                    <a16:creationId xmlns:a16="http://schemas.microsoft.com/office/drawing/2014/main" id="{642CA951-3331-624A-B9F4-EB5FF6A49FC7}"/>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33" name="TextBox 32">
                <a:hlinkClick r:id="rId4" action="ppaction://hlinksldjump"/>
                <a:extLst>
                  <a:ext uri="{FF2B5EF4-FFF2-40B4-BE49-F238E27FC236}">
                    <a16:creationId xmlns:a16="http://schemas.microsoft.com/office/drawing/2014/main" id="{B6603A47-446E-FF4A-899A-73FB9D57EB63}"/>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34" name="Rectangle 33">
                <a:hlinkClick r:id="rId4" action="ppaction://hlinksldjump"/>
                <a:extLst>
                  <a:ext uri="{FF2B5EF4-FFF2-40B4-BE49-F238E27FC236}">
                    <a16:creationId xmlns:a16="http://schemas.microsoft.com/office/drawing/2014/main" id="{DBF466A7-131D-2A44-A435-BE29A2257610}"/>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35" name="Rectangle 34">
                <a:hlinkClick r:id="rId5" action="ppaction://hlinksldjump"/>
                <a:extLst>
                  <a:ext uri="{FF2B5EF4-FFF2-40B4-BE49-F238E27FC236}">
                    <a16:creationId xmlns:a16="http://schemas.microsoft.com/office/drawing/2014/main" id="{C013CD46-DC6C-C54D-A4A3-EE231143C023}"/>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36" name="TextBox 35">
                <a:hlinkClick r:id="rId5" action="ppaction://hlinksldjump"/>
                <a:extLst>
                  <a:ext uri="{FF2B5EF4-FFF2-40B4-BE49-F238E27FC236}">
                    <a16:creationId xmlns:a16="http://schemas.microsoft.com/office/drawing/2014/main" id="{7E7FCB81-7076-3841-B775-1862A1D7AE99}"/>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37" name="Rectangle 36">
                <a:hlinkClick r:id="rId6" action="ppaction://hlinksldjump"/>
                <a:extLst>
                  <a:ext uri="{FF2B5EF4-FFF2-40B4-BE49-F238E27FC236}">
                    <a16:creationId xmlns:a16="http://schemas.microsoft.com/office/drawing/2014/main" id="{98AF32E3-6429-E741-A1E7-358847DC902F}"/>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38" name="TextBox 37">
                <a:hlinkClick r:id="rId6" action="ppaction://hlinksldjump"/>
                <a:extLst>
                  <a:ext uri="{FF2B5EF4-FFF2-40B4-BE49-F238E27FC236}">
                    <a16:creationId xmlns:a16="http://schemas.microsoft.com/office/drawing/2014/main" id="{23159420-5FDD-754E-91CB-E95D89DB70DB}"/>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39" name="Rectangle 38">
                <a:hlinkClick r:id="rId7" action="ppaction://hlinksldjump"/>
                <a:extLst>
                  <a:ext uri="{FF2B5EF4-FFF2-40B4-BE49-F238E27FC236}">
                    <a16:creationId xmlns:a16="http://schemas.microsoft.com/office/drawing/2014/main" id="{D6CA09E5-1531-264A-A7BA-B3DD42463D42}"/>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40" name="TextBox 39">
                <a:hlinkClick r:id="rId7" action="ppaction://hlinksldjump"/>
                <a:extLst>
                  <a:ext uri="{FF2B5EF4-FFF2-40B4-BE49-F238E27FC236}">
                    <a16:creationId xmlns:a16="http://schemas.microsoft.com/office/drawing/2014/main" id="{53BAC992-A26A-1443-89AF-651876A623EF}"/>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41" name="Straight Connector 40">
                <a:extLst>
                  <a:ext uri="{FF2B5EF4-FFF2-40B4-BE49-F238E27FC236}">
                    <a16:creationId xmlns:a16="http://schemas.microsoft.com/office/drawing/2014/main" id="{DFB0580C-0838-344E-B604-8E162A5EC618}"/>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781C61C-EC6A-B649-8E24-3C584A29176C}"/>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29" name="Straight Connector 28">
              <a:extLst>
                <a:ext uri="{FF2B5EF4-FFF2-40B4-BE49-F238E27FC236}">
                  <a16:creationId xmlns:a16="http://schemas.microsoft.com/office/drawing/2014/main" id="{D9582F11-1ACF-F243-8E3C-36BAA5C885FC}"/>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28909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27"/>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27"/>
                                        </p:tgtEl>
                                        <p:attrNameLst>
                                          <p:attrName>ppt_x</p:attrName>
                                          <p:attrName>ppt_y</p:attrName>
                                        </p:attrNameLst>
                                      </p:cBhvr>
                                      <p:rCtr x="0" y="18588"/>
                                    </p:animMotion>
                                  </p:childTnLst>
                                </p:cTn>
                              </p:par>
                            </p:childTnLst>
                          </p:cTn>
                        </p:par>
                      </p:childTnLst>
                    </p:cTn>
                  </p:par>
                </p:childTnLst>
              </p:cTn>
              <p:nextCondLst>
                <p:cond evt="onClick" delay="0">
                  <p:tgtEl>
                    <p:spTgt spid="2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524000"/>
            <a:ext cx="11582400" cy="5410200"/>
          </a:xfrm>
        </p:spPr>
        <p:txBody>
          <a:bodyPr/>
          <a:lstStyle/>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 Minnis AM,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Gandham</a:t>
            </a:r>
            <a:r>
              <a:rPr lang="en-US" sz="1200" kern="1200" dirty="0">
                <a:effectLst/>
                <a:latin typeface="Calibri" panose="020F0502020204030204" pitchFamily="34" charset="0"/>
                <a:ea typeface="Calibri" panose="020F0502020204030204" pitchFamily="34" charset="0"/>
                <a:cs typeface="Calibri" panose="020F0502020204030204" pitchFamily="34" charset="0"/>
              </a:rPr>
              <a:t> S, Richardson BA,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Guddera</a:t>
            </a:r>
            <a:r>
              <a:rPr lang="en-US" sz="1200" kern="1200" dirty="0">
                <a:effectLst/>
                <a:latin typeface="Calibri" panose="020F0502020204030204" pitchFamily="34" charset="0"/>
                <a:ea typeface="Calibri" panose="020F0502020204030204" pitchFamily="34" charset="0"/>
                <a:cs typeface="Calibri" panose="020F0502020204030204" pitchFamily="34" charset="0"/>
              </a:rPr>
              <a:t> V, Chen BA,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Salata</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et al. Adherence and acceptability in MTN 001: a randomized cross-over trial of daily oral and topical tenofovir for HIV prevention in women. AIDS and Behavior. 2013;17(2):737-47.</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10.1007/s10461-012-0333-8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 McGowan, I., Gomez,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Bruder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Febo</a:t>
            </a:r>
            <a:r>
              <a:rPr lang="en-US" sz="1200" kern="1200" dirty="0">
                <a:effectLst/>
                <a:latin typeface="Calibri" panose="020F0502020204030204" pitchFamily="34" charset="0"/>
                <a:ea typeface="Calibri" panose="020F0502020204030204" pitchFamily="34" charset="0"/>
                <a:cs typeface="Calibri" panose="020F0502020204030204" pitchFamily="34" charset="0"/>
              </a:rPr>
              <a:t>, I., Chen, B. A., Richardson, B. A., . . . Jacobson, C. (2011). Phase 1 randomized trial of the vaginal safety and acceptability of SPL7013 gel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VivaGel</a:t>
            </a:r>
            <a:r>
              <a:rPr lang="en-US" sz="1200" kern="1200" dirty="0">
                <a:effectLst/>
                <a:latin typeface="Calibri" panose="020F0502020204030204" pitchFamily="34" charset="0"/>
                <a:ea typeface="Calibri" panose="020F0502020204030204" pitchFamily="34" charset="0"/>
                <a:cs typeface="Calibri" panose="020F0502020204030204" pitchFamily="34" charset="0"/>
              </a:rPr>
              <a:t>®) in sexually active young women (MTN-004).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(London, England), 25</a:t>
            </a:r>
            <a:r>
              <a:rPr lang="en-US" sz="1200" kern="1200" dirty="0">
                <a:effectLst/>
                <a:latin typeface="Calibri" panose="020F0502020204030204" pitchFamily="34" charset="0"/>
                <a:ea typeface="Calibri" panose="020F0502020204030204" pitchFamily="34" charset="0"/>
                <a:cs typeface="Calibri" panose="020F0502020204030204" pitchFamily="34" charset="0"/>
              </a:rPr>
              <a:t>(8), 1057.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10.1097/QAD.0b013e328346bd3e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spcBef>
                <a:spcPts val="29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Luecke</a:t>
            </a:r>
            <a:r>
              <a:rPr lang="en-US" sz="1200" kern="1200" dirty="0">
                <a:effectLst/>
                <a:latin typeface="Calibri" panose="020F0502020204030204" pitchFamily="34" charset="0"/>
                <a:ea typeface="Calibri" panose="020F0502020204030204" pitchFamily="34" charset="0"/>
                <a:cs typeface="Calibri" panose="020F0502020204030204" pitchFamily="34" charset="0"/>
              </a:rPr>
              <a:t>, E. H., Cheng, H.,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Woeber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Nakyanzi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T., Mudekunye‐Mahaka, I. C., van der Straten, A., &amp; Team, M. D. S. (2016). Stated product formulation preferences for HIV pre‐exposure prophylaxis among women in the VOICE‐D (MTN‐003D) study.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Journal of the International AIDS Society, 19</a:t>
            </a:r>
            <a:r>
              <a:rPr lang="en-US" sz="1200" kern="1200" dirty="0">
                <a:effectLst/>
                <a:latin typeface="Calibri" panose="020F0502020204030204" pitchFamily="34" charset="0"/>
                <a:ea typeface="Calibri" panose="020F0502020204030204" pitchFamily="34" charset="0"/>
                <a:cs typeface="Calibri" panose="020F0502020204030204" pitchFamily="34" charset="0"/>
              </a:rPr>
              <a:t>(1), 20875.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r>
              <a:rPr lang="en-US" sz="1200" u="sng" dirty="0">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10.7448/IAS.19.1.20875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4.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Giguere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Carballo-Diéguez,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Ventuneac</a:t>
            </a:r>
            <a:r>
              <a:rPr lang="en-US" sz="1200" kern="1200" dirty="0">
                <a:effectLst/>
                <a:latin typeface="Calibri" panose="020F0502020204030204" pitchFamily="34" charset="0"/>
                <a:ea typeface="Calibri" panose="020F0502020204030204" pitchFamily="34" charset="0"/>
                <a:cs typeface="Calibri" panose="020F0502020204030204" pitchFamily="34" charset="0"/>
              </a:rPr>
              <a:t>,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Mabragaña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Dolezal, C., Chen, B. A., . . . McGowan, I. (2012). Variations in microbicide gel acceptability among young women in the USA and Puerto Rico.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Culture, Health &amp; Sexuality, 14</a:t>
            </a:r>
            <a:r>
              <a:rPr lang="en-US" sz="1200" kern="1200" dirty="0">
                <a:effectLst/>
                <a:latin typeface="Calibri" panose="020F0502020204030204" pitchFamily="34" charset="0"/>
                <a:ea typeface="Calibri" panose="020F0502020204030204" pitchFamily="34" charset="0"/>
                <a:cs typeface="Calibri" panose="020F0502020204030204" pitchFamily="34" charset="0"/>
              </a:rPr>
              <a:t>(2), 151-166.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10.1080/13691058.2011.630099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5. Carballo-Diéguez,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Giguere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Dolezal, C., Chen, B. A., Kahn,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Zimet</a:t>
            </a:r>
            <a:r>
              <a:rPr lang="en-US" sz="1200" kern="1200" dirty="0">
                <a:effectLst/>
                <a:latin typeface="Calibri" panose="020F0502020204030204" pitchFamily="34" charset="0"/>
                <a:ea typeface="Calibri" panose="020F0502020204030204" pitchFamily="34" charset="0"/>
                <a:cs typeface="Calibri" panose="020F0502020204030204" pitchFamily="34" charset="0"/>
              </a:rPr>
              <a:t>, G., . . . McGowan, I. (2012). “Tell Juliana”: acceptability of the candidate microbicide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VivaGel</a:t>
            </a:r>
            <a:r>
              <a:rPr lang="en-US" sz="1200" kern="1200" dirty="0">
                <a:effectLst/>
                <a:latin typeface="Calibri" panose="020F0502020204030204" pitchFamily="34" charset="0"/>
                <a:ea typeface="Calibri" panose="020F0502020204030204" pitchFamily="34" charset="0"/>
                <a:cs typeface="Calibri" panose="020F0502020204030204" pitchFamily="34" charset="0"/>
              </a:rPr>
              <a:t>® and two placebo gels among ethnically diverse, sexually active young women participating in a phase 1 microbicide study.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16</a:t>
            </a:r>
            <a:r>
              <a:rPr lang="en-US" sz="1200" kern="1200" dirty="0">
                <a:effectLst/>
                <a:latin typeface="Calibri" panose="020F0502020204030204" pitchFamily="34" charset="0"/>
                <a:ea typeface="Calibri" panose="020F0502020204030204" pitchFamily="34" charset="0"/>
                <a:cs typeface="Calibri" panose="020F0502020204030204" pitchFamily="34" charset="0"/>
              </a:rPr>
              <a:t>(7), 1761-1774.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10.1007/s10461-011-0028-6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6.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Mcgowan</a:t>
            </a:r>
            <a:r>
              <a:rPr lang="en-US" sz="1200" kern="1200" dirty="0">
                <a:effectLst/>
                <a:latin typeface="Calibri" panose="020F0502020204030204" pitchFamily="34" charset="0"/>
                <a:ea typeface="Calibri" panose="020F0502020204030204" pitchFamily="34" charset="0"/>
                <a:cs typeface="Calibri" panose="020F0502020204030204" pitchFamily="34" charset="0"/>
              </a:rPr>
              <a:t>, I.,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Hoesley</a:t>
            </a:r>
            <a:r>
              <a:rPr lang="en-US" sz="1200" kern="1200" dirty="0">
                <a:effectLst/>
                <a:latin typeface="Calibri" panose="020F0502020204030204" pitchFamily="34" charset="0"/>
                <a:ea typeface="Calibri" panose="020F0502020204030204" pitchFamily="34" charset="0"/>
                <a:cs typeface="Calibri" panose="020F0502020204030204" pitchFamily="34" charset="0"/>
              </a:rPr>
              <a:t>, C., Cranston, R. D., Andrew, P.,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Janocko</a:t>
            </a:r>
            <a:r>
              <a:rPr lang="en-US" sz="1200" kern="1200" dirty="0">
                <a:effectLst/>
                <a:latin typeface="Calibri" panose="020F0502020204030204" pitchFamily="34" charset="0"/>
                <a:ea typeface="Calibri" panose="020F0502020204030204" pitchFamily="34" charset="0"/>
                <a:cs typeface="Calibri" panose="020F0502020204030204" pitchFamily="34" charset="0"/>
              </a:rPr>
              <a:t>, L., Dai, J. Y.,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Hladik</a:t>
            </a:r>
            <a:r>
              <a:rPr lang="en-US" sz="1200" kern="1200" dirty="0">
                <a:effectLst/>
                <a:latin typeface="Calibri" panose="020F0502020204030204" pitchFamily="34" charset="0"/>
                <a:ea typeface="Calibri" panose="020F0502020204030204" pitchFamily="34" charset="0"/>
                <a:cs typeface="Calibri" panose="020F0502020204030204" pitchFamily="34" charset="0"/>
              </a:rPr>
              <a:t>, F. (2013). A phase 1 randomized, double blind, placebo controlled rectal safety and acceptability study of tenofovir 1% gel (MTN-007). </a:t>
            </a:r>
            <a:r>
              <a:rPr lang="en-US" sz="1200" i="1" kern="1200" dirty="0" err="1">
                <a:effectLst/>
                <a:latin typeface="Calibri" panose="020F0502020204030204" pitchFamily="34" charset="0"/>
                <a:ea typeface="Calibri" panose="020F0502020204030204" pitchFamily="34" charset="0"/>
                <a:cs typeface="Calibri" panose="020F0502020204030204" pitchFamily="34" charset="0"/>
              </a:rPr>
              <a:t>PloS</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 one, 8</a:t>
            </a:r>
            <a:r>
              <a:rPr lang="en-US" sz="1200" kern="1200" dirty="0">
                <a:effectLst/>
                <a:latin typeface="Calibri" panose="020F0502020204030204" pitchFamily="34" charset="0"/>
                <a:ea typeface="Calibri" panose="020F0502020204030204" pitchFamily="34" charset="0"/>
                <a:cs typeface="Calibri" panose="020F0502020204030204" pitchFamily="34" charset="0"/>
              </a:rPr>
              <a:t>(4), e60147.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10.1371/journal.pone.0060147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7. Montgomery, E. T., Noguchi, L. M., Dai, J. Y., Pan,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Biggio</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Hendrix, C., . . . Piper, J. (2018). Acceptability of and adherence to an antiretroviral-based vaginal microbicide among pregnant women in the United States.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22</a:t>
            </a:r>
            <a:r>
              <a:rPr lang="en-US" sz="1200" kern="1200" dirty="0">
                <a:effectLst/>
                <a:latin typeface="Calibri" panose="020F0502020204030204" pitchFamily="34" charset="0"/>
                <a:ea typeface="Calibri" panose="020F0502020204030204" pitchFamily="34" charset="0"/>
                <a:cs typeface="Calibri" panose="020F0502020204030204" pitchFamily="34" charset="0"/>
              </a:rPr>
              <a:t>(2), 402-411.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10.1007/s10461-017-1811-9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8. Cranston, R. D.,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Hoesley</a:t>
            </a:r>
            <a:r>
              <a:rPr lang="en-US" sz="1200" kern="1200" dirty="0">
                <a:effectLst/>
                <a:latin typeface="Calibri" panose="020F0502020204030204" pitchFamily="34" charset="0"/>
                <a:ea typeface="Calibri" panose="020F0502020204030204" pitchFamily="34" charset="0"/>
                <a:cs typeface="Calibri" panose="020F0502020204030204" pitchFamily="34" charset="0"/>
              </a:rPr>
              <a:t>, C., Carballo-Diéguez, A., Hendrix, C. W.,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Husnik</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Levy, L., . . . Nel, A. M. (2014). A randomized male tolerance study of dapivirine gel following multiple topical penile exposures (MTN 012/IPM 010).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research and human retroviruses, 30</a:t>
            </a:r>
            <a:r>
              <a:rPr lang="en-US" sz="1200" kern="1200" dirty="0">
                <a:effectLst/>
                <a:latin typeface="Calibri" panose="020F0502020204030204" pitchFamily="34" charset="0"/>
                <a:ea typeface="Calibri" panose="020F0502020204030204" pitchFamily="34" charset="0"/>
                <a:cs typeface="Calibri" panose="020F0502020204030204" pitchFamily="34" charset="0"/>
              </a:rPr>
              <a:t>(2), 184-189.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10.1089/AID.2013.0170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9. van der Straten, A., Panther, L., Laborde, N.,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Hoesley</a:t>
            </a:r>
            <a:r>
              <a:rPr lang="en-US" sz="1200" kern="1200" dirty="0">
                <a:effectLst/>
                <a:latin typeface="Calibri" panose="020F0502020204030204" pitchFamily="34" charset="0"/>
                <a:ea typeface="Calibri" panose="020F0502020204030204" pitchFamily="34" charset="0"/>
                <a:cs typeface="Calibri" panose="020F0502020204030204" pitchFamily="34" charset="0"/>
              </a:rPr>
              <a:t>, C. J., Cheng, H.,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Husnik</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J., . . . Chen, B. A. (2016). Adherence and acceptability of a multidrug vaginal ring for HIV prevention in a phase I study in the United States.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20</a:t>
            </a:r>
            <a:r>
              <a:rPr lang="en-US" sz="1200" kern="1200" dirty="0">
                <a:effectLst/>
                <a:latin typeface="Calibri" panose="020F0502020204030204" pitchFamily="34" charset="0"/>
                <a:ea typeface="Calibri" panose="020F0502020204030204" pitchFamily="34" charset="0"/>
                <a:cs typeface="Calibri" panose="020F0502020204030204" pitchFamily="34" charset="0"/>
              </a:rPr>
              <a:t>(11), 2644-2653.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1">
                  <a:extLst>
                    <a:ext uri="{A12FA001-AC4F-418D-AE19-62706E023703}">
                      <ahyp:hlinkClr xmlns:ahyp="http://schemas.microsoft.com/office/drawing/2018/hyperlinkcolor" val="tx"/>
                    </a:ext>
                  </a:extLst>
                </a:hlinkClick>
              </a:rPr>
              <a:t>10.1007/s10461-016-1299-8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10. Carballo-Diéguez,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Giguere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Dolezal, C., Leu, C.-S.,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Balán</a:t>
            </a:r>
            <a:r>
              <a:rPr lang="en-US" sz="1200" kern="1200" dirty="0">
                <a:effectLst/>
                <a:latin typeface="Calibri" panose="020F0502020204030204" pitchFamily="34" charset="0"/>
                <a:ea typeface="Calibri" panose="020F0502020204030204" pitchFamily="34" charset="0"/>
                <a:cs typeface="Calibri" panose="020F0502020204030204" pitchFamily="34" charset="0"/>
              </a:rPr>
              <a:t>, I. C., Brown, W.,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Bekker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L.-G. (2017). Preference of oral tenofovir disoproxil fumarate/emtricitabine versus rectal tenofovir reduced-glycerin 1% gel regimens for HIV prevention among cisgender men and transgender women who engage in receptive anal intercourse with men.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21</a:t>
            </a:r>
            <a:r>
              <a:rPr lang="en-US" sz="1200" kern="1200" dirty="0">
                <a:effectLst/>
                <a:latin typeface="Calibri" panose="020F0502020204030204" pitchFamily="34" charset="0"/>
                <a:ea typeface="Calibri" panose="020F0502020204030204" pitchFamily="34" charset="0"/>
                <a:cs typeface="Calibri" panose="020F0502020204030204" pitchFamily="34" charset="0"/>
              </a:rPr>
              <a:t>(12), 3336-3345.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2">
                  <a:extLst>
                    <a:ext uri="{A12FA001-AC4F-418D-AE19-62706E023703}">
                      <ahyp:hlinkClr xmlns:ahyp="http://schemas.microsoft.com/office/drawing/2018/hyperlinkcolor" val="tx"/>
                    </a:ext>
                  </a:extLst>
                </a:hlinkClick>
              </a:rPr>
              <a:t>10.1007/s10461-017-1969-1</a:t>
            </a:r>
            <a:endParaRPr lang="en-US" sz="1200" u="sng"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11. van der Straten, A., Browne, E. N., Shapley-Quinn, M. K., Brown, E. R., Reddy,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Scheckter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 . . Mensch, B. (2019). First impressions matter: how initial worries influence adherence to the dapivirine vaginal ring.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JAIDS Journal of Acquired Immune Deficiency Syndromes, 81</a:t>
            </a:r>
            <a:r>
              <a:rPr lang="en-US" sz="1200" kern="1200" dirty="0">
                <a:effectLst/>
                <a:latin typeface="Calibri" panose="020F0502020204030204" pitchFamily="34" charset="0"/>
                <a:ea typeface="Calibri" panose="020F0502020204030204" pitchFamily="34" charset="0"/>
                <a:cs typeface="Calibri" panose="020F0502020204030204" pitchFamily="34" charset="0"/>
              </a:rPr>
              <a:t>(3), 304-310. </a:t>
            </a:r>
            <a:r>
              <a:rPr lang="en-US" sz="1200" kern="1200" dirty="0">
                <a:latin typeface="Calibri" panose="020F0502020204030204" pitchFamily="34" charset="0"/>
                <a:ea typeface="Calibri" panose="020F0502020204030204" pitchFamily="34" charset="0"/>
                <a:cs typeface="Calibri" panose="020F0502020204030204" pitchFamily="34" charset="0"/>
              </a:rPr>
              <a:t>doi</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3">
                  <a:extLst>
                    <a:ext uri="{A12FA001-AC4F-418D-AE19-62706E023703}">
                      <ahyp:hlinkClr xmlns:ahyp="http://schemas.microsoft.com/office/drawing/2018/hyperlinkcolor" val="tx"/>
                    </a:ext>
                  </a:extLst>
                </a:hlinkClick>
              </a:rPr>
              <a:t>10.1097/QAI.0000000000002028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B0617545-D869-DD48-A98E-0886AA1FE882}"/>
              </a:ext>
            </a:extLst>
          </p:cNvPr>
          <p:cNvSpPr>
            <a:spLocks noGrp="1"/>
          </p:cNvSpPr>
          <p:nvPr>
            <p:ph type="title"/>
          </p:nvPr>
        </p:nvSpPr>
        <p:spPr>
          <a:xfrm>
            <a:off x="381000" y="152400"/>
            <a:ext cx="10972800" cy="965200"/>
          </a:xfrm>
        </p:spPr>
        <p:txBody>
          <a:bodyPr/>
          <a:lstStyle/>
          <a:p>
            <a:r>
              <a:rPr lang="en-US" b="1" dirty="0"/>
              <a:t>Reference List</a:t>
            </a:r>
          </a:p>
        </p:txBody>
      </p:sp>
    </p:spTree>
    <p:extLst>
      <p:ext uri="{BB962C8B-B14F-4D97-AF65-F5344CB8AC3E}">
        <p14:creationId xmlns:p14="http://schemas.microsoft.com/office/powerpoint/2010/main" val="1529961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447800"/>
            <a:ext cx="11582400" cy="5410200"/>
          </a:xfrm>
        </p:spPr>
        <p:txBody>
          <a:bodyPr/>
          <a:lstStyle/>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12. Montgomery, E.T., van der Straten,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Chitukuta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Reddy,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Woeber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Atujuna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Bekker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L.G.,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Etima</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Nakyanzi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T., Mayo, A.J., Katz, A., Laborde, N., Grossman, C.I., Soto-Torres, L., Palanee-Phillips, T., Baeten, J.M.; MTN-020/ASPIRE Study. Acceptability and use of a dapivirine vaginal ring in a phase III trial. AIDS. 2017 May 15;31(8):1159-1167. </a:t>
            </a:r>
            <a:r>
              <a:rPr lang="en-US" sz="1200" kern="1200" dirty="0">
                <a:latin typeface="Calibri" panose="020F0502020204030204" pitchFamily="34" charset="0"/>
                <a:ea typeface="Calibri" panose="020F0502020204030204" pitchFamily="34" charset="0"/>
                <a:cs typeface="Calibri" panose="020F0502020204030204" pitchFamily="34" charset="0"/>
              </a:rPr>
              <a:t>doi</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10.1097/QAD.0000000000001452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spcBef>
                <a:spcPts val="29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13. van der Straten, A., Shapley-Quinn, M. K., Reddy, K., Cheng, H.,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Etima</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Woeber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K., . . . Montgomery, E. T. (2017). Favoring “Peace of Mind”: A qualitative study of African women's HIV prevention product formulation preferences from the MTN-020/ASPIRE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Patient Care and STDs, 31</a:t>
            </a:r>
            <a:r>
              <a:rPr lang="en-US" sz="1200" kern="1200" dirty="0">
                <a:effectLst/>
                <a:latin typeface="Calibri" panose="020F0502020204030204" pitchFamily="34" charset="0"/>
                <a:ea typeface="Calibri" panose="020F0502020204030204" pitchFamily="34" charset="0"/>
                <a:cs typeface="Calibri" panose="020F0502020204030204" pitchFamily="34" charset="0"/>
              </a:rPr>
              <a:t>(7), 305-314. </a:t>
            </a:r>
            <a:r>
              <a:rPr lang="en-US" sz="1200" dirty="0">
                <a:effectLst/>
                <a:latin typeface="Calibri" panose="020F0502020204030204" pitchFamily="34" charset="0"/>
                <a:ea typeface="Calibri" panose="020F0502020204030204" pitchFamily="34" charset="0"/>
                <a:cs typeface="Calibri" panose="020F0502020204030204" pitchFamily="34" charset="0"/>
              </a:rPr>
              <a:t>doi: </a:t>
            </a:r>
            <a:r>
              <a:rPr lang="en-US" sz="1200" u="sng"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10.1089/apc.2017.0075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14. Bunge, K. E., Levy, L.,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Szydlo</a:t>
            </a:r>
            <a:r>
              <a:rPr lang="en-US" sz="1200" kern="1200" dirty="0">
                <a:effectLst/>
                <a:latin typeface="Calibri" panose="020F0502020204030204" pitchFamily="34" charset="0"/>
                <a:ea typeface="Calibri" panose="020F0502020204030204" pitchFamily="34" charset="0"/>
                <a:cs typeface="Calibri" panose="020F0502020204030204" pitchFamily="34" charset="0"/>
              </a:rPr>
              <a:t>, D. W., Zhang, J., Gaur, A. H.,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Reirden</a:t>
            </a:r>
            <a:r>
              <a:rPr lang="en-US" sz="1200" kern="1200" dirty="0">
                <a:effectLst/>
                <a:latin typeface="Calibri" panose="020F0502020204030204" pitchFamily="34" charset="0"/>
                <a:ea typeface="Calibri" panose="020F0502020204030204" pitchFamily="34" charset="0"/>
                <a:cs typeface="Calibri" panose="020F0502020204030204" pitchFamily="34" charset="0"/>
              </a:rPr>
              <a:t>, D., . . . Hillier, S. L. (2020). Brief Report: Phase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IIa</a:t>
            </a:r>
            <a:r>
              <a:rPr lang="en-US" sz="1200" kern="1200" dirty="0">
                <a:effectLst/>
                <a:latin typeface="Calibri" panose="020F0502020204030204" pitchFamily="34" charset="0"/>
                <a:ea typeface="Calibri" panose="020F0502020204030204" pitchFamily="34" charset="0"/>
                <a:cs typeface="Calibri" panose="020F0502020204030204" pitchFamily="34" charset="0"/>
              </a:rPr>
              <a:t> Safety Study of a Vaginal Ring Containing Dapivirine in Adolescent Young Women.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JAIDS Journal of Acquired Immune Deficiency Syndromes, 83</a:t>
            </a:r>
            <a:r>
              <a:rPr lang="en-US" sz="1200" kern="1200" dirty="0">
                <a:effectLst/>
                <a:latin typeface="Calibri" panose="020F0502020204030204" pitchFamily="34" charset="0"/>
                <a:ea typeface="Calibri" panose="020F0502020204030204" pitchFamily="34" charset="0"/>
                <a:cs typeface="Calibri" panose="020F0502020204030204" pitchFamily="34" charset="0"/>
              </a:rPr>
              <a:t>(2), 135-139. </a:t>
            </a:r>
            <a:r>
              <a:rPr lang="en-US" sz="1200" dirty="0">
                <a:effectLst/>
                <a:latin typeface="Calibri" panose="020F0502020204030204" pitchFamily="34" charset="0"/>
                <a:ea typeface="Calibri" panose="020F0502020204030204" pitchFamily="34" charset="0"/>
                <a:cs typeface="Calibri" panose="020F0502020204030204" pitchFamily="34" charset="0"/>
              </a:rPr>
              <a:t>doi: </a:t>
            </a:r>
            <a:r>
              <a:rPr lang="en-US" sz="1200" u="sng" dirty="0">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10.1097/QAI.0000000000002244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15. Chen, B. A., Zhang, J., </a:t>
            </a:r>
            <a:r>
              <a:rPr lang="en-US" sz="1200" dirty="0" err="1">
                <a:effectLst/>
                <a:latin typeface="Calibri" panose="020F0502020204030204" pitchFamily="34" charset="0"/>
                <a:ea typeface="Calibri" panose="020F0502020204030204" pitchFamily="34" charset="0"/>
                <a:cs typeface="Calibri" panose="020F0502020204030204" pitchFamily="34" charset="0"/>
              </a:rPr>
              <a:t>Gundacker</a:t>
            </a:r>
            <a:r>
              <a:rPr lang="en-US" sz="1200" dirty="0">
                <a:effectLst/>
                <a:latin typeface="Calibri" panose="020F0502020204030204" pitchFamily="34" charset="0"/>
                <a:ea typeface="Calibri" panose="020F0502020204030204" pitchFamily="34" charset="0"/>
                <a:cs typeface="Calibri" panose="020F0502020204030204" pitchFamily="34" charset="0"/>
              </a:rPr>
              <a:t>, H. M., Hendrix, C. W., </a:t>
            </a:r>
            <a:r>
              <a:rPr lang="en-US" sz="1200" dirty="0" err="1">
                <a:effectLst/>
                <a:latin typeface="Calibri" panose="020F0502020204030204" pitchFamily="34" charset="0"/>
                <a:ea typeface="Calibri" panose="020F0502020204030204" pitchFamily="34" charset="0"/>
                <a:cs typeface="Calibri" panose="020F0502020204030204" pitchFamily="34" charset="0"/>
              </a:rPr>
              <a:t>Hoesley</a:t>
            </a:r>
            <a:r>
              <a:rPr lang="en-US" sz="1200" dirty="0">
                <a:effectLst/>
                <a:latin typeface="Calibri" panose="020F0502020204030204" pitchFamily="34" charset="0"/>
                <a:ea typeface="Calibri" panose="020F0502020204030204" pitchFamily="34" charset="0"/>
                <a:cs typeface="Calibri" panose="020F0502020204030204" pitchFamily="34" charset="0"/>
              </a:rPr>
              <a:t>, C. J., </a:t>
            </a:r>
            <a:r>
              <a:rPr lang="en-US" sz="1200" dirty="0" err="1">
                <a:effectLst/>
                <a:latin typeface="Calibri" panose="020F0502020204030204" pitchFamily="34" charset="0"/>
                <a:ea typeface="Calibri" panose="020F0502020204030204" pitchFamily="34" charset="0"/>
                <a:cs typeface="Calibri" panose="020F0502020204030204" pitchFamily="34" charset="0"/>
              </a:rPr>
              <a:t>Salata</a:t>
            </a:r>
            <a:r>
              <a:rPr lang="en-US" sz="1200" dirty="0">
                <a:effectLst/>
                <a:latin typeface="Calibri" panose="020F0502020204030204" pitchFamily="34" charset="0"/>
                <a:ea typeface="Calibri" panose="020F0502020204030204" pitchFamily="34" charset="0"/>
                <a:cs typeface="Calibri" panose="020F0502020204030204" pitchFamily="34" charset="0"/>
              </a:rPr>
              <a:t>, R. A., . . . Jacobson, C. E. (2019). Phase 2a safety, pharmacokinetics, and acceptability of dapivirine vaginal rings in US postmenopausal women. </a:t>
            </a:r>
            <a:r>
              <a:rPr lang="en-US" sz="1200" i="1" dirty="0">
                <a:effectLst/>
                <a:latin typeface="Calibri" panose="020F0502020204030204" pitchFamily="34" charset="0"/>
                <a:ea typeface="Calibri" panose="020F0502020204030204" pitchFamily="34" charset="0"/>
                <a:cs typeface="Calibri" panose="020F0502020204030204" pitchFamily="34" charset="0"/>
              </a:rPr>
              <a:t>Clinical Infectious Diseases, 68</a:t>
            </a:r>
            <a:r>
              <a:rPr lang="en-US" sz="1200" dirty="0">
                <a:effectLst/>
                <a:latin typeface="Calibri" panose="020F0502020204030204" pitchFamily="34" charset="0"/>
                <a:ea typeface="Calibri" panose="020F0502020204030204" pitchFamily="34" charset="0"/>
                <a:cs typeface="Calibri" panose="020F0502020204030204" pitchFamily="34" charset="0"/>
              </a:rPr>
              <a:t>(7), 1144-1151.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10.1093/</a:t>
            </a:r>
            <a:r>
              <a:rPr lang="en-US" sz="1200" u="sng" dirty="0" err="1">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cid</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/ciy654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16. Bauermeister, J.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Golinkoff</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M., Carballo-Diéguez,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Giguere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López, D.,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Hoesley</a:t>
            </a:r>
            <a:r>
              <a:rPr lang="en-US" sz="1200" kern="1200" dirty="0">
                <a:effectLst/>
                <a:latin typeface="Calibri" panose="020F0502020204030204" pitchFamily="34" charset="0"/>
                <a:ea typeface="Calibri" panose="020F0502020204030204" pitchFamily="34" charset="0"/>
                <a:cs typeface="Calibri" panose="020F0502020204030204" pitchFamily="34" charset="0"/>
              </a:rPr>
              <a:t>, C. J.,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Strizki</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(2020). A Mixed-Methods Study Examining Adherence to and Acceptability of Intravaginal Rings for HIV Prevention: Behavioral Results of MTN-027.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24</a:t>
            </a:r>
            <a:r>
              <a:rPr lang="en-US" sz="1200" kern="1200" dirty="0">
                <a:effectLst/>
                <a:latin typeface="Calibri" panose="020F0502020204030204" pitchFamily="34" charset="0"/>
                <a:ea typeface="Calibri" panose="020F0502020204030204" pitchFamily="34" charset="0"/>
                <a:cs typeface="Calibri" panose="020F0502020204030204" pitchFamily="34" charset="0"/>
              </a:rPr>
              <a:t>(2), 607-616.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10.1007/s10461-019-02457-0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17. van der Straten, A., Ryan, J. H., Reddy,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Etima</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Taulo</a:t>
            </a:r>
            <a:r>
              <a:rPr lang="en-US" sz="1200" kern="1200" dirty="0">
                <a:effectLst/>
                <a:latin typeface="Calibri" panose="020F0502020204030204" pitchFamily="34" charset="0"/>
                <a:ea typeface="Calibri" panose="020F0502020204030204" pitchFamily="34" charset="0"/>
                <a:cs typeface="Calibri" panose="020F0502020204030204" pitchFamily="34" charset="0"/>
              </a:rPr>
              <a:t>, F.,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Mutero</a:t>
            </a:r>
            <a:r>
              <a:rPr lang="en-US" sz="1200" kern="1200" dirty="0">
                <a:effectLst/>
                <a:latin typeface="Calibri" panose="020F0502020204030204" pitchFamily="34" charset="0"/>
                <a:ea typeface="Calibri" panose="020F0502020204030204" pitchFamily="34" charset="0"/>
                <a:cs typeface="Calibri" panose="020F0502020204030204" pitchFamily="34" charset="0"/>
              </a:rPr>
              <a:t>, P., . . . Team, M. M. S. (2020). Influences on willingness to use vaginal or oral HIV PrEP during pregnancy and breastfeeding in Africa: the multisite MAMMA study.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Journal of the International AIDS Society, 23</a:t>
            </a:r>
            <a:r>
              <a:rPr lang="en-US" sz="1200" kern="1200" dirty="0">
                <a:effectLst/>
                <a:latin typeface="Calibri" panose="020F0502020204030204" pitchFamily="34" charset="0"/>
                <a:ea typeface="Calibri" panose="020F0502020204030204" pitchFamily="34" charset="0"/>
                <a:cs typeface="Calibri" panose="020F0502020204030204" pitchFamily="34" charset="0"/>
              </a:rPr>
              <a:t>(6), e25536.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10.1002/jia2.25536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18. Anton, P. A., Cranston, R. D.,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Kashuba</a:t>
            </a:r>
            <a:r>
              <a:rPr lang="en-US" sz="1200" kern="1200" dirty="0">
                <a:effectLst/>
                <a:latin typeface="Calibri" panose="020F0502020204030204" pitchFamily="34" charset="0"/>
                <a:ea typeface="Calibri" panose="020F0502020204030204" pitchFamily="34" charset="0"/>
                <a:cs typeface="Calibri" panose="020F0502020204030204" pitchFamily="34" charset="0"/>
              </a:rPr>
              <a:t>, A., Hendrix, C. W.,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Bumpus</a:t>
            </a:r>
            <a:r>
              <a:rPr lang="en-US" sz="1200" kern="1200" dirty="0">
                <a:effectLst/>
                <a:latin typeface="Calibri" panose="020F0502020204030204" pitchFamily="34" charset="0"/>
                <a:ea typeface="Calibri" panose="020F0502020204030204" pitchFamily="34" charset="0"/>
                <a:cs typeface="Calibri" panose="020F0502020204030204" pitchFamily="34" charset="0"/>
              </a:rPr>
              <a:t>, N. N., Richardson-Harman, N., . . . Dennis, R. (2012). RMP-02/MTN-006: A phase 1 rectal safety, acceptability, pharmacokinetic, and pharmacodynamic study of tenofovir 1% gel compared with oral tenofovir disoproxil fumarate.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research and human retroviruses, 28</a:t>
            </a:r>
            <a:r>
              <a:rPr lang="en-US" sz="1200" kern="1200" dirty="0">
                <a:effectLst/>
                <a:latin typeface="Calibri" panose="020F0502020204030204" pitchFamily="34" charset="0"/>
                <a:ea typeface="Calibri" panose="020F0502020204030204" pitchFamily="34" charset="0"/>
                <a:cs typeface="Calibri" panose="020F0502020204030204" pitchFamily="34" charset="0"/>
              </a:rPr>
              <a:t>(11), 1412-1421.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10.1089/aid.2012.0262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19. Laborde, N. D., Pleasants, E., Reddy,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Atujuna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Nakyanzi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T.,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Chitukuta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 . . Montgomery, E. T. (2018). Impact of the dapivirine vaginal ring on sexual experiences and intimate partnerships of women in an HIV prevention clinical trial: managing ring detection and hot sex.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22</a:t>
            </a:r>
            <a:r>
              <a:rPr lang="en-US" sz="1200" kern="1200" dirty="0">
                <a:effectLst/>
                <a:latin typeface="Calibri" panose="020F0502020204030204" pitchFamily="34" charset="0"/>
                <a:ea typeface="Calibri" panose="020F0502020204030204" pitchFamily="34" charset="0"/>
                <a:cs typeface="Calibri" panose="020F0502020204030204" pitchFamily="34" charset="0"/>
              </a:rPr>
              <a:t>(2), 437-446.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10.1007/s10461-017-1977-1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20. Marrazzo, J.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Ramjee</a:t>
            </a:r>
            <a:r>
              <a:rPr lang="en-US" sz="1200" kern="1200" dirty="0">
                <a:effectLst/>
                <a:latin typeface="Calibri" panose="020F0502020204030204" pitchFamily="34" charset="0"/>
                <a:ea typeface="Calibri" panose="020F0502020204030204" pitchFamily="34" charset="0"/>
                <a:cs typeface="Calibri" panose="020F0502020204030204" pitchFamily="34" charset="0"/>
              </a:rPr>
              <a:t>, G., Richardson, B. A., Gomez,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Mgodi</a:t>
            </a:r>
            <a:r>
              <a:rPr lang="en-US" sz="1200" kern="1200" dirty="0">
                <a:effectLst/>
                <a:latin typeface="Calibri" panose="020F0502020204030204" pitchFamily="34" charset="0"/>
                <a:ea typeface="Calibri" panose="020F0502020204030204" pitchFamily="34" charset="0"/>
                <a:cs typeface="Calibri" panose="020F0502020204030204" pitchFamily="34" charset="0"/>
              </a:rPr>
              <a:t>, N., Nair, G., . . . Noguchi, L. (2015). Tenofovir-based preexposure prophylaxis for HIV infection among African women.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New England Journal of Medicine, 372</a:t>
            </a:r>
            <a:r>
              <a:rPr lang="en-US" sz="1200" kern="1200" dirty="0">
                <a:effectLst/>
                <a:latin typeface="Calibri" panose="020F0502020204030204" pitchFamily="34" charset="0"/>
                <a:ea typeface="Calibri" panose="020F0502020204030204" pitchFamily="34" charset="0"/>
                <a:cs typeface="Calibri" panose="020F0502020204030204" pitchFamily="34" charset="0"/>
              </a:rPr>
              <a:t>(6), 509-518.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10.1056/NEJMoa1402269</a:t>
            </a:r>
            <a:endParaRPr lang="en-US" sz="1200" u="sng"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21. van der Straten, A., Brown, E. R., Marrazzo, J.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Chirenje</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Z., Liu, K., Gomez, K., . . . MTN-003 VOICE Protocol Team (2016). Divergent adherence estimates with pharmacokinetic and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behavioural</a:t>
            </a:r>
            <a:r>
              <a:rPr lang="en-US" sz="1200" kern="1200" dirty="0">
                <a:effectLst/>
                <a:latin typeface="Calibri" panose="020F0502020204030204" pitchFamily="34" charset="0"/>
                <a:ea typeface="Calibri" panose="020F0502020204030204" pitchFamily="34" charset="0"/>
                <a:cs typeface="Calibri" panose="020F0502020204030204" pitchFamily="34" charset="0"/>
              </a:rPr>
              <a:t> measures in the MTN‐003 (VOICE) study.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Journal of the International AIDS Society, 19</a:t>
            </a:r>
            <a:r>
              <a:rPr lang="en-US" sz="1200" kern="1200" dirty="0">
                <a:effectLst/>
                <a:latin typeface="Calibri" panose="020F0502020204030204" pitchFamily="34" charset="0"/>
                <a:ea typeface="Calibri" panose="020F0502020204030204" pitchFamily="34" charset="0"/>
                <a:cs typeface="Calibri" panose="020F0502020204030204" pitchFamily="34" charset="0"/>
              </a:rPr>
              <a:t>(1), 20642.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1">
                  <a:extLst>
                    <a:ext uri="{A12FA001-AC4F-418D-AE19-62706E023703}">
                      <ahyp:hlinkClr xmlns:ahyp="http://schemas.microsoft.com/office/drawing/2018/hyperlinkcolor" val="tx"/>
                    </a:ext>
                  </a:extLst>
                </a:hlinkClick>
              </a:rPr>
              <a:t>10.7448/IAS.19.1.20642</a:t>
            </a:r>
            <a:endParaRPr lang="en-US" sz="1200" u="sng"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22. Mensch, B. S., Richardson, B.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Husnik</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Brown, E. R.,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Kiweewa</a:t>
            </a:r>
            <a:r>
              <a:rPr lang="en-US" sz="1200" kern="1200" dirty="0">
                <a:effectLst/>
                <a:latin typeface="Calibri" panose="020F0502020204030204" pitchFamily="34" charset="0"/>
                <a:ea typeface="Calibri" panose="020F0502020204030204" pitchFamily="34" charset="0"/>
                <a:cs typeface="Calibri" panose="020F0502020204030204" pitchFamily="34" charset="0"/>
              </a:rPr>
              <a:t>, F. M., Mayo, A. J., . . . team, M.-A. s. (2019). Vaginal ring use in a phase 3 microbicide trial: A comparison of objective measures and self-reports of non-adherence in ASPIRE.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23</a:t>
            </a:r>
            <a:r>
              <a:rPr lang="en-US" sz="1200" kern="1200" dirty="0">
                <a:effectLst/>
                <a:latin typeface="Calibri" panose="020F0502020204030204" pitchFamily="34" charset="0"/>
                <a:ea typeface="Calibri" panose="020F0502020204030204" pitchFamily="34" charset="0"/>
                <a:cs typeface="Calibri" panose="020F0502020204030204" pitchFamily="34" charset="0"/>
              </a:rPr>
              <a:t>(2), 504-512.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2">
                  <a:extLst>
                    <a:ext uri="{A12FA001-AC4F-418D-AE19-62706E023703}">
                      <ahyp:hlinkClr xmlns:ahyp="http://schemas.microsoft.com/office/drawing/2018/hyperlinkcolor" val="tx"/>
                    </a:ext>
                  </a:extLst>
                </a:hlinkClick>
              </a:rPr>
              <a:t>10.1007/s10461-018-2261-8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600"/>
              </a:spcAft>
              <a:buNone/>
            </a:pPr>
            <a:endParaRPr lang="en-US" sz="1200" i="1" dirty="0"/>
          </a:p>
        </p:txBody>
      </p:sp>
      <p:sp>
        <p:nvSpPr>
          <p:cNvPr id="2" name="Title 1">
            <a:extLst>
              <a:ext uri="{FF2B5EF4-FFF2-40B4-BE49-F238E27FC236}">
                <a16:creationId xmlns:a16="http://schemas.microsoft.com/office/drawing/2014/main" id="{34A90F41-1404-1F44-AA91-EFEEF920172D}"/>
              </a:ext>
            </a:extLst>
          </p:cNvPr>
          <p:cNvSpPr>
            <a:spLocks noGrp="1"/>
          </p:cNvSpPr>
          <p:nvPr>
            <p:ph type="title"/>
          </p:nvPr>
        </p:nvSpPr>
        <p:spPr>
          <a:xfrm>
            <a:off x="381000" y="101600"/>
            <a:ext cx="10972800" cy="965200"/>
          </a:xfrm>
        </p:spPr>
        <p:txBody>
          <a:bodyPr/>
          <a:lstStyle/>
          <a:p>
            <a:r>
              <a:rPr lang="en-US" b="1" dirty="0"/>
              <a:t>Reference List</a:t>
            </a:r>
          </a:p>
        </p:txBody>
      </p:sp>
    </p:spTree>
    <p:extLst>
      <p:ext uri="{BB962C8B-B14F-4D97-AF65-F5344CB8AC3E}">
        <p14:creationId xmlns:p14="http://schemas.microsoft.com/office/powerpoint/2010/main" val="2727642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447800"/>
            <a:ext cx="11582400" cy="5410200"/>
          </a:xfrm>
        </p:spPr>
        <p:txBody>
          <a:bodyPr/>
          <a:lstStyle/>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23. Leu, C.-S.,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Mabragaña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Giguere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Dolezal, C., Carballo-Diéguez, A., &amp; McGowan, I. (2013). Use of a novel technology to track adherence to product use in a microbicide trial of short duration (MTN-007).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17</a:t>
            </a:r>
            <a:r>
              <a:rPr lang="en-US" sz="1200" kern="1200" dirty="0">
                <a:effectLst/>
                <a:latin typeface="Calibri" panose="020F0502020204030204" pitchFamily="34" charset="0"/>
                <a:ea typeface="Calibri" panose="020F0502020204030204" pitchFamily="34" charset="0"/>
                <a:cs typeface="Calibri" panose="020F0502020204030204" pitchFamily="34" charset="0"/>
              </a:rPr>
              <a:t>(9), 3101-3107.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10.1007/s10461-013-0549-2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24. Carballo-Diéguez, A.,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Balán</a:t>
            </a:r>
            <a:r>
              <a:rPr lang="en-US" sz="1200" kern="1200" dirty="0">
                <a:effectLst/>
                <a:latin typeface="Calibri" panose="020F0502020204030204" pitchFamily="34" charset="0"/>
                <a:ea typeface="Calibri" panose="020F0502020204030204" pitchFamily="34" charset="0"/>
                <a:cs typeface="Calibri" panose="020F0502020204030204" pitchFamily="34" charset="0"/>
              </a:rPr>
              <a:t>, I. C., Brown III, W.,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Giguere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Dolezal, C., Leu, C.-S., . . . Richardson, B. A. (2017). High levels of adherence to a rectal microbicide gel and to oral Pre-Exposure Prophylaxis (PrEP) achieved in MTN-017 among men who have sex with men (MSM) and transgender women. </a:t>
            </a:r>
            <a:r>
              <a:rPr lang="en-US" sz="1200" i="1" kern="1200" dirty="0" err="1">
                <a:effectLst/>
                <a:latin typeface="Calibri" panose="020F0502020204030204" pitchFamily="34" charset="0"/>
                <a:ea typeface="Calibri" panose="020F0502020204030204" pitchFamily="34" charset="0"/>
                <a:cs typeface="Calibri" panose="020F0502020204030204" pitchFamily="34" charset="0"/>
              </a:rPr>
              <a:t>PloS</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 one, 12</a:t>
            </a:r>
            <a:r>
              <a:rPr lang="en-US" sz="1200" kern="1200" dirty="0">
                <a:effectLst/>
                <a:latin typeface="Calibri" panose="020F0502020204030204" pitchFamily="34" charset="0"/>
                <a:ea typeface="Calibri" panose="020F0502020204030204" pitchFamily="34" charset="0"/>
                <a:cs typeface="Calibri" panose="020F0502020204030204" pitchFamily="34" charset="0"/>
              </a:rPr>
              <a:t>(7), e0181607.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10.1371/journal.pone.0181607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25. Caplan, M. R.,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Landovitz</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J., Palanee-Phillips, T., Nair, G., Mhlanga, F., Balkus, J. E., . . . Gorbach, P. M. (2019). Complex decisions: correlates of injectable contraceptive discontinuation following HIV-1 seroconversion in an HIV prevention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care, 31</a:t>
            </a:r>
            <a:r>
              <a:rPr lang="en-US" sz="1200" kern="1200" dirty="0">
                <a:effectLst/>
                <a:latin typeface="Calibri" panose="020F0502020204030204" pitchFamily="34" charset="0"/>
                <a:ea typeface="Calibri" panose="020F0502020204030204" pitchFamily="34" charset="0"/>
                <a:cs typeface="Calibri" panose="020F0502020204030204" pitchFamily="34" charset="0"/>
              </a:rPr>
              <a:t>(6), 746-753.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10.1080/09540121.2019.1580345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26. Mensch, B. S., Brown, E. R., Liu, K., Marrazzo,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Chirenje</a:t>
            </a:r>
            <a:r>
              <a:rPr lang="en-US" sz="1200" kern="1200" dirty="0">
                <a:effectLst/>
                <a:latin typeface="Calibri" panose="020F0502020204030204" pitchFamily="34" charset="0"/>
                <a:ea typeface="Calibri" panose="020F0502020204030204" pitchFamily="34" charset="0"/>
                <a:cs typeface="Calibri" panose="020F0502020204030204" pitchFamily="34" charset="0"/>
              </a:rPr>
              <a:t>, Z. M., Gomez, K., . . . van der Straten, A. (2016). Reporting of adherence in the VOICE trial: did disclosure of product nonuse increase at the termination visit?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20</a:t>
            </a:r>
            <a:r>
              <a:rPr lang="en-US" sz="1200" kern="1200" dirty="0">
                <a:effectLst/>
                <a:latin typeface="Calibri" panose="020F0502020204030204" pitchFamily="34" charset="0"/>
                <a:ea typeface="Calibri" panose="020F0502020204030204" pitchFamily="34" charset="0"/>
                <a:cs typeface="Calibri" panose="020F0502020204030204" pitchFamily="34" charset="0"/>
              </a:rPr>
              <a:t>(11), 2654-2661.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10.1007/s10461-016-1312-2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27. van der Straten, A., Stadler, J., Montgomery, E., Hartmann,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Magazi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B., Mathebula, F., . . . Soto-Torres, L. (2014). Women’s experiences with oral and vaginal pre-exposure prophylaxis: the VOICE-C qualitative study in Johannesburg, South Africa. </a:t>
            </a:r>
            <a:r>
              <a:rPr lang="en-US" sz="1200" i="1" kern="1200" dirty="0" err="1">
                <a:effectLst/>
                <a:latin typeface="Calibri" panose="020F0502020204030204" pitchFamily="34" charset="0"/>
                <a:ea typeface="Calibri" panose="020F0502020204030204" pitchFamily="34" charset="0"/>
                <a:cs typeface="Calibri" panose="020F0502020204030204" pitchFamily="34" charset="0"/>
              </a:rPr>
              <a:t>PloS</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 one, 9</a:t>
            </a:r>
            <a:r>
              <a:rPr lang="en-US" sz="1200" kern="1200" dirty="0">
                <a:effectLst/>
                <a:latin typeface="Calibri" panose="020F0502020204030204" pitchFamily="34" charset="0"/>
                <a:ea typeface="Calibri" panose="020F0502020204030204" pitchFamily="34" charset="0"/>
                <a:cs typeface="Calibri" panose="020F0502020204030204" pitchFamily="34" charset="0"/>
              </a:rPr>
              <a:t>(2), e89118.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10.1371/journal.pone.0089118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28.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Magazi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B., Stadler, J., Delany-</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Moretlwe</a:t>
            </a:r>
            <a:r>
              <a:rPr lang="en-US" sz="1200" kern="1200" dirty="0">
                <a:effectLst/>
                <a:latin typeface="Calibri" panose="020F0502020204030204" pitchFamily="34" charset="0"/>
                <a:ea typeface="Calibri" panose="020F0502020204030204" pitchFamily="34" charset="0"/>
                <a:cs typeface="Calibri" panose="020F0502020204030204" pitchFamily="34" charset="0"/>
              </a:rPr>
              <a:t>, S., Montgomery, E., Mathebula, F., Hartmann, M., &amp; van der Straten, A. (2014). Influences on visit retention in clinical trials: insights from qualitative research during the VOICE trial in Johannesburg, South Africa.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BMC women's health, 14</a:t>
            </a:r>
            <a:r>
              <a:rPr lang="en-US" sz="1200" kern="1200" dirty="0">
                <a:effectLst/>
                <a:latin typeface="Calibri" panose="020F0502020204030204" pitchFamily="34" charset="0"/>
                <a:ea typeface="Calibri" panose="020F0502020204030204" pitchFamily="34" charset="0"/>
                <a:cs typeface="Calibri" panose="020F0502020204030204" pitchFamily="34" charset="0"/>
              </a:rPr>
              <a:t>(1), 1-8.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10.1186/1472-6874-14-88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29. Stadler,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Scorgie</a:t>
            </a:r>
            <a:r>
              <a:rPr lang="en-US" sz="1200" kern="1200" dirty="0">
                <a:effectLst/>
                <a:latin typeface="Calibri" panose="020F0502020204030204" pitchFamily="34" charset="0"/>
                <a:ea typeface="Calibri" panose="020F0502020204030204" pitchFamily="34" charset="0"/>
                <a:cs typeface="Calibri" panose="020F0502020204030204" pitchFamily="34" charset="0"/>
              </a:rPr>
              <a:t>, F., van der Straten, A., &amp;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Saethre</a:t>
            </a:r>
            <a:r>
              <a:rPr lang="en-US" sz="1200" kern="1200" dirty="0">
                <a:effectLst/>
                <a:latin typeface="Calibri" panose="020F0502020204030204" pitchFamily="34" charset="0"/>
                <a:ea typeface="Calibri" panose="020F0502020204030204" pitchFamily="34" charset="0"/>
                <a:cs typeface="Calibri" panose="020F0502020204030204" pitchFamily="34" charset="0"/>
              </a:rPr>
              <a:t>, E. (2016). Adherence and the lie in a HIV prevention clinical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Medical anthropology, 35</a:t>
            </a:r>
            <a:r>
              <a:rPr lang="en-US" sz="1200" kern="1200" dirty="0">
                <a:effectLst/>
                <a:latin typeface="Calibri" panose="020F0502020204030204" pitchFamily="34" charset="0"/>
                <a:ea typeface="Calibri" panose="020F0502020204030204" pitchFamily="34" charset="0"/>
                <a:cs typeface="Calibri" panose="020F0502020204030204" pitchFamily="34" charset="0"/>
              </a:rPr>
              <a:t>(6), 503-516.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10.1080/01459740.2015.1116528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30. Montgomery, E. T., Mensch, B.,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Musara</a:t>
            </a:r>
            <a:r>
              <a:rPr lang="en-US" sz="1200" kern="1200" dirty="0">
                <a:effectLst/>
                <a:latin typeface="Calibri" panose="020F0502020204030204" pitchFamily="34" charset="0"/>
                <a:ea typeface="Calibri" panose="020F0502020204030204" pitchFamily="34" charset="0"/>
                <a:cs typeface="Calibri" panose="020F0502020204030204" pitchFamily="34" charset="0"/>
              </a:rPr>
              <a:t>, P., Hartmann,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Woeber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K.,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Etima</a:t>
            </a:r>
            <a:r>
              <a:rPr lang="en-US" sz="1200" kern="1200" dirty="0">
                <a:effectLst/>
                <a:latin typeface="Calibri" panose="020F0502020204030204" pitchFamily="34" charset="0"/>
                <a:ea typeface="Calibri" panose="020F0502020204030204" pitchFamily="34" charset="0"/>
                <a:cs typeface="Calibri" panose="020F0502020204030204" pitchFamily="34" charset="0"/>
              </a:rPr>
              <a:t>, J., &amp; van der Straten, A. (2017). Misreporting of product adherence in the MTN-003/VOICE trial for HIV prevention in Africa: participants’ explanations for dishonesty.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21</a:t>
            </a:r>
            <a:r>
              <a:rPr lang="en-US" sz="1200" kern="1200" dirty="0">
                <a:effectLst/>
                <a:latin typeface="Calibri" panose="020F0502020204030204" pitchFamily="34" charset="0"/>
                <a:ea typeface="Calibri" panose="020F0502020204030204" pitchFamily="34" charset="0"/>
                <a:cs typeface="Calibri" panose="020F0502020204030204" pitchFamily="34" charset="0"/>
              </a:rPr>
              <a:t>(2), 481-491.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10.1007/s10461-016-1609-1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31. Moodley, J., Naidoo, S., Moodley, J., &amp;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Ramjee</a:t>
            </a:r>
            <a:r>
              <a:rPr lang="en-US" sz="1200" kern="1200" dirty="0">
                <a:effectLst/>
                <a:latin typeface="Calibri" panose="020F0502020204030204" pitchFamily="34" charset="0"/>
                <a:ea typeface="Calibri" panose="020F0502020204030204" pitchFamily="34" charset="0"/>
                <a:cs typeface="Calibri" panose="020F0502020204030204" pitchFamily="34" charset="0"/>
              </a:rPr>
              <a:t>, G. (2016). Sharing of Investigational Drug Among Participants in the Voice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20</a:t>
            </a:r>
            <a:r>
              <a:rPr lang="en-US" sz="1200" kern="1200" dirty="0">
                <a:effectLst/>
                <a:latin typeface="Calibri" panose="020F0502020204030204" pitchFamily="34" charset="0"/>
                <a:ea typeface="Calibri" panose="020F0502020204030204" pitchFamily="34" charset="0"/>
                <a:cs typeface="Calibri" panose="020F0502020204030204" pitchFamily="34" charset="0"/>
              </a:rPr>
              <a:t>(11), 2709-2714.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 </a:t>
            </a:r>
            <a:r>
              <a:rPr lang="en-US" sz="1200" u="sng" dirty="0">
                <a:effectLst/>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10.1007/s10461-016-1414-x</a:t>
            </a:r>
            <a:endParaRPr lang="en-US" sz="1200" u="sng"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32. Montgomery, E. T., Stadler, J., Naidoo, S., Katz, A., Laborde, N., Garcia, M., . . . Zimba, C. (2018). Reasons for non-adherence to the dapivirine vaginal ring: results of the MTN-032/AHA study.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(London, England)</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doi: </a:t>
            </a:r>
            <a:r>
              <a:rPr lang="en-US" sz="1200" u="sng" dirty="0">
                <a:effectLst/>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10.1097/QAD.0000000000001868</a:t>
            </a:r>
            <a:endParaRPr lang="en-US" sz="1200" u="sng"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33. Palanee-Phillips, T., Roberts, S. T., Reddy, K., Govender, V., Naidoo, L., Siva, S.,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Hlahla</a:t>
            </a:r>
            <a:r>
              <a:rPr lang="en-US" sz="1200" kern="1200" dirty="0">
                <a:effectLst/>
                <a:latin typeface="Calibri" panose="020F0502020204030204" pitchFamily="34" charset="0"/>
                <a:ea typeface="Calibri" panose="020F0502020204030204" pitchFamily="34" charset="0"/>
                <a:cs typeface="Calibri" panose="020F0502020204030204" pitchFamily="34" charset="0"/>
              </a:rPr>
              <a:t>, K. (2018). Impact of partner-related social harms on women's adherence to the dapivirine vaginal ring during a phase III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Journal of acquired immune deficiency syndromes (1999), 79</a:t>
            </a:r>
            <a:r>
              <a:rPr lang="en-US" sz="1200" kern="1200" dirty="0">
                <a:effectLst/>
                <a:latin typeface="Calibri" panose="020F0502020204030204" pitchFamily="34" charset="0"/>
                <a:ea typeface="Calibri" panose="020F0502020204030204" pitchFamily="34" charset="0"/>
                <a:cs typeface="Calibri" panose="020F0502020204030204" pitchFamily="34" charset="0"/>
              </a:rPr>
              <a:t>(5), 580. </a:t>
            </a:r>
            <a:r>
              <a:rPr lang="en-US" sz="1200" dirty="0">
                <a:effectLst/>
                <a:latin typeface="Calibri" panose="020F0502020204030204" pitchFamily="34" charset="0"/>
                <a:ea typeface="Calibri" panose="020F0502020204030204" pitchFamily="34" charset="0"/>
                <a:cs typeface="Calibri" panose="020F0502020204030204" pitchFamily="34" charset="0"/>
              </a:rPr>
              <a:t>doi: </a:t>
            </a:r>
            <a:r>
              <a:rPr lang="en-US" sz="1200" u="sng" dirty="0">
                <a:effectLst/>
                <a:latin typeface="Calibri" panose="020F0502020204030204" pitchFamily="34" charset="0"/>
                <a:ea typeface="Calibri" panose="020F0502020204030204" pitchFamily="34" charset="0"/>
                <a:hlinkClick r:id="rId12">
                  <a:extLst>
                    <a:ext uri="{A12FA001-AC4F-418D-AE19-62706E023703}">
                      <ahyp:hlinkClr xmlns:ahyp="http://schemas.microsoft.com/office/drawing/2018/hyperlinkcolor" val="tx"/>
                    </a:ext>
                  </a:extLst>
                </a:hlinkClick>
              </a:rPr>
              <a:t>10.1097/QAI.0000000000001866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34. Roberts, S. T., Nair, G., Baeten, J. M., Palanee-Philips, T., Schwartz, K., Reddy, K.,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Gaffoor</a:t>
            </a:r>
            <a:r>
              <a:rPr lang="en-US" sz="1200" kern="1200" dirty="0">
                <a:effectLst/>
                <a:latin typeface="Calibri" panose="020F0502020204030204" pitchFamily="34" charset="0"/>
                <a:ea typeface="Calibri" panose="020F0502020204030204" pitchFamily="34" charset="0"/>
                <a:cs typeface="Calibri" panose="020F0502020204030204" pitchFamily="34" charset="0"/>
              </a:rPr>
              <a:t>, Z. (2020). Impact of Male Partner Involvement on Women’s Adherence to the Dapivirine Vaginal Ring During a Phase III HIV Prevention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24</a:t>
            </a:r>
            <a:r>
              <a:rPr lang="en-US" sz="1200" kern="1200" dirty="0">
                <a:effectLst/>
                <a:latin typeface="Calibri" panose="020F0502020204030204" pitchFamily="34" charset="0"/>
                <a:ea typeface="Calibri" panose="020F0502020204030204" pitchFamily="34" charset="0"/>
                <a:cs typeface="Calibri" panose="020F0502020204030204" pitchFamily="34" charset="0"/>
              </a:rPr>
              <a:t>(5), 1432-1442.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u="sng" dirty="0">
                <a:effectLst/>
                <a:latin typeface="Calibri" panose="020F0502020204030204" pitchFamily="34" charset="0"/>
                <a:ea typeface="Calibri" panose="020F0502020204030204" pitchFamily="34" charset="0"/>
                <a:hlinkClick r:id="rId13">
                  <a:extLst>
                    <a:ext uri="{A12FA001-AC4F-418D-AE19-62706E023703}">
                      <ahyp:hlinkClr xmlns:ahyp="http://schemas.microsoft.com/office/drawing/2018/hyperlinkcolor" val="tx"/>
                    </a:ext>
                  </a:extLst>
                </a:hlinkClick>
              </a:rPr>
              <a:t>10.1007/s10461-019-02707-1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200" i="1" dirty="0"/>
          </a:p>
        </p:txBody>
      </p:sp>
      <p:sp>
        <p:nvSpPr>
          <p:cNvPr id="2" name="Title 1">
            <a:extLst>
              <a:ext uri="{FF2B5EF4-FFF2-40B4-BE49-F238E27FC236}">
                <a16:creationId xmlns:a16="http://schemas.microsoft.com/office/drawing/2014/main" id="{064C3C07-14B8-A94D-BDCC-7929569BD46A}"/>
              </a:ext>
            </a:extLst>
          </p:cNvPr>
          <p:cNvSpPr>
            <a:spLocks noGrp="1"/>
          </p:cNvSpPr>
          <p:nvPr>
            <p:ph type="title"/>
          </p:nvPr>
        </p:nvSpPr>
        <p:spPr>
          <a:xfrm>
            <a:off x="381000" y="152400"/>
            <a:ext cx="10972800" cy="965200"/>
          </a:xfrm>
        </p:spPr>
        <p:txBody>
          <a:bodyPr/>
          <a:lstStyle/>
          <a:p>
            <a:r>
              <a:rPr lang="en-US" b="1" dirty="0"/>
              <a:t>Reference List</a:t>
            </a:r>
          </a:p>
        </p:txBody>
      </p:sp>
    </p:spTree>
    <p:extLst>
      <p:ext uri="{BB962C8B-B14F-4D97-AF65-F5344CB8AC3E}">
        <p14:creationId xmlns:p14="http://schemas.microsoft.com/office/powerpoint/2010/main" val="3100202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228600" y="1447800"/>
            <a:ext cx="11811000" cy="5410200"/>
          </a:xfrm>
        </p:spPr>
        <p:txBody>
          <a:bodyPr/>
          <a:lstStyle/>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35. Katz, A. W. K., Naidoo, K., Reddy, K., Chitukuta, M., Nabukeera, J., Siva, S., . . . Montgomery, E. T. (2020). The Power of the Shared Experience: MTN-020/ASPIRE Trial Participants’ Descriptions of Peer Influence on Acceptability of and Adherence to the Dapivirine Vaginal Ring for HIV Prevention.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24</a:t>
            </a:r>
            <a:r>
              <a:rPr lang="en-US" sz="1200" kern="1200" dirty="0">
                <a:effectLst/>
                <a:latin typeface="Calibri" panose="020F0502020204030204" pitchFamily="34" charset="0"/>
                <a:ea typeface="Calibri" panose="020F0502020204030204" pitchFamily="34" charset="0"/>
                <a:cs typeface="Calibri" panose="020F0502020204030204" pitchFamily="34" charset="0"/>
              </a:rPr>
              <a:t>(8), 2387-2399.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doi</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r>
              <a:rPr lang="en-US" sz="1200" kern="1200"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10.1007/s10461-020-02799-0</a:t>
            </a: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36. Pleasants, E., Tauya, T., Reddy, K., Mirembe, B., Woeber, K., Palanee-Phillips, T., . . . Montgomery, E. (2020). Relationship type and use of the vaginal ring for HIV-1 prevention in the MTN 020/ASPIRE trial.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24</a:t>
            </a:r>
            <a:r>
              <a:rPr lang="en-US" sz="1200" kern="1200" dirty="0">
                <a:effectLst/>
                <a:latin typeface="Calibri" panose="020F0502020204030204" pitchFamily="34" charset="0"/>
                <a:ea typeface="Calibri" panose="020F0502020204030204" pitchFamily="34" charset="0"/>
                <a:cs typeface="Calibri" panose="020F0502020204030204" pitchFamily="34" charset="0"/>
              </a:rPr>
              <a:t>(3), 866-880.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doi</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10.1007/s10461-019-02521-9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37. Montgomery, E. T., Roberts, S. T., Nel, A., Malherbe, M., Torjesen, K., Bunge, K.,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Chirenje</a:t>
            </a:r>
            <a:r>
              <a:rPr lang="en-US" sz="1200" kern="1200" dirty="0">
                <a:effectLst/>
                <a:latin typeface="Calibri" panose="020F0502020204030204" pitchFamily="34" charset="0"/>
                <a:ea typeface="Calibri" panose="020F0502020204030204" pitchFamily="34" charset="0"/>
                <a:cs typeface="Calibri" panose="020F0502020204030204" pitchFamily="34" charset="0"/>
              </a:rPr>
              <a:t>, Z. M. (2019). Social harms in female-initiated HIV prevention method research: state of the evidence.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33</a:t>
            </a:r>
            <a:r>
              <a:rPr lang="en-US" sz="1200" kern="1200" dirty="0">
                <a:effectLst/>
                <a:latin typeface="Calibri" panose="020F0502020204030204" pitchFamily="34" charset="0"/>
                <a:ea typeface="Calibri" panose="020F0502020204030204" pitchFamily="34" charset="0"/>
                <a:cs typeface="Calibri" panose="020F0502020204030204" pitchFamily="34" charset="0"/>
              </a:rPr>
              <a:t>(14), 2237-2244.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u="sng" dirty="0">
                <a:hlinkClick r:id="rId4">
                  <a:extLst>
                    <a:ext uri="{A12FA001-AC4F-418D-AE19-62706E023703}">
                      <ahyp:hlinkClr xmlns:ahyp="http://schemas.microsoft.com/office/drawing/2018/hyperlinkcolor" val="tx"/>
                    </a:ext>
                  </a:extLst>
                </a:hlinkClick>
              </a:rPr>
              <a:t>10.1097/QAD.0000000000002346</a:t>
            </a:r>
            <a:endParaRPr lang="en-US" sz="1200" u="sng" dirty="0"/>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38. Montgomery, E. T., van der Straten, A., Stadler, J., Hartmann,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Magazi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B., Mathebula, F., . . . Soto-Torres, L. (2015). Male partner influence on women’s HIV prevention trial participation and use of pre-exposure prophylaxis: the importance of “understanding”.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19</a:t>
            </a:r>
            <a:r>
              <a:rPr lang="en-US" sz="1200" kern="1200" dirty="0">
                <a:effectLst/>
                <a:latin typeface="Calibri" panose="020F0502020204030204" pitchFamily="34" charset="0"/>
                <a:ea typeface="Calibri" panose="020F0502020204030204" pitchFamily="34" charset="0"/>
                <a:cs typeface="Calibri" panose="020F0502020204030204" pitchFamily="34" charset="0"/>
              </a:rPr>
              <a:t>(5), 784-793.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doi</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u="sng" dirty="0">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10.1007/s10461-014-0950-5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39. Wynne, J.,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Muwawu</a:t>
            </a:r>
            <a:r>
              <a:rPr lang="en-US" sz="1200" kern="1200" dirty="0">
                <a:effectLst/>
                <a:latin typeface="Calibri" panose="020F0502020204030204" pitchFamily="34" charset="0"/>
                <a:ea typeface="Calibri" panose="020F0502020204030204" pitchFamily="34" charset="0"/>
                <a:cs typeface="Calibri" panose="020F0502020204030204" pitchFamily="34" charset="0"/>
              </a:rPr>
              <a:t>, R.,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Mubiru</a:t>
            </a:r>
            <a:r>
              <a:rPr lang="en-US" sz="1200" kern="1200" dirty="0">
                <a:effectLst/>
                <a:latin typeface="Calibri" panose="020F0502020204030204" pitchFamily="34" charset="0"/>
                <a:ea typeface="Calibri" panose="020F0502020204030204" pitchFamily="34" charset="0"/>
                <a:cs typeface="Calibri" panose="020F0502020204030204" pitchFamily="34" charset="0"/>
              </a:rPr>
              <a:t>, M. C., Kamira, B.,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Kemigisha</a:t>
            </a:r>
            <a:r>
              <a:rPr lang="en-US" sz="1200" kern="1200" dirty="0">
                <a:effectLst/>
                <a:latin typeface="Calibri" panose="020F0502020204030204" pitchFamily="34" charset="0"/>
                <a:ea typeface="Calibri" panose="020F0502020204030204" pitchFamily="34" charset="0"/>
                <a:cs typeface="Calibri" panose="020F0502020204030204" pitchFamily="34" charset="0"/>
              </a:rPr>
              <a:t>, D.,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Nakyanzi</a:t>
            </a:r>
            <a:r>
              <a:rPr lang="en-US" sz="1200" kern="1200" dirty="0">
                <a:effectLst/>
                <a:latin typeface="Calibri" panose="020F0502020204030204" pitchFamily="34" charset="0"/>
                <a:ea typeface="Calibri" panose="020F0502020204030204" pitchFamily="34" charset="0"/>
                <a:cs typeface="Calibri" panose="020F0502020204030204" pitchFamily="34" charset="0"/>
              </a:rPr>
              <a:t>, T., . . .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Kiweewa</a:t>
            </a:r>
            <a:r>
              <a:rPr lang="en-US" sz="1200" kern="1200" dirty="0">
                <a:effectLst/>
                <a:latin typeface="Calibri" panose="020F0502020204030204" pitchFamily="34" charset="0"/>
                <a:ea typeface="Calibri" panose="020F0502020204030204" pitchFamily="34" charset="0"/>
                <a:cs typeface="Calibri" panose="020F0502020204030204" pitchFamily="34" charset="0"/>
              </a:rPr>
              <a:t> Matovu, F. (2018). Maximizing participant retention in a phase 2B HIV prevention trial in Kampala, Uganda: The MTN-003 (VOICE) Study.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HIV clinical trials, 19</a:t>
            </a:r>
            <a:r>
              <a:rPr lang="en-US" sz="1200" kern="1200" dirty="0">
                <a:effectLst/>
                <a:latin typeface="Calibri" panose="020F0502020204030204" pitchFamily="34" charset="0"/>
                <a:ea typeface="Calibri" panose="020F0502020204030204" pitchFamily="34" charset="0"/>
                <a:cs typeface="Calibri" panose="020F0502020204030204" pitchFamily="34" charset="0"/>
              </a:rPr>
              <a:t>(5), 165-171. doi: </a:t>
            </a:r>
            <a:r>
              <a:rPr lang="en-US" sz="1200" u="sng" dirty="0">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10.1089/aid.2014.5356.abstract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kern="1200" dirty="0">
                <a:effectLst/>
                <a:latin typeface="Calibri" panose="020F0502020204030204" pitchFamily="34" charset="0"/>
                <a:ea typeface="Calibri" panose="020F0502020204030204" pitchFamily="34" charset="0"/>
                <a:cs typeface="Calibri" panose="020F0502020204030204" pitchFamily="34" charset="0"/>
              </a:rPr>
              <a:t>40. Simoni, J. M., </a:t>
            </a:r>
            <a:r>
              <a:rPr lang="en-US" sz="1200" kern="1200" dirty="0" err="1">
                <a:effectLst/>
                <a:latin typeface="Calibri" panose="020F0502020204030204" pitchFamily="34" charset="0"/>
                <a:ea typeface="Calibri" panose="020F0502020204030204" pitchFamily="34" charset="0"/>
                <a:cs typeface="Calibri" panose="020F0502020204030204" pitchFamily="34" charset="0"/>
              </a:rPr>
              <a:t>Beima</a:t>
            </a:r>
            <a:r>
              <a:rPr lang="en-US" sz="1200" kern="1200" dirty="0">
                <a:effectLst/>
                <a:latin typeface="Calibri" panose="020F0502020204030204" pitchFamily="34" charset="0"/>
                <a:ea typeface="Calibri" panose="020F0502020204030204" pitchFamily="34" charset="0"/>
                <a:cs typeface="Calibri" panose="020F0502020204030204" pitchFamily="34" charset="0"/>
              </a:rPr>
              <a:t>-Sofie, K., Amico, K. R., Hosek, S. G., Johnson, M. O., &amp; Mensch, B. S. (2019). Debrief reports to expedite the impact of qualitative research: Do they accurately capture data from in-depth interviews? </a:t>
            </a:r>
            <a:r>
              <a:rPr lang="en-US" sz="1200" i="1" kern="1200" dirty="0">
                <a:effectLst/>
                <a:latin typeface="Calibri" panose="020F0502020204030204" pitchFamily="34" charset="0"/>
                <a:ea typeface="Calibri" panose="020F0502020204030204" pitchFamily="34" charset="0"/>
                <a:cs typeface="Calibri" panose="020F0502020204030204" pitchFamily="34" charset="0"/>
              </a:rPr>
              <a:t>AIDS and Behavior, 23</a:t>
            </a:r>
            <a:r>
              <a:rPr lang="en-US" sz="1200" kern="1200" dirty="0">
                <a:effectLst/>
                <a:latin typeface="Calibri" panose="020F0502020204030204" pitchFamily="34" charset="0"/>
                <a:ea typeface="Calibri" panose="020F0502020204030204" pitchFamily="34" charset="0"/>
                <a:cs typeface="Calibri" panose="020F0502020204030204" pitchFamily="34" charset="0"/>
              </a:rPr>
              <a:t>(8), 2185-2189. </a:t>
            </a:r>
            <a:r>
              <a:rPr lang="en-US" sz="1200" dirty="0">
                <a:effectLst/>
                <a:latin typeface="Calibri" panose="020F0502020204030204" pitchFamily="34" charset="0"/>
                <a:ea typeface="Times New Roman" panose="02020603050405020304" pitchFamily="18" charset="0"/>
                <a:cs typeface="Calibri" panose="020F0502020204030204" pitchFamily="34" charset="0"/>
              </a:rPr>
              <a:t>doi</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u="sng" dirty="0">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10.1007/s10461-018-02387-3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41. Duby, Z., Mensch, B., Hartmann, M., Montgomery, E., Mahaka, I., Bekker, L.-G., &amp; van der Straten, A. (2017). Achieving the optimal vaginal state: using vaginal products and study gels in Uganda, Zimbabwe, and South Africa. </a:t>
            </a:r>
            <a:r>
              <a:rPr lang="en-US" sz="1200" i="1" dirty="0">
                <a:effectLst/>
                <a:latin typeface="Calibri  "/>
                <a:ea typeface="Calibri" panose="020F0502020204030204" pitchFamily="34" charset="0"/>
                <a:cs typeface="Calibri" panose="020F0502020204030204" pitchFamily="34" charset="0"/>
              </a:rPr>
              <a:t>International Journal of Sexual Health, 29</a:t>
            </a:r>
            <a:r>
              <a:rPr lang="en-US" sz="1200" dirty="0">
                <a:effectLst/>
                <a:latin typeface="Calibri  "/>
                <a:ea typeface="Calibri" panose="020F0502020204030204" pitchFamily="34" charset="0"/>
                <a:cs typeface="Calibri" panose="020F0502020204030204" pitchFamily="34" charset="0"/>
              </a:rPr>
              <a:t>(3), 247-257. </a:t>
            </a:r>
            <a:r>
              <a:rPr lang="en-US" sz="1200" dirty="0" err="1">
                <a:effectLst/>
                <a:latin typeface="Calibri  "/>
                <a:ea typeface="Calibri" panose="020F0502020204030204" pitchFamily="34" charset="0"/>
                <a:cs typeface="Calibri" panose="020F0502020204030204" pitchFamily="34" charset="0"/>
              </a:rPr>
              <a:t>doi</a:t>
            </a:r>
            <a:r>
              <a:rPr lang="en-US" sz="1200" dirty="0">
                <a:effectLst/>
                <a:latin typeface="Calibri  "/>
                <a:ea typeface="Calibri" panose="020F0502020204030204" pitchFamily="34" charset="0"/>
                <a:cs typeface="Calibri" panose="020F0502020204030204" pitchFamily="34" charset="0"/>
              </a:rPr>
              <a:t>: </a:t>
            </a:r>
            <a:r>
              <a:rPr lang="en-US" sz="1200" u="sng" dirty="0">
                <a:hlinkClick r:id="rId8">
                  <a:extLst>
                    <a:ext uri="{A12FA001-AC4F-418D-AE19-62706E023703}">
                      <ahyp:hlinkClr xmlns:ahyp="http://schemas.microsoft.com/office/drawing/2018/hyperlinkcolor" val="tx"/>
                    </a:ext>
                  </a:extLst>
                </a:hlinkClick>
              </a:rPr>
              <a:t>1080/19317611.2017.1297754</a:t>
            </a:r>
            <a:endParaRPr lang="en-US" sz="1200" u="sng" dirty="0"/>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42. </a:t>
            </a:r>
            <a:r>
              <a:rPr lang="en-US" sz="1200" dirty="0" err="1">
                <a:effectLst/>
                <a:latin typeface="Calibri  "/>
                <a:ea typeface="Calibri" panose="020F0502020204030204" pitchFamily="34" charset="0"/>
                <a:cs typeface="Calibri" panose="020F0502020204030204" pitchFamily="34" charset="0"/>
              </a:rPr>
              <a:t>Duby</a:t>
            </a:r>
            <a:r>
              <a:rPr lang="en-US" sz="1200" dirty="0">
                <a:effectLst/>
                <a:latin typeface="Calibri  "/>
                <a:ea typeface="Calibri" panose="020F0502020204030204" pitchFamily="34" charset="0"/>
                <a:cs typeface="Calibri" panose="020F0502020204030204" pitchFamily="34" charset="0"/>
              </a:rPr>
              <a:t>, Z., Hartmann, M., Montgomery, E. T., Colvin, C. J., Mensch, B., &amp; van der Straten, A. (2016). Condoms, lubricants and rectal cleansing: practices associated with heterosexual penile-anal intercourse amongst participants in an HIV prevention trial in South Africa, Uganda and Zimbabwe. </a:t>
            </a:r>
            <a:r>
              <a:rPr lang="en-US" sz="1200" i="1" dirty="0">
                <a:effectLst/>
                <a:latin typeface="Calibri  "/>
                <a:ea typeface="Calibri" panose="020F0502020204030204" pitchFamily="34" charset="0"/>
                <a:cs typeface="Calibri" panose="020F0502020204030204" pitchFamily="34" charset="0"/>
              </a:rPr>
              <a:t>AIDS and Behavior, 20</a:t>
            </a:r>
            <a:r>
              <a:rPr lang="en-US" sz="1200" dirty="0">
                <a:effectLst/>
                <a:latin typeface="Calibri  "/>
                <a:ea typeface="Calibri" panose="020F0502020204030204" pitchFamily="34" charset="0"/>
                <a:cs typeface="Calibri" panose="020F0502020204030204" pitchFamily="34" charset="0"/>
              </a:rPr>
              <a:t>(4), 754-762. doi:</a:t>
            </a:r>
            <a:r>
              <a:rPr lang="en-US" sz="1200" dirty="0">
                <a:effectLst/>
                <a:latin typeface="Calibri  "/>
                <a:ea typeface="Times New Roman" panose="02020603050405020304" pitchFamily="18" charset="0"/>
                <a:cs typeface="Calibri" panose="020F0502020204030204" pitchFamily="34" charset="0"/>
              </a:rPr>
              <a:t> </a:t>
            </a:r>
            <a:r>
              <a:rPr lang="en-US" sz="1200" u="sng" dirty="0">
                <a:effectLst/>
                <a:latin typeface="Calibri  "/>
                <a:ea typeface="Times New Roman" panose="020206030504050203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10.1007/s10461-015-1120-0</a:t>
            </a:r>
            <a:endParaRPr lang="en-US" sz="1200" u="sng" dirty="0">
              <a:effectLst/>
              <a:latin typeface="Calibri  "/>
              <a:ea typeface="Times New Roman" panose="02020603050405020304" pitchFamily="18" charset="0"/>
              <a:cs typeface="Calibri" panose="020F0502020204030204" pitchFamily="34" charset="0"/>
            </a:endParaRPr>
          </a:p>
          <a:p>
            <a:pPr marL="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43. </a:t>
            </a:r>
            <a:r>
              <a:rPr lang="en-US" sz="1200" dirty="0" err="1">
                <a:effectLst/>
                <a:latin typeface="Calibri  "/>
                <a:ea typeface="Calibri" panose="020F0502020204030204" pitchFamily="34" charset="0"/>
                <a:cs typeface="Calibri" panose="020F0502020204030204" pitchFamily="34" charset="0"/>
              </a:rPr>
              <a:t>Duby</a:t>
            </a:r>
            <a:r>
              <a:rPr lang="en-US" sz="1200" dirty="0">
                <a:effectLst/>
                <a:latin typeface="Calibri  "/>
                <a:ea typeface="Calibri" panose="020F0502020204030204" pitchFamily="34" charset="0"/>
                <a:cs typeface="Calibri" panose="020F0502020204030204" pitchFamily="34" charset="0"/>
              </a:rPr>
              <a:t>, Z., Hartmann, M., Montgomery, E. T., Colvin, C. J., Mensch, B., &amp; van der Straten, A. (2016). Sexual scripting of heterosexual penile-anal intercourse amongst participants in an HIV prevention trial in South Africa, Uganda and Zimbabwe. </a:t>
            </a:r>
            <a:r>
              <a:rPr lang="en-US" sz="1200" i="1" dirty="0">
                <a:effectLst/>
                <a:latin typeface="Calibri  "/>
                <a:ea typeface="Calibri" panose="020F0502020204030204" pitchFamily="34" charset="0"/>
                <a:cs typeface="Calibri" panose="020F0502020204030204" pitchFamily="34" charset="0"/>
              </a:rPr>
              <a:t>Culture, Health &amp; Sexuality, 18</a:t>
            </a:r>
            <a:r>
              <a:rPr lang="en-US" sz="1200" dirty="0">
                <a:effectLst/>
                <a:latin typeface="Calibri  "/>
                <a:ea typeface="Calibri" panose="020F0502020204030204" pitchFamily="34" charset="0"/>
                <a:cs typeface="Calibri" panose="020F0502020204030204" pitchFamily="34" charset="0"/>
              </a:rPr>
              <a:t>(1), 30-44. doi: </a:t>
            </a:r>
            <a:r>
              <a:rPr lang="en-US" sz="1200" u="sng" dirty="0">
                <a:effectLst/>
                <a:latin typeface="Calibri  "/>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10.1080/13691058.2015.1064165</a:t>
            </a:r>
            <a:endParaRPr lang="en-US" sz="1200" u="sng" dirty="0">
              <a:effectLst/>
              <a:latin typeface="Calibri  "/>
              <a:ea typeface="Calibri" panose="020F0502020204030204" pitchFamily="34" charset="0"/>
              <a:cs typeface="Calibri" panose="020F0502020204030204" pitchFamily="34"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44. </a:t>
            </a:r>
            <a:r>
              <a:rPr lang="en-US" sz="1200" dirty="0" err="1">
                <a:effectLst/>
                <a:latin typeface="Calibri  "/>
                <a:ea typeface="Calibri" panose="020F0502020204030204" pitchFamily="34" charset="0"/>
                <a:cs typeface="Calibri" panose="020F0502020204030204" pitchFamily="34" charset="0"/>
              </a:rPr>
              <a:t>Duby</a:t>
            </a:r>
            <a:r>
              <a:rPr lang="en-US" sz="1200" dirty="0">
                <a:effectLst/>
                <a:latin typeface="Calibri  "/>
                <a:ea typeface="Calibri" panose="020F0502020204030204" pitchFamily="34" charset="0"/>
                <a:cs typeface="Calibri" panose="020F0502020204030204" pitchFamily="34" charset="0"/>
              </a:rPr>
              <a:t>, Z., Hartmann, M., Mahaka, I., </a:t>
            </a:r>
            <a:r>
              <a:rPr lang="en-US" sz="1200" dirty="0" err="1">
                <a:effectLst/>
                <a:latin typeface="Calibri  "/>
                <a:ea typeface="Calibri" panose="020F0502020204030204" pitchFamily="34" charset="0"/>
                <a:cs typeface="Calibri" panose="020F0502020204030204" pitchFamily="34" charset="0"/>
              </a:rPr>
              <a:t>Munaiwa</a:t>
            </a:r>
            <a:r>
              <a:rPr lang="en-US" sz="1200" dirty="0">
                <a:effectLst/>
                <a:latin typeface="Calibri  "/>
                <a:ea typeface="Calibri" panose="020F0502020204030204" pitchFamily="34" charset="0"/>
                <a:cs typeface="Calibri" panose="020F0502020204030204" pitchFamily="34" charset="0"/>
              </a:rPr>
              <a:t>, O., </a:t>
            </a:r>
            <a:r>
              <a:rPr lang="en-US" sz="1200" dirty="0" err="1">
                <a:effectLst/>
                <a:latin typeface="Calibri  "/>
                <a:ea typeface="Calibri" panose="020F0502020204030204" pitchFamily="34" charset="0"/>
                <a:cs typeface="Calibri" panose="020F0502020204030204" pitchFamily="34" charset="0"/>
              </a:rPr>
              <a:t>Nabukeera</a:t>
            </a:r>
            <a:r>
              <a:rPr lang="en-US" sz="1200" dirty="0">
                <a:effectLst/>
                <a:latin typeface="Calibri  "/>
                <a:ea typeface="Calibri" panose="020F0502020204030204" pitchFamily="34" charset="0"/>
                <a:cs typeface="Calibri" panose="020F0502020204030204" pitchFamily="34" charset="0"/>
              </a:rPr>
              <a:t>, J., </a:t>
            </a:r>
            <a:r>
              <a:rPr lang="en-US" sz="1200" dirty="0" err="1">
                <a:effectLst/>
                <a:latin typeface="Calibri  "/>
                <a:ea typeface="Calibri" panose="020F0502020204030204" pitchFamily="34" charset="0"/>
                <a:cs typeface="Calibri" panose="020F0502020204030204" pitchFamily="34" charset="0"/>
              </a:rPr>
              <a:t>Vilakazi</a:t>
            </a:r>
            <a:r>
              <a:rPr lang="en-US" sz="1200" dirty="0">
                <a:effectLst/>
                <a:latin typeface="Calibri  "/>
                <a:ea typeface="Calibri" panose="020F0502020204030204" pitchFamily="34" charset="0"/>
                <a:cs typeface="Calibri" panose="020F0502020204030204" pitchFamily="34" charset="0"/>
              </a:rPr>
              <a:t>, N., . . . van der Straten, A. (2016). Lost in translation: Language, terminology, and understanding of penile–anal intercourse in an HIV prevention trial in South Africa, Uganda, and Zimbabwe. </a:t>
            </a:r>
            <a:r>
              <a:rPr lang="en-US" sz="1200" i="1" dirty="0">
                <a:effectLst/>
                <a:latin typeface="Calibri  "/>
                <a:ea typeface="Calibri" panose="020F0502020204030204" pitchFamily="34" charset="0"/>
                <a:cs typeface="Calibri" panose="020F0502020204030204" pitchFamily="34" charset="0"/>
              </a:rPr>
              <a:t>The Journal of Sex Research, 53</a:t>
            </a:r>
            <a:r>
              <a:rPr lang="en-US" sz="1200" dirty="0">
                <a:effectLst/>
                <a:latin typeface="Calibri  "/>
                <a:ea typeface="Calibri" panose="020F0502020204030204" pitchFamily="34" charset="0"/>
                <a:cs typeface="Calibri" panose="020F0502020204030204" pitchFamily="34" charset="0"/>
              </a:rPr>
              <a:t>(9), 1096-1106. doi: </a:t>
            </a:r>
            <a:r>
              <a:rPr lang="en-US" sz="1200" u="sng" dirty="0">
                <a:effectLst/>
                <a:latin typeface="Calibri  "/>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10.1080/00224499.2015.1069784</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45. Peebles, K., van der Straten, A., Palanee-Phillips, T., Reddy, K., Hillier, S. L., Hendrix, C. W., . . . Baeten, J. M. (2020). Brief Report: Anal Intercourse, HIV-1 Risk, and Efficacy in a Trial of a Dapivirine Vaginal Ring for HIV-1 Prevention. </a:t>
            </a:r>
            <a:r>
              <a:rPr lang="en-US" sz="1200" i="1" dirty="0">
                <a:effectLst/>
                <a:latin typeface="Calibri  "/>
                <a:ea typeface="Calibri" panose="020F0502020204030204" pitchFamily="34" charset="0"/>
                <a:cs typeface="Calibri" panose="020F0502020204030204" pitchFamily="34" charset="0"/>
              </a:rPr>
              <a:t>JAIDS Journal of Acquired Immune Deficiency Syndromes, 83</a:t>
            </a:r>
            <a:r>
              <a:rPr lang="en-US" sz="1200" dirty="0">
                <a:effectLst/>
                <a:latin typeface="Calibri  "/>
                <a:ea typeface="Calibri" panose="020F0502020204030204" pitchFamily="34" charset="0"/>
                <a:cs typeface="Calibri" panose="020F0502020204030204" pitchFamily="34" charset="0"/>
              </a:rPr>
              <a:t>(3), 197-201. doi: </a:t>
            </a:r>
            <a:r>
              <a:rPr lang="en-US" sz="1200" u="sng" dirty="0">
                <a:effectLst/>
                <a:latin typeface="Calibri  "/>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10.1097/QAI.0000000000002253</a:t>
            </a:r>
            <a:endParaRPr lang="en-US" sz="1200" u="sng" dirty="0">
              <a:effectLst/>
              <a:latin typeface="Calibri  "/>
              <a:ea typeface="Calibri" panose="020F0502020204030204" pitchFamily="34" charset="0"/>
              <a:cs typeface="Calibri" panose="020F0502020204030204" pitchFamily="34" charset="0"/>
            </a:endParaRPr>
          </a:p>
          <a:p>
            <a:pPr marL="0" indent="0">
              <a:spcBef>
                <a:spcPts val="0"/>
              </a:spcBef>
              <a:spcAft>
                <a:spcPts val="600"/>
              </a:spcAft>
              <a:buNone/>
            </a:pPr>
            <a:r>
              <a:rPr lang="en-US" sz="1200" dirty="0">
                <a:effectLst/>
                <a:latin typeface="Calibri  "/>
                <a:ea typeface="Times New Roman" panose="02020603050405020304" pitchFamily="18" charset="0"/>
              </a:rPr>
              <a:t>46. Hartmann, M., Montgomery, E., Stadler, J., Laborde, N., </a:t>
            </a:r>
            <a:r>
              <a:rPr lang="en-US" sz="1200" dirty="0" err="1">
                <a:effectLst/>
                <a:latin typeface="Calibri  "/>
                <a:ea typeface="Times New Roman" panose="02020603050405020304" pitchFamily="18" charset="0"/>
              </a:rPr>
              <a:t>Magazi</a:t>
            </a:r>
            <a:r>
              <a:rPr lang="en-US" sz="1200" dirty="0">
                <a:effectLst/>
                <a:latin typeface="Calibri  "/>
                <a:ea typeface="Times New Roman" panose="02020603050405020304" pitchFamily="18" charset="0"/>
              </a:rPr>
              <a:t>, B., Mathebula, F., &amp; van der Straten, A. (2016). Negotiating the use of female-initiated HIV prevention methods in a context of gender-based violence: the narrative of rape. </a:t>
            </a:r>
            <a:r>
              <a:rPr lang="en-US" sz="1200" i="1" dirty="0">
                <a:effectLst/>
                <a:latin typeface="Calibri  "/>
                <a:ea typeface="Times New Roman" panose="02020603050405020304" pitchFamily="18" charset="0"/>
              </a:rPr>
              <a:t>Culture, Health &amp; Sexuality, 18</a:t>
            </a:r>
            <a:r>
              <a:rPr lang="en-US" sz="1200" dirty="0">
                <a:effectLst/>
                <a:latin typeface="Calibri  "/>
                <a:ea typeface="Times New Roman" panose="02020603050405020304" pitchFamily="18" charset="0"/>
              </a:rPr>
              <a:t>(6), 611-624. doi: </a:t>
            </a:r>
            <a:r>
              <a:rPr lang="en-US" sz="1200" u="sng" dirty="0">
                <a:effectLst/>
                <a:latin typeface="Calibri  "/>
                <a:ea typeface="Times New Roman" panose="02020603050405020304" pitchFamily="18" charset="0"/>
                <a:hlinkClick r:id="rId13">
                  <a:extLst>
                    <a:ext uri="{A12FA001-AC4F-418D-AE19-62706E023703}">
                      <ahyp:hlinkClr xmlns:ahyp="http://schemas.microsoft.com/office/drawing/2018/hyperlinkcolor" val="tx"/>
                    </a:ext>
                  </a:extLst>
                </a:hlinkClick>
              </a:rPr>
              <a:t>10.1080/13691058.2015.1101786</a:t>
            </a:r>
            <a:endParaRPr lang="en-US" sz="1200" dirty="0">
              <a:effectLst/>
              <a:latin typeface="Calibri  "/>
              <a:ea typeface="Times New Roman" panose="02020603050405020304" pitchFamily="18" charset="0"/>
            </a:endParaRPr>
          </a:p>
          <a:p>
            <a:pPr marL="0" marR="0" indent="0">
              <a:spcBef>
                <a:spcPts val="0"/>
              </a:spcBef>
              <a:spcAft>
                <a:spcPts val="600"/>
              </a:spcAft>
              <a:buNone/>
            </a:pPr>
            <a:endParaRPr lang="en-US" sz="1200" dirty="0">
              <a:effectLst/>
              <a:latin typeface="Calibri  "/>
              <a:ea typeface="Calibri" panose="020F0502020204030204" pitchFamily="34" charset="0"/>
              <a:cs typeface="Times New Roman" panose="02020603050405020304" pitchFamily="18" charset="0"/>
            </a:endParaRPr>
          </a:p>
          <a:p>
            <a:pPr marL="0" indent="0">
              <a:spcBef>
                <a:spcPts val="0"/>
              </a:spcBef>
              <a:spcAft>
                <a:spcPts val="600"/>
              </a:spcAft>
              <a:buNone/>
            </a:pP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1200" dirty="0">
              <a:effectLst/>
              <a:latin typeface="Calibri  "/>
              <a:ea typeface="Calibri" panose="020F0502020204030204" pitchFamily="34" charset="0"/>
              <a:cs typeface="Times New Roman" panose="02020603050405020304" pitchFamily="18" charset="0"/>
            </a:endParaRPr>
          </a:p>
          <a:p>
            <a:pPr marL="0" indent="0">
              <a:buNone/>
            </a:pPr>
            <a:endParaRPr lang="en-US" sz="1200" i="1" dirty="0">
              <a:latin typeface="Calibri  "/>
            </a:endParaRPr>
          </a:p>
        </p:txBody>
      </p:sp>
      <p:sp>
        <p:nvSpPr>
          <p:cNvPr id="2" name="Title 1">
            <a:extLst>
              <a:ext uri="{FF2B5EF4-FFF2-40B4-BE49-F238E27FC236}">
                <a16:creationId xmlns:a16="http://schemas.microsoft.com/office/drawing/2014/main" id="{A450DF7D-99D7-6343-9B32-9114BA9EC85A}"/>
              </a:ext>
            </a:extLst>
          </p:cNvPr>
          <p:cNvSpPr>
            <a:spLocks noGrp="1"/>
          </p:cNvSpPr>
          <p:nvPr>
            <p:ph type="title"/>
          </p:nvPr>
        </p:nvSpPr>
        <p:spPr>
          <a:xfrm>
            <a:off x="381000" y="152400"/>
            <a:ext cx="10972800" cy="965200"/>
          </a:xfrm>
        </p:spPr>
        <p:txBody>
          <a:bodyPr/>
          <a:lstStyle/>
          <a:p>
            <a:r>
              <a:rPr lang="en-US" b="1" dirty="0"/>
              <a:t>Reference List</a:t>
            </a:r>
          </a:p>
        </p:txBody>
      </p:sp>
    </p:spTree>
    <p:extLst>
      <p:ext uri="{BB962C8B-B14F-4D97-AF65-F5344CB8AC3E}">
        <p14:creationId xmlns:p14="http://schemas.microsoft.com/office/powerpoint/2010/main" val="3430552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371600"/>
            <a:ext cx="11582400" cy="5791200"/>
          </a:xfrm>
        </p:spPr>
        <p:txBody>
          <a:bodyPr/>
          <a:lstStyle/>
          <a:p>
            <a:pPr marL="0" marR="0" indent="0">
              <a:spcAft>
                <a:spcPts val="600"/>
              </a:spcAft>
              <a:buNone/>
            </a:pPr>
            <a:r>
              <a:rPr lang="en-US" sz="1200" dirty="0">
                <a:effectLst/>
                <a:latin typeface="Calibri  "/>
                <a:ea typeface="Calibri" panose="020F0502020204030204" pitchFamily="34" charset="0"/>
                <a:cs typeface="Calibri" panose="020F0502020204030204" pitchFamily="34" charset="0"/>
              </a:rPr>
              <a:t>47. </a:t>
            </a:r>
            <a:r>
              <a:rPr lang="en-US" sz="1200" dirty="0" err="1">
                <a:effectLst/>
                <a:latin typeface="Calibri  "/>
                <a:ea typeface="Calibri" panose="020F0502020204030204" pitchFamily="34" charset="0"/>
                <a:cs typeface="Calibri" panose="020F0502020204030204" pitchFamily="34" charset="0"/>
              </a:rPr>
              <a:t>Chitukuta</a:t>
            </a:r>
            <a:r>
              <a:rPr lang="en-US" sz="1200" dirty="0">
                <a:effectLst/>
                <a:latin typeface="Calibri  "/>
                <a:ea typeface="Calibri" panose="020F0502020204030204" pitchFamily="34" charset="0"/>
                <a:cs typeface="Calibri" panose="020F0502020204030204" pitchFamily="34" charset="0"/>
              </a:rPr>
              <a:t>, M., </a:t>
            </a:r>
            <a:r>
              <a:rPr lang="en-US" sz="1200" dirty="0" err="1">
                <a:effectLst/>
                <a:latin typeface="Calibri  "/>
                <a:ea typeface="Calibri" panose="020F0502020204030204" pitchFamily="34" charset="0"/>
                <a:cs typeface="Calibri" panose="020F0502020204030204" pitchFamily="34" charset="0"/>
              </a:rPr>
              <a:t>Duby</a:t>
            </a:r>
            <a:r>
              <a:rPr lang="en-US" sz="1200" dirty="0">
                <a:effectLst/>
                <a:latin typeface="Calibri  "/>
                <a:ea typeface="Calibri" panose="020F0502020204030204" pitchFamily="34" charset="0"/>
                <a:cs typeface="Calibri" panose="020F0502020204030204" pitchFamily="34" charset="0"/>
              </a:rPr>
              <a:t>, Z., Katz, A., </a:t>
            </a:r>
            <a:r>
              <a:rPr lang="en-US" sz="1200" dirty="0" err="1">
                <a:effectLst/>
                <a:latin typeface="Calibri  "/>
                <a:ea typeface="Calibri" panose="020F0502020204030204" pitchFamily="34" charset="0"/>
                <a:cs typeface="Calibri" panose="020F0502020204030204" pitchFamily="34" charset="0"/>
              </a:rPr>
              <a:t>Nakyanzi</a:t>
            </a:r>
            <a:r>
              <a:rPr lang="en-US" sz="1200" dirty="0">
                <a:effectLst/>
                <a:latin typeface="Calibri  "/>
                <a:ea typeface="Calibri" panose="020F0502020204030204" pitchFamily="34" charset="0"/>
                <a:cs typeface="Calibri" panose="020F0502020204030204" pitchFamily="34" charset="0"/>
              </a:rPr>
              <a:t>, T., Reddy, K., Palanee-Phillips, T., . . . </a:t>
            </a:r>
            <a:r>
              <a:rPr lang="en-US" sz="1200" dirty="0" err="1">
                <a:effectLst/>
                <a:latin typeface="Calibri  "/>
                <a:ea typeface="Calibri" panose="020F0502020204030204" pitchFamily="34" charset="0"/>
                <a:cs typeface="Calibri" panose="020F0502020204030204" pitchFamily="34" charset="0"/>
              </a:rPr>
              <a:t>Mgodi</a:t>
            </a:r>
            <a:r>
              <a:rPr lang="en-US" sz="1200" dirty="0">
                <a:effectLst/>
                <a:latin typeface="Calibri  "/>
                <a:ea typeface="Calibri" panose="020F0502020204030204" pitchFamily="34" charset="0"/>
                <a:cs typeface="Calibri" panose="020F0502020204030204" pitchFamily="34" charset="0"/>
              </a:rPr>
              <a:t>, N. M. (2019). Negative </a:t>
            </a:r>
            <a:r>
              <a:rPr lang="en-US" sz="1200" dirty="0" err="1">
                <a:effectLst/>
                <a:latin typeface="Calibri  "/>
                <a:ea typeface="Calibri" panose="020F0502020204030204" pitchFamily="34" charset="0"/>
                <a:cs typeface="Calibri" panose="020F0502020204030204" pitchFamily="34" charset="0"/>
              </a:rPr>
              <a:t>rumours</a:t>
            </a:r>
            <a:r>
              <a:rPr lang="en-US" sz="1200" dirty="0">
                <a:effectLst/>
                <a:latin typeface="Calibri  "/>
                <a:ea typeface="Calibri" panose="020F0502020204030204" pitchFamily="34" charset="0"/>
                <a:cs typeface="Calibri" panose="020F0502020204030204" pitchFamily="34" charset="0"/>
              </a:rPr>
              <a:t> about a vaginal ring for HIV-1 prevention in sub-Saharan Africa. </a:t>
            </a:r>
            <a:r>
              <a:rPr lang="en-US" sz="1200" i="1" dirty="0">
                <a:effectLst/>
                <a:latin typeface="Calibri  "/>
                <a:ea typeface="Calibri" panose="020F0502020204030204" pitchFamily="34" charset="0"/>
                <a:cs typeface="Calibri" panose="020F0502020204030204" pitchFamily="34" charset="0"/>
              </a:rPr>
              <a:t>Culture, Health &amp; Sexuality, 21</a:t>
            </a:r>
            <a:r>
              <a:rPr lang="en-US" sz="1200" dirty="0">
                <a:effectLst/>
                <a:latin typeface="Calibri  "/>
                <a:ea typeface="Calibri" panose="020F0502020204030204" pitchFamily="34" charset="0"/>
                <a:cs typeface="Calibri" panose="020F0502020204030204" pitchFamily="34" charset="0"/>
              </a:rPr>
              <a:t>(11), 1209-1224. doi: </a:t>
            </a:r>
            <a:r>
              <a:rPr lang="en-US" sz="1200" u="sng" dirty="0">
                <a:effectLst/>
                <a:latin typeface="Calibri  "/>
                <a:ea typeface="Calibri" panose="020F0502020204030204" pitchFamily="34" charset="0"/>
                <a:hlinkClick r:id="rId2">
                  <a:extLst>
                    <a:ext uri="{A12FA001-AC4F-418D-AE19-62706E023703}">
                      <ahyp:hlinkClr xmlns:ahyp="http://schemas.microsoft.com/office/drawing/2018/hyperlinkcolor" val="tx"/>
                    </a:ext>
                  </a:extLst>
                </a:hlinkClick>
              </a:rPr>
              <a:t>10.1080/13691058.2018.1552989</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48. van der Straten, A., Stadler, J., </a:t>
            </a:r>
            <a:r>
              <a:rPr lang="en-US" sz="1200" dirty="0" err="1">
                <a:effectLst/>
                <a:latin typeface="Calibri  "/>
                <a:ea typeface="Calibri" panose="020F0502020204030204" pitchFamily="34" charset="0"/>
                <a:cs typeface="Calibri" panose="020F0502020204030204" pitchFamily="34" charset="0"/>
              </a:rPr>
              <a:t>Luecke</a:t>
            </a:r>
            <a:r>
              <a:rPr lang="en-US" sz="1200" dirty="0">
                <a:effectLst/>
                <a:latin typeface="Calibri  "/>
                <a:ea typeface="Calibri" panose="020F0502020204030204" pitchFamily="34" charset="0"/>
                <a:cs typeface="Calibri" panose="020F0502020204030204" pitchFamily="34" charset="0"/>
              </a:rPr>
              <a:t>, E., Laborde, N., Hartmann, M., Montgomery, E. T., &amp; Team, V. C. S. (2014). Perspectives on use of oral and vaginal antiretrovirals for HIV prevention: the VOICE‐C qualitative study in Johannesburg, South Africa. </a:t>
            </a:r>
            <a:r>
              <a:rPr lang="en-US" sz="1200" i="1" dirty="0">
                <a:effectLst/>
                <a:latin typeface="Calibri  "/>
                <a:ea typeface="Calibri" panose="020F0502020204030204" pitchFamily="34" charset="0"/>
                <a:cs typeface="Calibri" panose="020F0502020204030204" pitchFamily="34" charset="0"/>
              </a:rPr>
              <a:t>Journal of the International AIDS Society, 17</a:t>
            </a:r>
            <a:r>
              <a:rPr lang="en-US" sz="1200" dirty="0">
                <a:effectLst/>
                <a:latin typeface="Calibri  "/>
                <a:ea typeface="Calibri" panose="020F0502020204030204" pitchFamily="34" charset="0"/>
                <a:cs typeface="Calibri" panose="020F0502020204030204" pitchFamily="34" charset="0"/>
              </a:rPr>
              <a:t>, 19146. doi: </a:t>
            </a:r>
            <a:r>
              <a:rPr lang="en-US" sz="1200" u="sng" dirty="0">
                <a:effectLst/>
                <a:latin typeface="Calibri  "/>
                <a:ea typeface="Calibri" panose="020F0502020204030204" pitchFamily="34" charset="0"/>
                <a:hlinkClick r:id="rId3">
                  <a:extLst>
                    <a:ext uri="{A12FA001-AC4F-418D-AE19-62706E023703}">
                      <ahyp:hlinkClr xmlns:ahyp="http://schemas.microsoft.com/office/drawing/2018/hyperlinkcolor" val="tx"/>
                    </a:ext>
                  </a:extLst>
                </a:hlinkClick>
              </a:rPr>
              <a:t>10.7448/IAS.17.3.19146</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i="1" dirty="0">
                <a:effectLst/>
                <a:latin typeface="Calibri  "/>
                <a:ea typeface="Calibri" panose="020F0502020204030204" pitchFamily="34" charset="0"/>
                <a:cs typeface="Calibri" panose="020F0502020204030204" pitchFamily="34" charset="0"/>
              </a:rPr>
              <a:t>49. </a:t>
            </a:r>
            <a:r>
              <a:rPr lang="en-US" sz="1200" dirty="0" err="1">
                <a:effectLst/>
                <a:latin typeface="Calibri  "/>
                <a:ea typeface="Calibri" panose="020F0502020204030204" pitchFamily="34" charset="0"/>
                <a:cs typeface="Calibri" panose="020F0502020204030204" pitchFamily="34" charset="0"/>
              </a:rPr>
              <a:t>Duby</a:t>
            </a:r>
            <a:r>
              <a:rPr lang="en-US" sz="1200" dirty="0">
                <a:effectLst/>
                <a:latin typeface="Calibri  "/>
                <a:ea typeface="Calibri" panose="020F0502020204030204" pitchFamily="34" charset="0"/>
                <a:cs typeface="Calibri" panose="020F0502020204030204" pitchFamily="34" charset="0"/>
              </a:rPr>
              <a:t>, Z., Katz, A. W., Browne, E. N., </a:t>
            </a:r>
            <a:r>
              <a:rPr lang="en-US" sz="1200" dirty="0" err="1">
                <a:effectLst/>
                <a:latin typeface="Calibri  "/>
                <a:ea typeface="Calibri" panose="020F0502020204030204" pitchFamily="34" charset="0"/>
                <a:cs typeface="Calibri" panose="020F0502020204030204" pitchFamily="34" charset="0"/>
              </a:rPr>
              <a:t>Mutero</a:t>
            </a:r>
            <a:r>
              <a:rPr lang="en-US" sz="1200" dirty="0">
                <a:effectLst/>
                <a:latin typeface="Calibri  "/>
                <a:ea typeface="Calibri" panose="020F0502020204030204" pitchFamily="34" charset="0"/>
                <a:cs typeface="Calibri" panose="020F0502020204030204" pitchFamily="34" charset="0"/>
              </a:rPr>
              <a:t>, P., </a:t>
            </a:r>
            <a:r>
              <a:rPr lang="en-US" sz="1200" dirty="0" err="1">
                <a:effectLst/>
                <a:latin typeface="Calibri  "/>
                <a:ea typeface="Calibri" panose="020F0502020204030204" pitchFamily="34" charset="0"/>
                <a:cs typeface="Calibri" panose="020F0502020204030204" pitchFamily="34" charset="0"/>
              </a:rPr>
              <a:t>Etima</a:t>
            </a:r>
            <a:r>
              <a:rPr lang="en-US" sz="1200" dirty="0">
                <a:effectLst/>
                <a:latin typeface="Calibri  "/>
                <a:ea typeface="Calibri" panose="020F0502020204030204" pitchFamily="34" charset="0"/>
                <a:cs typeface="Calibri" panose="020F0502020204030204" pitchFamily="34" charset="0"/>
              </a:rPr>
              <a:t>, J., Zimba, C. C., . . . van der Straten, A. (2020). Hygiene, blood flow, and vaginal overload: why women removed an HIV prevention vaginal ring during menstruation in Malawi, South Africa, Uganda and Zimbabwe. </a:t>
            </a:r>
            <a:r>
              <a:rPr lang="en-US" sz="1200" i="1" dirty="0">
                <a:effectLst/>
                <a:latin typeface="Calibri  "/>
                <a:ea typeface="Calibri" panose="020F0502020204030204" pitchFamily="34" charset="0"/>
                <a:cs typeface="Calibri" panose="020F0502020204030204" pitchFamily="34" charset="0"/>
              </a:rPr>
              <a:t>AIDS and Behavior, 24</a:t>
            </a:r>
            <a:r>
              <a:rPr lang="en-US" sz="1200" dirty="0">
                <a:effectLst/>
                <a:latin typeface="Calibri  "/>
                <a:ea typeface="Calibri" panose="020F0502020204030204" pitchFamily="34" charset="0"/>
                <a:cs typeface="Calibri" panose="020F0502020204030204" pitchFamily="34" charset="0"/>
              </a:rPr>
              <a:t>(2), 617-628. doi:</a:t>
            </a:r>
            <a:r>
              <a:rPr lang="en-US" sz="1200" u="sng" dirty="0">
                <a:effectLst/>
                <a:latin typeface="Calibri  "/>
                <a:ea typeface="Calibri" panose="020F0502020204030204" pitchFamily="34" charset="0"/>
                <a:hlinkClick r:id="rId4">
                  <a:extLst>
                    <a:ext uri="{A12FA001-AC4F-418D-AE19-62706E023703}">
                      <ahyp:hlinkClr xmlns:ahyp="http://schemas.microsoft.com/office/drawing/2018/hyperlinkcolor" val="tx"/>
                    </a:ext>
                  </a:extLst>
                </a:hlinkClick>
              </a:rPr>
              <a:t>10.1007/s10461-019-02514-8</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i="1" dirty="0">
                <a:effectLst/>
                <a:latin typeface="Calibri  "/>
                <a:ea typeface="Calibri" panose="020F0502020204030204" pitchFamily="34" charset="0"/>
                <a:cs typeface="Calibri" panose="020F0502020204030204" pitchFamily="34" charset="0"/>
              </a:rPr>
              <a:t>50. </a:t>
            </a:r>
            <a:r>
              <a:rPr lang="en-US" sz="1200" dirty="0" err="1">
                <a:effectLst/>
                <a:latin typeface="Calibri  "/>
                <a:ea typeface="Calibri" panose="020F0502020204030204" pitchFamily="34" charset="0"/>
                <a:cs typeface="Calibri" panose="020F0502020204030204" pitchFamily="34" charset="0"/>
              </a:rPr>
              <a:t>Duby</a:t>
            </a:r>
            <a:r>
              <a:rPr lang="en-US" sz="1200" dirty="0">
                <a:effectLst/>
                <a:latin typeface="Calibri  "/>
                <a:ea typeface="Calibri" panose="020F0502020204030204" pitchFamily="34" charset="0"/>
                <a:cs typeface="Calibri" panose="020F0502020204030204" pitchFamily="34" charset="0"/>
              </a:rPr>
              <a:t>, Z., Katz, A., </a:t>
            </a:r>
            <a:r>
              <a:rPr lang="en-US" sz="1200" dirty="0" err="1">
                <a:effectLst/>
                <a:latin typeface="Calibri  "/>
                <a:ea typeface="Calibri" panose="020F0502020204030204" pitchFamily="34" charset="0"/>
                <a:cs typeface="Calibri" panose="020F0502020204030204" pitchFamily="34" charset="0"/>
              </a:rPr>
              <a:t>Musara</a:t>
            </a:r>
            <a:r>
              <a:rPr lang="en-US" sz="1200" dirty="0">
                <a:effectLst/>
                <a:latin typeface="Calibri  "/>
                <a:ea typeface="Calibri" panose="020F0502020204030204" pitchFamily="34" charset="0"/>
                <a:cs typeface="Calibri" panose="020F0502020204030204" pitchFamily="34" charset="0"/>
              </a:rPr>
              <a:t>, P., </a:t>
            </a:r>
            <a:r>
              <a:rPr lang="en-US" sz="1200" dirty="0" err="1">
                <a:effectLst/>
                <a:latin typeface="Calibri  "/>
                <a:ea typeface="Calibri" panose="020F0502020204030204" pitchFamily="34" charset="0"/>
                <a:cs typeface="Calibri" panose="020F0502020204030204" pitchFamily="34" charset="0"/>
              </a:rPr>
              <a:t>Nabukeera</a:t>
            </a:r>
            <a:r>
              <a:rPr lang="en-US" sz="1200" dirty="0">
                <a:effectLst/>
                <a:latin typeface="Calibri  "/>
                <a:ea typeface="Calibri" panose="020F0502020204030204" pitchFamily="34" charset="0"/>
                <a:cs typeface="Calibri" panose="020F0502020204030204" pitchFamily="34" charset="0"/>
              </a:rPr>
              <a:t>, J., Zimba, C. C., </a:t>
            </a:r>
            <a:r>
              <a:rPr lang="en-US" sz="1200" dirty="0" err="1">
                <a:effectLst/>
                <a:latin typeface="Calibri  "/>
                <a:ea typeface="Calibri" panose="020F0502020204030204" pitchFamily="34" charset="0"/>
                <a:cs typeface="Calibri" panose="020F0502020204030204" pitchFamily="34" charset="0"/>
              </a:rPr>
              <a:t>Woeber</a:t>
            </a:r>
            <a:r>
              <a:rPr lang="en-US" sz="1200" dirty="0">
                <a:effectLst/>
                <a:latin typeface="Calibri  "/>
                <a:ea typeface="Calibri" panose="020F0502020204030204" pitchFamily="34" charset="0"/>
                <a:cs typeface="Calibri" panose="020F0502020204030204" pitchFamily="34" charset="0"/>
              </a:rPr>
              <a:t>, K., . . . van der Straten, A. (2020). “The state of mind tells me it’s dirty”: menstrual shame amongst women using a vaginal ring in Sub Saharan Africa. </a:t>
            </a:r>
            <a:r>
              <a:rPr lang="en-US" sz="1200" i="1" dirty="0">
                <a:effectLst/>
                <a:latin typeface="Calibri  "/>
                <a:ea typeface="Calibri" panose="020F0502020204030204" pitchFamily="34" charset="0"/>
                <a:cs typeface="Calibri" panose="020F0502020204030204" pitchFamily="34" charset="0"/>
              </a:rPr>
              <a:t>Women &amp; health, 60</a:t>
            </a:r>
            <a:r>
              <a:rPr lang="en-US" sz="1200" dirty="0">
                <a:effectLst/>
                <a:latin typeface="Calibri  "/>
                <a:ea typeface="Calibri" panose="020F0502020204030204" pitchFamily="34" charset="0"/>
                <a:cs typeface="Calibri" panose="020F0502020204030204" pitchFamily="34" charset="0"/>
              </a:rPr>
              <a:t>(1), 72-86. doi:</a:t>
            </a:r>
            <a:r>
              <a:rPr lang="en-US" sz="1200" u="sng" dirty="0">
                <a:effectLst/>
                <a:latin typeface="Calibri  "/>
                <a:ea typeface="Calibri" panose="020F0502020204030204" pitchFamily="34" charset="0"/>
                <a:hlinkClick r:id="rId5">
                  <a:extLst>
                    <a:ext uri="{A12FA001-AC4F-418D-AE19-62706E023703}">
                      <ahyp:hlinkClr xmlns:ahyp="http://schemas.microsoft.com/office/drawing/2018/hyperlinkcolor" val="tx"/>
                    </a:ext>
                  </a:extLst>
                </a:hlinkClick>
              </a:rPr>
              <a:t>10.1080/03630242.2019.1607803</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51. Hartmann, M., Lanham, M., Palanee-Phillips, T., Mathebula, F., Tolley, E. E., Peacock, D., . . . Wagner, D. (2019). Generating CHARISMA: Development of an Intervention to Help Women Build Agency and Safety in Their Relationships While Using PrEP for HIV Prevention. </a:t>
            </a:r>
            <a:r>
              <a:rPr lang="en-US" sz="1200" i="1" dirty="0">
                <a:effectLst/>
                <a:latin typeface="Calibri  "/>
                <a:ea typeface="Calibri" panose="020F0502020204030204" pitchFamily="34" charset="0"/>
                <a:cs typeface="Calibri" panose="020F0502020204030204" pitchFamily="34" charset="0"/>
              </a:rPr>
              <a:t>AIDS Education and Prevention, 31</a:t>
            </a:r>
            <a:r>
              <a:rPr lang="en-US" sz="1200" dirty="0">
                <a:effectLst/>
                <a:latin typeface="Calibri  "/>
                <a:ea typeface="Calibri" panose="020F0502020204030204" pitchFamily="34" charset="0"/>
                <a:cs typeface="Calibri" panose="020F0502020204030204" pitchFamily="34" charset="0"/>
              </a:rPr>
              <a:t>(5), 433-451. doi:</a:t>
            </a:r>
            <a:r>
              <a:rPr lang="en-US" sz="1200" u="sng" dirty="0">
                <a:effectLst/>
                <a:latin typeface="Calibri  "/>
                <a:ea typeface="Calibri" panose="020F0502020204030204" pitchFamily="34" charset="0"/>
                <a:hlinkClick r:id="rId6">
                  <a:extLst>
                    <a:ext uri="{A12FA001-AC4F-418D-AE19-62706E023703}">
                      <ahyp:hlinkClr xmlns:ahyp="http://schemas.microsoft.com/office/drawing/2018/hyperlinkcolor" val="tx"/>
                    </a:ext>
                  </a:extLst>
                </a:hlinkClick>
              </a:rPr>
              <a:t>10.1521/aeap.2019.31.5.433</a:t>
            </a:r>
            <a:endParaRPr lang="en-US" sz="1200" dirty="0">
              <a:effectLst/>
              <a:latin typeface="Calibri  "/>
              <a:ea typeface="Calibri" panose="020F0502020204030204" pitchFamily="34" charset="0"/>
              <a:cs typeface="Times New Roman" panose="02020603050405020304" pitchFamily="18" charset="0"/>
            </a:endParaRPr>
          </a:p>
          <a:p>
            <a:pPr marL="0" marR="0" indent="0">
              <a:spcAft>
                <a:spcPts val="600"/>
              </a:spcAft>
              <a:buNone/>
            </a:pPr>
            <a:r>
              <a:rPr lang="en-US" sz="1200" dirty="0">
                <a:effectLst/>
                <a:latin typeface="Calibri  "/>
                <a:ea typeface="Times New Roman" panose="02020603050405020304" pitchFamily="18" charset="0"/>
              </a:rPr>
              <a:t>52. </a:t>
            </a:r>
            <a:r>
              <a:rPr lang="en-US" sz="1200" dirty="0" err="1">
                <a:effectLst/>
                <a:latin typeface="Calibri  "/>
                <a:ea typeface="Times New Roman" panose="02020603050405020304" pitchFamily="18" charset="0"/>
              </a:rPr>
              <a:t>Balán</a:t>
            </a:r>
            <a:r>
              <a:rPr lang="en-US" sz="1200" dirty="0">
                <a:effectLst/>
                <a:latin typeface="Calibri  "/>
                <a:ea typeface="Times New Roman" panose="02020603050405020304" pitchFamily="18" charset="0"/>
              </a:rPr>
              <a:t>, I. C., Lentz, C., </a:t>
            </a:r>
            <a:r>
              <a:rPr lang="en-US" sz="1200" dirty="0" err="1">
                <a:effectLst/>
                <a:latin typeface="Calibri  "/>
                <a:ea typeface="Times New Roman" panose="02020603050405020304" pitchFamily="18" charset="0"/>
              </a:rPr>
              <a:t>Giguere</a:t>
            </a:r>
            <a:r>
              <a:rPr lang="en-US" sz="1200" dirty="0">
                <a:effectLst/>
                <a:latin typeface="Calibri  "/>
                <a:ea typeface="Times New Roman" panose="02020603050405020304" pitchFamily="18" charset="0"/>
              </a:rPr>
              <a:t>, R., Mayo, A. J., Rael, C. T., Soto-Torres, L., . . . Baeten, J. M. (2020). Implementation of a fidelity monitoring process to assess delivery of an evidence-based adherence counseling intervention in a multi-site biomedical HIV prevention study. </a:t>
            </a:r>
            <a:r>
              <a:rPr lang="en-US" sz="1200" i="1" dirty="0">
                <a:effectLst/>
                <a:latin typeface="Calibri  "/>
                <a:ea typeface="Times New Roman" panose="02020603050405020304" pitchFamily="18" charset="0"/>
              </a:rPr>
              <a:t>AIDS care</a:t>
            </a:r>
            <a:r>
              <a:rPr lang="en-US" sz="1200" dirty="0">
                <a:effectLst/>
                <a:latin typeface="Calibri  "/>
                <a:ea typeface="Times New Roman" panose="02020603050405020304" pitchFamily="18" charset="0"/>
              </a:rPr>
              <a:t>, 1-10. doi: </a:t>
            </a:r>
            <a:r>
              <a:rPr lang="en-US" sz="1200" u="sng" dirty="0">
                <a:effectLst/>
                <a:latin typeface="Calibri  "/>
                <a:ea typeface="Times New Roman" panose="02020603050405020304" pitchFamily="18" charset="0"/>
                <a:hlinkClick r:id="rId7">
                  <a:extLst>
                    <a:ext uri="{A12FA001-AC4F-418D-AE19-62706E023703}">
                      <ahyp:hlinkClr xmlns:ahyp="http://schemas.microsoft.com/office/drawing/2018/hyperlinkcolor" val="tx"/>
                    </a:ext>
                  </a:extLst>
                </a:hlinkClick>
              </a:rPr>
              <a:t>10.1080/09540121.2019.1709614</a:t>
            </a:r>
            <a:endParaRPr lang="en-US" sz="1200" dirty="0">
              <a:effectLst/>
              <a:latin typeface="Calibri  "/>
              <a:ea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53. </a:t>
            </a:r>
            <a:r>
              <a:rPr lang="en-US" sz="1200" dirty="0" err="1">
                <a:effectLst/>
                <a:latin typeface="Calibri  "/>
                <a:ea typeface="Calibri" panose="020F0502020204030204" pitchFamily="34" charset="0"/>
                <a:cs typeface="Calibri" panose="020F0502020204030204" pitchFamily="34" charset="0"/>
              </a:rPr>
              <a:t>Balán</a:t>
            </a:r>
            <a:r>
              <a:rPr lang="en-US" sz="1200" dirty="0">
                <a:effectLst/>
                <a:latin typeface="Calibri  "/>
                <a:ea typeface="Calibri" panose="020F0502020204030204" pitchFamily="34" charset="0"/>
                <a:cs typeface="Calibri" panose="020F0502020204030204" pitchFamily="34" charset="0"/>
              </a:rPr>
              <a:t>, I. C., </a:t>
            </a:r>
            <a:r>
              <a:rPr lang="en-US" sz="1200" dirty="0" err="1">
                <a:effectLst/>
                <a:latin typeface="Calibri  "/>
                <a:ea typeface="Calibri" panose="020F0502020204030204" pitchFamily="34" charset="0"/>
                <a:cs typeface="Calibri" panose="020F0502020204030204" pitchFamily="34" charset="0"/>
              </a:rPr>
              <a:t>Giguere</a:t>
            </a:r>
            <a:r>
              <a:rPr lang="en-US" sz="1200" dirty="0">
                <a:effectLst/>
                <a:latin typeface="Calibri  "/>
                <a:ea typeface="Calibri" panose="020F0502020204030204" pitchFamily="34" charset="0"/>
                <a:cs typeface="Calibri" panose="020F0502020204030204" pitchFamily="34" charset="0"/>
              </a:rPr>
              <a:t>, R., Lentz, C., Kutner, B. A., </a:t>
            </a:r>
            <a:r>
              <a:rPr lang="en-US" sz="1200" dirty="0" err="1">
                <a:effectLst/>
                <a:latin typeface="Calibri  "/>
                <a:ea typeface="Calibri" panose="020F0502020204030204" pitchFamily="34" charset="0"/>
                <a:cs typeface="Calibri" panose="020F0502020204030204" pitchFamily="34" charset="0"/>
              </a:rPr>
              <a:t>Kajura-Manyindo</a:t>
            </a:r>
            <a:r>
              <a:rPr lang="en-US" sz="1200" dirty="0">
                <a:effectLst/>
                <a:latin typeface="Calibri  "/>
                <a:ea typeface="Calibri" panose="020F0502020204030204" pitchFamily="34" charset="0"/>
                <a:cs typeface="Calibri" panose="020F0502020204030204" pitchFamily="34" charset="0"/>
              </a:rPr>
              <a:t>, C., </a:t>
            </a:r>
            <a:r>
              <a:rPr lang="en-US" sz="1200" dirty="0" err="1">
                <a:effectLst/>
                <a:latin typeface="Calibri  "/>
                <a:ea typeface="Calibri" panose="020F0502020204030204" pitchFamily="34" charset="0"/>
                <a:cs typeface="Calibri" panose="020F0502020204030204" pitchFamily="34" charset="0"/>
              </a:rPr>
              <a:t>Byogero</a:t>
            </a:r>
            <a:r>
              <a:rPr lang="en-US" sz="1200" dirty="0">
                <a:effectLst/>
                <a:latin typeface="Calibri  "/>
                <a:ea typeface="Calibri" panose="020F0502020204030204" pitchFamily="34" charset="0"/>
                <a:cs typeface="Calibri" panose="020F0502020204030204" pitchFamily="34" charset="0"/>
              </a:rPr>
              <a:t>, R., . . . </a:t>
            </a:r>
            <a:r>
              <a:rPr lang="en-US" sz="1200" dirty="0" err="1">
                <a:effectLst/>
                <a:latin typeface="Calibri  "/>
                <a:ea typeface="Calibri" panose="020F0502020204030204" pitchFamily="34" charset="0"/>
                <a:cs typeface="Calibri" panose="020F0502020204030204" pitchFamily="34" charset="0"/>
              </a:rPr>
              <a:t>Khanyile</a:t>
            </a:r>
            <a:r>
              <a:rPr lang="en-US" sz="1200" dirty="0">
                <a:effectLst/>
                <a:latin typeface="Calibri  "/>
                <a:ea typeface="Calibri" panose="020F0502020204030204" pitchFamily="34" charset="0"/>
                <a:cs typeface="Calibri" panose="020F0502020204030204" pitchFamily="34" charset="0"/>
              </a:rPr>
              <a:t>, N. (2020). Client-centered adherence counseling with adherence measurement feedback to support use of the dapivirine ring in MTN-025 (The HOPE Study). </a:t>
            </a:r>
            <a:r>
              <a:rPr lang="en-US" sz="1200" i="1" dirty="0">
                <a:effectLst/>
                <a:latin typeface="Calibri  "/>
                <a:ea typeface="Calibri" panose="020F0502020204030204" pitchFamily="34" charset="0"/>
                <a:cs typeface="Calibri" panose="020F0502020204030204" pitchFamily="34" charset="0"/>
              </a:rPr>
              <a:t>AIDS and Behavior</a:t>
            </a:r>
            <a:r>
              <a:rPr lang="en-US" sz="1200" dirty="0">
                <a:effectLst/>
                <a:latin typeface="Calibri  "/>
                <a:ea typeface="Calibri" panose="020F0502020204030204" pitchFamily="34" charset="0"/>
                <a:cs typeface="Calibri" panose="020F0502020204030204" pitchFamily="34" charset="0"/>
              </a:rPr>
              <a:t>, 1-12. doi:</a:t>
            </a:r>
            <a:r>
              <a:rPr lang="en-US" sz="1200" u="sng" dirty="0">
                <a:effectLst/>
                <a:latin typeface="Calibri  "/>
                <a:ea typeface="Calibri" panose="020F0502020204030204" pitchFamily="34" charset="0"/>
                <a:hlinkClick r:id="rId8">
                  <a:extLst>
                    <a:ext uri="{A12FA001-AC4F-418D-AE19-62706E023703}">
                      <ahyp:hlinkClr xmlns:ahyp="http://schemas.microsoft.com/office/drawing/2018/hyperlinkcolor" val="tx"/>
                    </a:ext>
                  </a:extLst>
                </a:hlinkClick>
              </a:rPr>
              <a:t>10.1007/s10461-020-03011-z</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54. </a:t>
            </a:r>
            <a:r>
              <a:rPr lang="en-US" sz="1200" dirty="0" err="1">
                <a:effectLst/>
                <a:latin typeface="Calibri  "/>
                <a:ea typeface="Calibri" panose="020F0502020204030204" pitchFamily="34" charset="0"/>
                <a:cs typeface="Calibri" panose="020F0502020204030204" pitchFamily="34" charset="0"/>
              </a:rPr>
              <a:t>Musara</a:t>
            </a:r>
            <a:r>
              <a:rPr lang="en-US" sz="1200" dirty="0">
                <a:effectLst/>
                <a:latin typeface="Calibri  "/>
                <a:ea typeface="Calibri" panose="020F0502020204030204" pitchFamily="34" charset="0"/>
                <a:cs typeface="Calibri" panose="020F0502020204030204" pitchFamily="34" charset="0"/>
              </a:rPr>
              <a:t>, P., Montgomery, E. T., </a:t>
            </a:r>
            <a:r>
              <a:rPr lang="en-US" sz="1200" dirty="0" err="1">
                <a:effectLst/>
                <a:latin typeface="Calibri  "/>
                <a:ea typeface="Calibri" panose="020F0502020204030204" pitchFamily="34" charset="0"/>
                <a:cs typeface="Calibri" panose="020F0502020204030204" pitchFamily="34" charset="0"/>
              </a:rPr>
              <a:t>Mgodi</a:t>
            </a:r>
            <a:r>
              <a:rPr lang="en-US" sz="1200" dirty="0">
                <a:effectLst/>
                <a:latin typeface="Calibri  "/>
                <a:ea typeface="Calibri" panose="020F0502020204030204" pitchFamily="34" charset="0"/>
                <a:cs typeface="Calibri" panose="020F0502020204030204" pitchFamily="34" charset="0"/>
              </a:rPr>
              <a:t>, N. M., </a:t>
            </a:r>
            <a:r>
              <a:rPr lang="en-US" sz="1200" dirty="0" err="1">
                <a:effectLst/>
                <a:latin typeface="Calibri  "/>
                <a:ea typeface="Calibri" panose="020F0502020204030204" pitchFamily="34" charset="0"/>
                <a:cs typeface="Calibri" panose="020F0502020204030204" pitchFamily="34" charset="0"/>
              </a:rPr>
              <a:t>Woeber</a:t>
            </a:r>
            <a:r>
              <a:rPr lang="en-US" sz="1200" dirty="0">
                <a:effectLst/>
                <a:latin typeface="Calibri  "/>
                <a:ea typeface="Calibri" panose="020F0502020204030204" pitchFamily="34" charset="0"/>
                <a:cs typeface="Calibri" panose="020F0502020204030204" pitchFamily="34" charset="0"/>
              </a:rPr>
              <a:t>, K., Akello, C. A., Hartmann, M., . . . Grossman, C. I. (2018). How presentation of drug detection results changed reports of product adherence in South Africa, Uganda and Zimbabwe. </a:t>
            </a:r>
            <a:r>
              <a:rPr lang="en-US" sz="1200" i="1" dirty="0">
                <a:effectLst/>
                <a:latin typeface="Calibri  "/>
                <a:ea typeface="Calibri" panose="020F0502020204030204" pitchFamily="34" charset="0"/>
                <a:cs typeface="Calibri" panose="020F0502020204030204" pitchFamily="34" charset="0"/>
              </a:rPr>
              <a:t>AIDS and Behavior, 22</a:t>
            </a:r>
            <a:r>
              <a:rPr lang="en-US" sz="1200" dirty="0">
                <a:effectLst/>
                <a:latin typeface="Calibri  "/>
                <a:ea typeface="Calibri" panose="020F0502020204030204" pitchFamily="34" charset="0"/>
                <a:cs typeface="Calibri" panose="020F0502020204030204" pitchFamily="34" charset="0"/>
              </a:rPr>
              <a:t>(3), 877-886. doi:</a:t>
            </a:r>
            <a:r>
              <a:rPr lang="en-US" sz="1200" u="sng" dirty="0">
                <a:effectLst/>
                <a:latin typeface="Calibri  "/>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10.1007/s10461-017-1685-x</a:t>
            </a:r>
            <a:endParaRPr lang="en-US" sz="1200" u="sng" dirty="0">
              <a:effectLst/>
              <a:latin typeface="Calibri  "/>
              <a:ea typeface="Calibri" panose="020F0502020204030204" pitchFamily="34" charset="0"/>
              <a:cs typeface="Calibri" panose="020F0502020204030204" pitchFamily="34" charset="0"/>
            </a:endParaRPr>
          </a:p>
          <a:p>
            <a:pPr marL="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55. Baeten, J. M., Palanee-Phillips, T., Mgodi, N. M., Mayo, A. J., Szydlo, D. W., </a:t>
            </a:r>
            <a:r>
              <a:rPr lang="en-US" sz="1200" dirty="0" err="1">
                <a:effectLst/>
                <a:latin typeface="Calibri  "/>
                <a:ea typeface="Calibri" panose="020F0502020204030204" pitchFamily="34" charset="0"/>
                <a:cs typeface="Calibri" panose="020F0502020204030204" pitchFamily="34" charset="0"/>
              </a:rPr>
              <a:t>Ramjee</a:t>
            </a:r>
            <a:r>
              <a:rPr lang="en-US" sz="1200" dirty="0">
                <a:effectLst/>
                <a:latin typeface="Calibri  "/>
                <a:ea typeface="Calibri" panose="020F0502020204030204" pitchFamily="34" charset="0"/>
                <a:cs typeface="Calibri" panose="020F0502020204030204" pitchFamily="34" charset="0"/>
              </a:rPr>
              <a:t>, G., . . . </a:t>
            </a:r>
            <a:r>
              <a:rPr lang="en-US" sz="1200" dirty="0" err="1">
                <a:effectLst/>
                <a:latin typeface="Calibri  "/>
                <a:ea typeface="Calibri" panose="020F0502020204030204" pitchFamily="34" charset="0"/>
                <a:cs typeface="Calibri" panose="020F0502020204030204" pitchFamily="34" charset="0"/>
              </a:rPr>
              <a:t>Zungu</a:t>
            </a:r>
            <a:r>
              <a:rPr lang="en-US" sz="1200" dirty="0">
                <a:effectLst/>
                <a:latin typeface="Calibri  "/>
                <a:ea typeface="Calibri" panose="020F0502020204030204" pitchFamily="34" charset="0"/>
                <a:cs typeface="Calibri" panose="020F0502020204030204" pitchFamily="34" charset="0"/>
              </a:rPr>
              <a:t>, N. (2021). Safety, uptake, and use of a dapivirine vaginal ring for HIV-1 prevention in African women (HOPE): an open-label, extension study. </a:t>
            </a:r>
            <a:r>
              <a:rPr lang="en-US" sz="1200" i="1" dirty="0">
                <a:effectLst/>
                <a:latin typeface="Calibri  "/>
                <a:ea typeface="Calibri" panose="020F0502020204030204" pitchFamily="34" charset="0"/>
                <a:cs typeface="Calibri" panose="020F0502020204030204" pitchFamily="34" charset="0"/>
              </a:rPr>
              <a:t>The Lancet HIV, 8</a:t>
            </a:r>
            <a:r>
              <a:rPr lang="en-US" sz="1200" dirty="0">
                <a:effectLst/>
                <a:latin typeface="Calibri  "/>
                <a:ea typeface="Calibri" panose="020F0502020204030204" pitchFamily="34" charset="0"/>
                <a:cs typeface="Calibri" panose="020F0502020204030204" pitchFamily="34" charset="0"/>
              </a:rPr>
              <a:t>(2), e87-e95. </a:t>
            </a:r>
            <a:r>
              <a:rPr lang="en-US" sz="1200" dirty="0" err="1">
                <a:effectLst/>
                <a:latin typeface="Calibri  "/>
                <a:ea typeface="Calibri" panose="020F0502020204030204" pitchFamily="34" charset="0"/>
                <a:cs typeface="Calibri" panose="020F0502020204030204" pitchFamily="34" charset="0"/>
              </a:rPr>
              <a:t>doi</a:t>
            </a:r>
            <a:r>
              <a:rPr lang="en-US" sz="1200" dirty="0">
                <a:effectLst/>
                <a:latin typeface="Calibri  "/>
                <a:ea typeface="Calibri" panose="020F0502020204030204" pitchFamily="34" charset="0"/>
                <a:cs typeface="Calibri" panose="020F0502020204030204" pitchFamily="34" charset="0"/>
              </a:rPr>
              <a:t>: </a:t>
            </a:r>
            <a:r>
              <a:rPr lang="en-US" sz="1200" dirty="0">
                <a:effectLst/>
                <a:latin typeface="Calibri  "/>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10.1016/S2352-3018(20)30304-0</a:t>
            </a:r>
            <a:endParaRPr lang="en-US" sz="1200" dirty="0">
              <a:effectLst/>
              <a:latin typeface="Calibri  "/>
              <a:ea typeface="Calibri" panose="020F0502020204030204" pitchFamily="34" charset="0"/>
              <a:cs typeface="Calibri" panose="020F0502020204030204" pitchFamily="34" charset="0"/>
            </a:endParaRPr>
          </a:p>
          <a:p>
            <a:pPr marL="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56. Baeten, J. M., Palanee-Phillips, T., Brown, E. R., Schwartz, K., Soto-Torres, L. E., Govender, V., ... &amp; Siva, S. (2016). Use of a vaginal ring containing dapivirine for HIV-1 prevention in women. New England Journal of Medicine, 375(22), 2121-2132. doi: </a:t>
            </a:r>
            <a:r>
              <a:rPr lang="en-US" sz="1200" u="sng" dirty="0">
                <a:effectLst/>
                <a:latin typeface="Calibri  "/>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10.1056/NEJMoa1506110</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57. </a:t>
            </a:r>
            <a:r>
              <a:rPr lang="en-US" sz="1200" dirty="0" err="1">
                <a:effectLst/>
                <a:latin typeface="Calibri  "/>
                <a:ea typeface="Calibri" panose="020F0502020204030204" pitchFamily="34" charset="0"/>
                <a:cs typeface="Calibri" panose="020F0502020204030204" pitchFamily="34" charset="0"/>
              </a:rPr>
              <a:t>Balán</a:t>
            </a:r>
            <a:r>
              <a:rPr lang="en-US" sz="1200" dirty="0">
                <a:effectLst/>
                <a:latin typeface="Calibri  "/>
                <a:ea typeface="Calibri" panose="020F0502020204030204" pitchFamily="34" charset="0"/>
                <a:cs typeface="Calibri" panose="020F0502020204030204" pitchFamily="34" charset="0"/>
              </a:rPr>
              <a:t>, I. C., </a:t>
            </a:r>
            <a:r>
              <a:rPr lang="en-US" sz="1200" dirty="0" err="1">
                <a:effectLst/>
                <a:latin typeface="Calibri  "/>
                <a:ea typeface="Calibri" panose="020F0502020204030204" pitchFamily="34" charset="0"/>
                <a:cs typeface="Calibri" panose="020F0502020204030204" pitchFamily="34" charset="0"/>
              </a:rPr>
              <a:t>Giguere</a:t>
            </a:r>
            <a:r>
              <a:rPr lang="en-US" sz="1200" dirty="0">
                <a:effectLst/>
                <a:latin typeface="Calibri  "/>
                <a:ea typeface="Calibri" panose="020F0502020204030204" pitchFamily="34" charset="0"/>
                <a:cs typeface="Calibri" panose="020F0502020204030204" pitchFamily="34" charset="0"/>
              </a:rPr>
              <a:t>, R., Brown, W., Carballo-Diéguez, A., Horn, S., Hendrix, C. W., ... &amp; McGowan, I. (2018). Brief participant-centered convergence interviews integrate self-reports, product returns, and pharmacokinetic results to improve adherence measurement in MTN-017. AIDS and Behavior, 22(3), 986-995.</a:t>
            </a:r>
            <a:r>
              <a:rPr lang="en-US" sz="1200" dirty="0">
                <a:effectLst/>
                <a:latin typeface="Calibri  "/>
                <a:ea typeface="Calibri" panose="020F0502020204030204" pitchFamily="34" charset="0"/>
                <a:cs typeface="Times New Roman" panose="02020603050405020304" pitchFamily="18" charset="0"/>
              </a:rPr>
              <a:t> </a:t>
            </a:r>
            <a:r>
              <a:rPr lang="en-US" sz="1200" u="sng" dirty="0">
                <a:effectLst/>
                <a:latin typeface="Calibri  "/>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10.1007/s10461-017-1955-7</a:t>
            </a:r>
            <a:endParaRPr lang="en-US" sz="1200" u="sng" dirty="0">
              <a:effectLst/>
              <a:latin typeface="Calibri  "/>
              <a:ea typeface="Calibri" panose="020F0502020204030204" pitchFamily="34" charset="0"/>
              <a:cs typeface="Times New Roman" panose="02020603050405020304" pitchFamily="18" charset="0"/>
            </a:endParaRPr>
          </a:p>
          <a:p>
            <a:pPr marL="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58. van der Straten, A., Montgomery, E. T., </a:t>
            </a:r>
            <a:r>
              <a:rPr lang="en-US" sz="1200" dirty="0" err="1">
                <a:effectLst/>
                <a:latin typeface="Calibri  "/>
                <a:ea typeface="Calibri" panose="020F0502020204030204" pitchFamily="34" charset="0"/>
                <a:cs typeface="Calibri" panose="020F0502020204030204" pitchFamily="34" charset="0"/>
              </a:rPr>
              <a:t>Musara</a:t>
            </a:r>
            <a:r>
              <a:rPr lang="en-US" sz="1200" dirty="0">
                <a:effectLst/>
                <a:latin typeface="Calibri  "/>
                <a:ea typeface="Calibri" panose="020F0502020204030204" pitchFamily="34" charset="0"/>
                <a:cs typeface="Calibri" panose="020F0502020204030204" pitchFamily="34" charset="0"/>
              </a:rPr>
              <a:t>, P., </a:t>
            </a:r>
            <a:r>
              <a:rPr lang="en-US" sz="1200" dirty="0" err="1">
                <a:effectLst/>
                <a:latin typeface="Calibri  "/>
                <a:ea typeface="Calibri" panose="020F0502020204030204" pitchFamily="34" charset="0"/>
                <a:cs typeface="Calibri" panose="020F0502020204030204" pitchFamily="34" charset="0"/>
              </a:rPr>
              <a:t>Etima</a:t>
            </a:r>
            <a:r>
              <a:rPr lang="en-US" sz="1200" dirty="0">
                <a:effectLst/>
                <a:latin typeface="Calibri  "/>
                <a:ea typeface="Calibri" panose="020F0502020204030204" pitchFamily="34" charset="0"/>
                <a:cs typeface="Calibri" panose="020F0502020204030204" pitchFamily="34" charset="0"/>
              </a:rPr>
              <a:t>, J., Naidoo, S., Laborde, N., ... &amp; Piper, J. (2015). Disclosure of pharmacokinetic drug results to understand nonadherence: results from a qualitative study. AIDS (London, England), 29(16), 2161.</a:t>
            </a:r>
            <a:r>
              <a:rPr lang="en-US" sz="1200" dirty="0">
                <a:effectLst/>
                <a:latin typeface="Calibri  "/>
                <a:ea typeface="Calibri" panose="020F0502020204030204" pitchFamily="34" charset="0"/>
                <a:cs typeface="Times New Roman" panose="02020603050405020304" pitchFamily="18" charset="0"/>
              </a:rPr>
              <a:t> doi: </a:t>
            </a:r>
            <a:r>
              <a:rPr lang="en-US" sz="1200" u="sng" dirty="0">
                <a:effectLst/>
                <a:latin typeface="Calibri  "/>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10.1097/QAD.0000000000000801</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1200" dirty="0">
              <a:effectLst/>
              <a:latin typeface="Calibri  "/>
              <a:ea typeface="Calibri" panose="020F0502020204030204" pitchFamily="34" charset="0"/>
              <a:cs typeface="Times New Roman" panose="02020603050405020304" pitchFamily="18" charset="0"/>
            </a:endParaRPr>
          </a:p>
          <a:p>
            <a:pPr marL="0" indent="0">
              <a:buNone/>
            </a:pPr>
            <a:endParaRPr lang="en-US" sz="1200" i="1" dirty="0"/>
          </a:p>
        </p:txBody>
      </p:sp>
      <p:sp>
        <p:nvSpPr>
          <p:cNvPr id="2" name="Title 1">
            <a:extLst>
              <a:ext uri="{FF2B5EF4-FFF2-40B4-BE49-F238E27FC236}">
                <a16:creationId xmlns:a16="http://schemas.microsoft.com/office/drawing/2014/main" id="{39F25412-D464-6C4F-8049-A0E74E8DE645}"/>
              </a:ext>
            </a:extLst>
          </p:cNvPr>
          <p:cNvSpPr>
            <a:spLocks noGrp="1"/>
          </p:cNvSpPr>
          <p:nvPr>
            <p:ph type="title"/>
          </p:nvPr>
        </p:nvSpPr>
        <p:spPr>
          <a:xfrm>
            <a:off x="381000" y="152400"/>
            <a:ext cx="10972800" cy="965200"/>
          </a:xfrm>
        </p:spPr>
        <p:txBody>
          <a:bodyPr/>
          <a:lstStyle/>
          <a:p>
            <a:r>
              <a:rPr lang="en-US" b="1" dirty="0"/>
              <a:t>Reference List</a:t>
            </a:r>
          </a:p>
        </p:txBody>
      </p:sp>
    </p:spTree>
    <p:extLst>
      <p:ext uri="{BB962C8B-B14F-4D97-AF65-F5344CB8AC3E}">
        <p14:creationId xmlns:p14="http://schemas.microsoft.com/office/powerpoint/2010/main" val="2417163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524000"/>
            <a:ext cx="11544300" cy="5410200"/>
          </a:xfrm>
        </p:spPr>
        <p:txBody>
          <a:bodyPr/>
          <a:lstStyle/>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59. </a:t>
            </a:r>
            <a:r>
              <a:rPr lang="en-US" sz="1200" dirty="0" err="1">
                <a:effectLst/>
                <a:latin typeface="Calibri  "/>
                <a:ea typeface="Calibri" panose="020F0502020204030204" pitchFamily="34" charset="0"/>
                <a:cs typeface="Calibri" panose="020F0502020204030204" pitchFamily="34" charset="0"/>
              </a:rPr>
              <a:t>Giguere</a:t>
            </a:r>
            <a:r>
              <a:rPr lang="en-US" sz="1200" dirty="0">
                <a:effectLst/>
                <a:latin typeface="Calibri  "/>
                <a:ea typeface="Calibri" panose="020F0502020204030204" pitchFamily="34" charset="0"/>
                <a:cs typeface="Calibri" panose="020F0502020204030204" pitchFamily="34" charset="0"/>
              </a:rPr>
              <a:t>, R., Rael, C. T., </a:t>
            </a:r>
            <a:r>
              <a:rPr lang="en-US" sz="1200" dirty="0" err="1">
                <a:effectLst/>
                <a:latin typeface="Calibri  "/>
                <a:ea typeface="Calibri" panose="020F0502020204030204" pitchFamily="34" charset="0"/>
                <a:cs typeface="Calibri" panose="020F0502020204030204" pitchFamily="34" charset="0"/>
              </a:rPr>
              <a:t>Sheinfil</a:t>
            </a:r>
            <a:r>
              <a:rPr lang="en-US" sz="1200" dirty="0">
                <a:effectLst/>
                <a:latin typeface="Calibri  "/>
                <a:ea typeface="Calibri" panose="020F0502020204030204" pitchFamily="34" charset="0"/>
                <a:cs typeface="Calibri" panose="020F0502020204030204" pitchFamily="34" charset="0"/>
              </a:rPr>
              <a:t>, A., </a:t>
            </a:r>
            <a:r>
              <a:rPr lang="en-US" sz="1200" dirty="0" err="1">
                <a:effectLst/>
                <a:latin typeface="Calibri  "/>
                <a:ea typeface="Calibri" panose="020F0502020204030204" pitchFamily="34" charset="0"/>
                <a:cs typeface="Calibri" panose="020F0502020204030204" pitchFamily="34" charset="0"/>
              </a:rPr>
              <a:t>Balán</a:t>
            </a:r>
            <a:r>
              <a:rPr lang="en-US" sz="1200" dirty="0">
                <a:effectLst/>
                <a:latin typeface="Calibri  "/>
                <a:ea typeface="Calibri" panose="020F0502020204030204" pitchFamily="34" charset="0"/>
                <a:cs typeface="Calibri" panose="020F0502020204030204" pitchFamily="34" charset="0"/>
              </a:rPr>
              <a:t>, I. C., Brown, W., Ho, T., ... &amp; Lama, J. R. (2018). Factors supporting and hindering adherence to rectal microbicide gel use with receptive anal intercourse in a Phase 2 trial. AIDS and Behavior, 22(2), 388-401.</a:t>
            </a:r>
            <a:r>
              <a:rPr lang="en-US" sz="1200" dirty="0">
                <a:effectLst/>
                <a:latin typeface="Calibri  "/>
                <a:ea typeface="Calibri" panose="020F0502020204030204" pitchFamily="34" charset="0"/>
                <a:cs typeface="Times New Roman" panose="02020603050405020304" pitchFamily="18" charset="0"/>
              </a:rPr>
              <a:t> </a:t>
            </a:r>
            <a:r>
              <a:rPr lang="en-US" sz="1200" u="none" strike="noStrike" dirty="0">
                <a:effectLst/>
                <a:latin typeface="Calibri  "/>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doi: </a:t>
            </a:r>
            <a:r>
              <a:rPr lang="en-US" sz="1200" u="sng" dirty="0">
                <a:effectLst/>
                <a:latin typeface="Calibri  "/>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10.1007/s10461-017-1890-7</a:t>
            </a:r>
            <a:endParaRPr lang="en-US" sz="1200" dirty="0">
              <a:effectLst/>
              <a:latin typeface="Calibri  "/>
              <a:ea typeface="Calibri" panose="020F0502020204030204" pitchFamily="34" charset="0"/>
              <a:cs typeface="Times New Roman" panose="02020603050405020304" pitchFamily="18" charset="0"/>
            </a:endParaRPr>
          </a:p>
          <a:p>
            <a:pPr marL="0" marR="0" indent="0">
              <a:spcAft>
                <a:spcPts val="600"/>
              </a:spcAft>
              <a:buNone/>
            </a:pPr>
            <a:r>
              <a:rPr lang="en-US" sz="1200" dirty="0">
                <a:effectLst/>
                <a:latin typeface="Calibri  "/>
                <a:ea typeface="Times New Roman" panose="02020603050405020304" pitchFamily="18" charset="0"/>
              </a:rPr>
              <a:t>60. Leu, C. S., </a:t>
            </a:r>
            <a:r>
              <a:rPr lang="en-US" sz="1200" dirty="0" err="1">
                <a:effectLst/>
                <a:latin typeface="Calibri  "/>
                <a:ea typeface="Times New Roman" panose="02020603050405020304" pitchFamily="18" charset="0"/>
              </a:rPr>
              <a:t>Giguere</a:t>
            </a:r>
            <a:r>
              <a:rPr lang="en-US" sz="1200" dirty="0">
                <a:effectLst/>
                <a:latin typeface="Calibri  "/>
                <a:ea typeface="Times New Roman" panose="02020603050405020304" pitchFamily="18" charset="0"/>
              </a:rPr>
              <a:t>, R., Bauermeister, J. A., Dolezal, C., Brown III, W., </a:t>
            </a:r>
            <a:r>
              <a:rPr lang="en-US" sz="1200" dirty="0" err="1">
                <a:effectLst/>
                <a:latin typeface="Calibri  "/>
                <a:ea typeface="Times New Roman" panose="02020603050405020304" pitchFamily="18" charset="0"/>
              </a:rPr>
              <a:t>Balán</a:t>
            </a:r>
            <a:r>
              <a:rPr lang="en-US" sz="1200" dirty="0">
                <a:effectLst/>
                <a:latin typeface="Calibri  "/>
                <a:ea typeface="Times New Roman" panose="02020603050405020304" pitchFamily="18" charset="0"/>
              </a:rPr>
              <a:t>, I. C., ... &amp; Carballo-Diéguez, A. (2019). Trajectory of use over time of an oral tablet and a rectal gel for HIV prevention among transgender women and men who have sex with men. AIDS care, 31(3), 379-387. doi:</a:t>
            </a:r>
            <a:r>
              <a:rPr lang="en-US" sz="1200" u="sng" dirty="0">
                <a:effectLst/>
                <a:latin typeface="Calibri  "/>
                <a:ea typeface="Times New Roman" panose="02020603050405020304" pitchFamily="18" charset="0"/>
                <a:hlinkClick r:id="rId4">
                  <a:extLst>
                    <a:ext uri="{A12FA001-AC4F-418D-AE19-62706E023703}">
                      <ahyp:hlinkClr xmlns:ahyp="http://schemas.microsoft.com/office/drawing/2018/hyperlinkcolor" val="tx"/>
                    </a:ext>
                  </a:extLst>
                </a:hlinkClick>
              </a:rPr>
              <a:t>10.1080/09540121.2018.1533223</a:t>
            </a:r>
            <a:endParaRPr lang="en-US" sz="1200" dirty="0">
              <a:effectLst/>
              <a:latin typeface="Calibri  "/>
              <a:ea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61. AVAC, Microbicide Trials Network (2018). Meeting Report: Stakeholders consultation on MTN-042. Johannesburg, South Africa. April 2018. Available from: </a:t>
            </a:r>
            <a:r>
              <a:rPr lang="en-US" sz="1200" u="sng" dirty="0">
                <a:effectLst/>
                <a:latin typeface="Calibri  "/>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https://mtnstopshiv.org/sites/default/files/mtn042_report_final_14sept2018.pdf</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62. Cranston, R. D., Lama, J. R., Richardson, B. A., Carballo-Diéguez, A., </a:t>
            </a:r>
            <a:r>
              <a:rPr lang="en-US" sz="1200" dirty="0" err="1">
                <a:effectLst/>
                <a:latin typeface="Calibri  "/>
                <a:ea typeface="Calibri" panose="020F0502020204030204" pitchFamily="34" charset="0"/>
                <a:cs typeface="Calibri" panose="020F0502020204030204" pitchFamily="34" charset="0"/>
              </a:rPr>
              <a:t>Kunjara</a:t>
            </a:r>
            <a:r>
              <a:rPr lang="en-US" sz="1200" dirty="0">
                <a:effectLst/>
                <a:latin typeface="Calibri  "/>
                <a:ea typeface="Calibri" panose="020F0502020204030204" pitchFamily="34" charset="0"/>
                <a:cs typeface="Calibri" panose="020F0502020204030204" pitchFamily="34" charset="0"/>
              </a:rPr>
              <a:t> Na </a:t>
            </a:r>
            <a:r>
              <a:rPr lang="en-US" sz="1200" dirty="0" err="1">
                <a:effectLst/>
                <a:latin typeface="Calibri  "/>
                <a:ea typeface="Calibri" panose="020F0502020204030204" pitchFamily="34" charset="0"/>
                <a:cs typeface="Calibri" panose="020F0502020204030204" pitchFamily="34" charset="0"/>
              </a:rPr>
              <a:t>Ayudhya</a:t>
            </a:r>
            <a:r>
              <a:rPr lang="en-US" sz="1200" dirty="0">
                <a:effectLst/>
                <a:latin typeface="Calibri  "/>
                <a:ea typeface="Calibri" panose="020F0502020204030204" pitchFamily="34" charset="0"/>
                <a:cs typeface="Calibri" panose="020F0502020204030204" pitchFamily="34" charset="0"/>
              </a:rPr>
              <a:t>, R. P., Liu, K., ... &amp; Parikh, U. M. (2017). MTN-017: a rectal phase 2 extended safety and acceptability study of tenofovir reduced-glycerin 1% gel. Clinical Infectious Diseases, 64(5), 614-620. doi:</a:t>
            </a:r>
            <a:r>
              <a:rPr lang="en-US" sz="1200" dirty="0">
                <a:effectLst/>
                <a:latin typeface="Calibri  "/>
                <a:ea typeface="Calibri" panose="020F0502020204030204" pitchFamily="34" charset="0"/>
                <a:cs typeface="Times New Roman" panose="02020603050405020304" pitchFamily="18" charset="0"/>
              </a:rPr>
              <a:t> </a:t>
            </a:r>
            <a:r>
              <a:rPr lang="en-US" sz="1200" u="sng" dirty="0">
                <a:effectLst/>
                <a:latin typeface="Calibri  "/>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10.1093/</a:t>
            </a:r>
            <a:r>
              <a:rPr lang="en-US" sz="1200" u="sng" dirty="0" err="1">
                <a:effectLst/>
                <a:latin typeface="Calibri  "/>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cid</a:t>
            </a:r>
            <a:r>
              <a:rPr lang="en-US" sz="1200" u="sng" dirty="0">
                <a:effectLst/>
                <a:latin typeface="Calibri  "/>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/ciw832</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63. Minnis, A. M., van der Straten, A., </a:t>
            </a:r>
            <a:r>
              <a:rPr lang="en-US" sz="1200" dirty="0" err="1">
                <a:effectLst/>
                <a:latin typeface="Calibri  "/>
                <a:ea typeface="Calibri" panose="020F0502020204030204" pitchFamily="34" charset="0"/>
                <a:cs typeface="Calibri" panose="020F0502020204030204" pitchFamily="34" charset="0"/>
              </a:rPr>
              <a:t>Salee</a:t>
            </a:r>
            <a:r>
              <a:rPr lang="en-US" sz="1200" dirty="0">
                <a:effectLst/>
                <a:latin typeface="Calibri  "/>
                <a:ea typeface="Calibri" panose="020F0502020204030204" pitchFamily="34" charset="0"/>
                <a:cs typeface="Calibri" panose="020F0502020204030204" pitchFamily="34" charset="0"/>
              </a:rPr>
              <a:t>, P., &amp; Hendrix, C. W. (2016). Pre-exposure prophylaxis adherence measured by plasma drug level in MTN-001: comparison between vaginal gel and oral tablets in two geographic regions. AIDS and Behavior, 20(7), 1541-1548. doi:</a:t>
            </a:r>
            <a:r>
              <a:rPr lang="en-US" sz="1200" dirty="0">
                <a:effectLst/>
                <a:latin typeface="Calibri  "/>
                <a:ea typeface="Calibri" panose="020F0502020204030204" pitchFamily="34" charset="0"/>
                <a:cs typeface="Times New Roman" panose="02020603050405020304" pitchFamily="18" charset="0"/>
              </a:rPr>
              <a:t> </a:t>
            </a:r>
            <a:r>
              <a:rPr lang="en-US" sz="1200" u="sng" dirty="0">
                <a:effectLst/>
                <a:latin typeface="Calibri  "/>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10.1007/s10461-015-1081-3</a:t>
            </a:r>
            <a:endParaRPr lang="en-US" sz="1200" dirty="0">
              <a:effectLst/>
              <a:latin typeface="Calibri  "/>
              <a:ea typeface="Calibri" panose="020F0502020204030204" pitchFamily="34" charset="0"/>
              <a:cs typeface="Times New Roman" panose="02020603050405020304" pitchFamily="18" charset="0"/>
            </a:endParaRPr>
          </a:p>
          <a:p>
            <a:pPr marL="0" marR="0" indent="0">
              <a:spcAft>
                <a:spcPts val="600"/>
              </a:spcAft>
              <a:buNone/>
            </a:pPr>
            <a:r>
              <a:rPr lang="en-US" sz="1200" dirty="0">
                <a:effectLst/>
                <a:latin typeface="Calibri  "/>
                <a:ea typeface="Times New Roman" panose="02020603050405020304" pitchFamily="18" charset="0"/>
              </a:rPr>
              <a:t>64. </a:t>
            </a:r>
            <a:r>
              <a:rPr lang="en-US" sz="1200" dirty="0" err="1">
                <a:effectLst/>
                <a:latin typeface="Calibri  "/>
                <a:ea typeface="Times New Roman" panose="02020603050405020304" pitchFamily="18" charset="0"/>
              </a:rPr>
              <a:t>Giguere</a:t>
            </a:r>
            <a:r>
              <a:rPr lang="en-US" sz="1200" dirty="0">
                <a:effectLst/>
                <a:latin typeface="Calibri  "/>
                <a:ea typeface="Times New Roman" panose="02020603050405020304" pitchFamily="18" charset="0"/>
              </a:rPr>
              <a:t>, R., Lentz, C., </a:t>
            </a:r>
            <a:r>
              <a:rPr lang="en-US" sz="1200" dirty="0" err="1">
                <a:effectLst/>
                <a:latin typeface="Calibri  "/>
                <a:ea typeface="Times New Roman" panose="02020603050405020304" pitchFamily="18" charset="0"/>
              </a:rPr>
              <a:t>Kajura-Manyindo</a:t>
            </a:r>
            <a:r>
              <a:rPr lang="en-US" sz="1200" dirty="0">
                <a:effectLst/>
                <a:latin typeface="Calibri  "/>
                <a:ea typeface="Times New Roman" panose="02020603050405020304" pitchFamily="18" charset="0"/>
              </a:rPr>
              <a:t>, C., Kutner, B. A., Dolezal, C., Buthelezi, M., ... &amp; Katz, A. (2020). Counselors’ acceptability of adherence counseling session recording, fidelity monitoring, and feedback in a multi-site HIV prevention study in four African countries. AIDS care, 1-10. doi:</a:t>
            </a:r>
            <a:r>
              <a:rPr lang="en-US" sz="1200" u="sng" dirty="0">
                <a:effectLst/>
                <a:latin typeface="Calibri  "/>
                <a:ea typeface="Times New Roman" panose="02020603050405020304" pitchFamily="18" charset="0"/>
                <a:hlinkClick r:id="rId8">
                  <a:extLst>
                    <a:ext uri="{A12FA001-AC4F-418D-AE19-62706E023703}">
                      <ahyp:hlinkClr xmlns:ahyp="http://schemas.microsoft.com/office/drawing/2018/hyperlinkcolor" val="tx"/>
                    </a:ext>
                  </a:extLst>
                </a:hlinkClick>
              </a:rPr>
              <a:t>10.1080/09540121.2020.1823312</a:t>
            </a:r>
            <a:endParaRPr lang="en-US" sz="1200" u="sng" dirty="0">
              <a:effectLst/>
              <a:latin typeface="Calibri  "/>
              <a:ea typeface="Calibri" panose="020F0502020204030204" pitchFamily="34" charset="0"/>
              <a:cs typeface="Calibri" panose="020F0502020204030204" pitchFamily="34" charset="0"/>
            </a:endParaRPr>
          </a:p>
          <a:p>
            <a:pPr marL="0" marR="0" indent="0">
              <a:spcAft>
                <a:spcPts val="600"/>
              </a:spcAft>
              <a:buNone/>
            </a:pPr>
            <a:r>
              <a:rPr lang="en-US" sz="1200" dirty="0">
                <a:effectLst/>
                <a:latin typeface="Calibri  "/>
                <a:ea typeface="Calibri" panose="020F0502020204030204" pitchFamily="34" charset="0"/>
                <a:cs typeface="Calibri" panose="020F0502020204030204" pitchFamily="34" charset="0"/>
              </a:rPr>
              <a:t>65. Brown, E.R., Hendrix, C.W., van der Straten, A., </a:t>
            </a:r>
            <a:r>
              <a:rPr lang="en-US" sz="1200" dirty="0" err="1">
                <a:effectLst/>
                <a:latin typeface="Calibri  "/>
                <a:ea typeface="Calibri" panose="020F0502020204030204" pitchFamily="34" charset="0"/>
                <a:cs typeface="Calibri" panose="020F0502020204030204" pitchFamily="34" charset="0"/>
              </a:rPr>
              <a:t>Kiweewa</a:t>
            </a:r>
            <a:r>
              <a:rPr lang="en-US" sz="1200" dirty="0">
                <a:effectLst/>
                <a:latin typeface="Calibri  "/>
                <a:ea typeface="Calibri" panose="020F0502020204030204" pitchFamily="34" charset="0"/>
                <a:cs typeface="Calibri" panose="020F0502020204030204" pitchFamily="34" charset="0"/>
              </a:rPr>
              <a:t>, F.M., </a:t>
            </a:r>
            <a:r>
              <a:rPr lang="en-US" sz="1200" dirty="0" err="1">
                <a:effectLst/>
                <a:latin typeface="Calibri  "/>
                <a:ea typeface="Calibri" panose="020F0502020204030204" pitchFamily="34" charset="0"/>
                <a:cs typeface="Calibri" panose="020F0502020204030204" pitchFamily="34" charset="0"/>
              </a:rPr>
              <a:t>Mgodi</a:t>
            </a:r>
            <a:r>
              <a:rPr lang="en-US" sz="1200" dirty="0">
                <a:effectLst/>
                <a:latin typeface="Calibri  "/>
                <a:ea typeface="Calibri" panose="020F0502020204030204" pitchFamily="34" charset="0"/>
                <a:cs typeface="Calibri" panose="020F0502020204030204" pitchFamily="34" charset="0"/>
              </a:rPr>
              <a:t>, N.M., Palanee-Philips, T., </a:t>
            </a:r>
            <a:r>
              <a:rPr lang="en-US" sz="1200" dirty="0" err="1">
                <a:effectLst/>
                <a:latin typeface="Calibri  "/>
                <a:ea typeface="Calibri" panose="020F0502020204030204" pitchFamily="34" charset="0"/>
                <a:cs typeface="Calibri" panose="020F0502020204030204" pitchFamily="34" charset="0"/>
              </a:rPr>
              <a:t>Marzinke</a:t>
            </a:r>
            <a:r>
              <a:rPr lang="en-US" sz="1200" dirty="0">
                <a:effectLst/>
                <a:latin typeface="Calibri  "/>
                <a:ea typeface="Calibri" panose="020F0502020204030204" pitchFamily="34" charset="0"/>
                <a:cs typeface="Calibri" panose="020F0502020204030204" pitchFamily="34" charset="0"/>
              </a:rPr>
              <a:t>, M.A., </a:t>
            </a:r>
            <a:r>
              <a:rPr lang="en-US" sz="1200" dirty="0" err="1">
                <a:effectLst/>
                <a:latin typeface="Calibri  "/>
                <a:ea typeface="Calibri" panose="020F0502020204030204" pitchFamily="34" charset="0"/>
                <a:cs typeface="Calibri" panose="020F0502020204030204" pitchFamily="34" charset="0"/>
              </a:rPr>
              <a:t>Bekker</a:t>
            </a:r>
            <a:r>
              <a:rPr lang="en-US" sz="1200" dirty="0">
                <a:effectLst/>
                <a:latin typeface="Calibri  "/>
                <a:ea typeface="Calibri" panose="020F0502020204030204" pitchFamily="34" charset="0"/>
                <a:cs typeface="Calibri" panose="020F0502020204030204" pitchFamily="34" charset="0"/>
              </a:rPr>
              <a:t>, L.G., Soto-Torres, L., Hillier, S.L., Baeten, J.M.; MTN-020/ASPIRE Study Team. Greater dapivirine release from the dapivirine vaginal ring is correlated with lower risk of HIV-1 acquisition: a secondary analysis from a randomized, placebo-controlled trial. J Int AIDS Soc. 2020 Nov;23(11):e25634. doi: </a:t>
            </a:r>
            <a:r>
              <a:rPr lang="en-US" sz="1200" u="sng" dirty="0">
                <a:effectLst/>
                <a:latin typeface="Calibri  "/>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10.1002/jia2.25634</a:t>
            </a:r>
            <a:endParaRPr lang="en-US" sz="1200" dirty="0">
              <a:effectLst/>
              <a:latin typeface="Calibri  "/>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1200" dirty="0">
                <a:effectLst/>
                <a:latin typeface="Calibri  "/>
                <a:ea typeface="Calibri" panose="020F0502020204030204" pitchFamily="34" charset="0"/>
                <a:cs typeface="Calibri" panose="020F0502020204030204" pitchFamily="34" charset="0"/>
              </a:rPr>
              <a:t>66.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Husnik, M. J., Brown, E. R.,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Dadabhai</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S. S.,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Gaffoor</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Z.,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Jeenarain</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N., Kiweewa, F. M., . . . Baeten, J. (2021). Correlates of Adherence to the Dapivirine Vaginal Ring for HIV-1 Prevention.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AIDS and Behavior, 25</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(9), 2801-2814.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doi</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10.1007/s10461-021-03231-x</a:t>
            </a:r>
            <a:endParaRPr lang="en-US" sz="1200" dirty="0">
              <a:latin typeface="Calibri  "/>
              <a:cs typeface="Calibri" panose="020F0502020204030204" pitchFamily="34" charset="0"/>
            </a:endParaRPr>
          </a:p>
          <a:p>
            <a:pPr marL="0" marR="0" indent="0">
              <a:spcBef>
                <a:spcPts val="0"/>
              </a:spcBef>
              <a:spcAft>
                <a:spcPts val="600"/>
              </a:spcAft>
              <a:buNone/>
            </a:pPr>
            <a:r>
              <a:rPr lang="en-US" sz="1200" dirty="0">
                <a:latin typeface="Calibri  "/>
                <a:cs typeface="Calibri" panose="020F0502020204030204" pitchFamily="34" charset="0"/>
              </a:rPr>
              <a:t>67. Nair, G., Ngure, K., Szydlo, D., Brown, E., Akello, C., Palanee-Phillips, T., . . . Celum, C. (2021). Adherence to the dapivirine vaginal ring and oral PrEP among adolescent girls and young women in Africa: interim results from the REACH study. </a:t>
            </a:r>
            <a:r>
              <a:rPr lang="en-US" sz="1200" i="1" dirty="0">
                <a:latin typeface="Calibri  "/>
                <a:cs typeface="Calibri" panose="020F0502020204030204" pitchFamily="34" charset="0"/>
              </a:rPr>
              <a:t>Journal of the International AIDS Society, 24</a:t>
            </a:r>
            <a:r>
              <a:rPr lang="en-US" sz="1200" dirty="0">
                <a:latin typeface="Calibri  "/>
                <a:cs typeface="Calibri" panose="020F0502020204030204" pitchFamily="34" charset="0"/>
              </a:rPr>
              <a:t>, 71. </a:t>
            </a:r>
          </a:p>
          <a:p>
            <a:pPr marL="0" marR="0" indent="0">
              <a:spcBef>
                <a:spcPts val="0"/>
              </a:spcBef>
              <a:spcAft>
                <a:spcPts val="600"/>
              </a:spcAft>
              <a:buNone/>
            </a:pPr>
            <a:r>
              <a:rPr lang="en-US" sz="1200" dirty="0">
                <a:latin typeface="Calibri  "/>
                <a:cs typeface="Calibri" panose="020F0502020204030204" pitchFamily="34" charset="0"/>
              </a:rPr>
              <a:t>68. Gichane, M. W., Katz, A. W. K., Ngure, K., </a:t>
            </a:r>
            <a:r>
              <a:rPr lang="en-US" sz="1200" dirty="0" err="1">
                <a:latin typeface="Calibri  "/>
                <a:cs typeface="Calibri" panose="020F0502020204030204" pitchFamily="34" charset="0"/>
              </a:rPr>
              <a:t>Scheckter</a:t>
            </a:r>
            <a:r>
              <a:rPr lang="en-US" sz="1200" dirty="0">
                <a:latin typeface="Calibri  "/>
                <a:cs typeface="Calibri" panose="020F0502020204030204" pitchFamily="34" charset="0"/>
              </a:rPr>
              <a:t>, R., Woeber, K., Reddy, K., . . . for the, M. T. N. H. S. T. (2021). Impact of Women’s Home Environment on Use of the Dapivirine Vaginal Ring for HIV Prevention in Sub-Saharan Africa. </a:t>
            </a:r>
            <a:r>
              <a:rPr lang="en-US" sz="1200" i="1" dirty="0">
                <a:latin typeface="Calibri  "/>
                <a:cs typeface="Calibri" panose="020F0502020204030204" pitchFamily="34" charset="0"/>
              </a:rPr>
              <a:t>AIDS and Behavior, 25</a:t>
            </a:r>
            <a:r>
              <a:rPr lang="en-US" sz="1200" dirty="0">
                <a:latin typeface="Calibri  "/>
                <a:cs typeface="Calibri" panose="020F0502020204030204" pitchFamily="34" charset="0"/>
              </a:rPr>
              <a:t>(12), 3847-3857. </a:t>
            </a:r>
            <a:r>
              <a:rPr lang="en-US" sz="1200" dirty="0" err="1">
                <a:latin typeface="Calibri  "/>
                <a:cs typeface="Calibri" panose="020F0502020204030204" pitchFamily="34" charset="0"/>
              </a:rPr>
              <a:t>doi</a:t>
            </a:r>
            <a:r>
              <a:rPr lang="en-US" sz="1200" dirty="0">
                <a:latin typeface="Calibri  "/>
                <a:cs typeface="Calibri" panose="020F0502020204030204" pitchFamily="34" charset="0"/>
              </a:rPr>
              <a:t>: </a:t>
            </a:r>
            <a:r>
              <a:rPr lang="en-US" sz="1200" dirty="0">
                <a:latin typeface="Calibri  "/>
                <a:cs typeface="Calibri" panose="020F0502020204030204" pitchFamily="34" charset="0"/>
                <a:hlinkClick r:id="rId11">
                  <a:extLst>
                    <a:ext uri="{A12FA001-AC4F-418D-AE19-62706E023703}">
                      <ahyp:hlinkClr xmlns:ahyp="http://schemas.microsoft.com/office/drawing/2018/hyperlinkcolor" val="tx"/>
                    </a:ext>
                  </a:extLst>
                </a:hlinkClick>
              </a:rPr>
              <a:t>10.1007/s10461-021-03311-y</a:t>
            </a:r>
            <a:endParaRPr lang="en-US" sz="1200" dirty="0">
              <a:latin typeface="Calibri  "/>
              <a:cs typeface="Calibri" panose="020F0502020204030204" pitchFamily="34" charset="0"/>
            </a:endParaRPr>
          </a:p>
          <a:p>
            <a:pPr marL="0" marR="0" indent="0">
              <a:spcBef>
                <a:spcPts val="0"/>
              </a:spcBef>
              <a:spcAft>
                <a:spcPts val="600"/>
              </a:spcAft>
              <a:buNone/>
            </a:pPr>
            <a:r>
              <a:rPr lang="en-US" sz="1200" dirty="0">
                <a:latin typeface="Calibri  "/>
                <a:cs typeface="Calibri" panose="020F0502020204030204" pitchFamily="34" charset="0"/>
              </a:rPr>
              <a:t>69. Naidoo, S., Duby, Z., Hartmann, M., Musara, P., Etima, J., Woeber, K., . . . Montgomery, E. T. (2020). Application of a Body Map Tool to Enhance Discussion of Sexual Behavior in Women in South Africa, Uganda, and Zimbabwe. </a:t>
            </a:r>
            <a:r>
              <a:rPr lang="en-US" sz="1200" i="1" dirty="0">
                <a:latin typeface="Calibri  "/>
                <a:cs typeface="Calibri" panose="020F0502020204030204" pitchFamily="34" charset="0"/>
              </a:rPr>
              <a:t>Field Methods, 33</a:t>
            </a:r>
            <a:r>
              <a:rPr lang="en-US" sz="1200" dirty="0">
                <a:latin typeface="Calibri  "/>
                <a:cs typeface="Calibri" panose="020F0502020204030204" pitchFamily="34" charset="0"/>
              </a:rPr>
              <a:t>(2), 143-158. </a:t>
            </a:r>
            <a:r>
              <a:rPr lang="en-US" sz="1200" dirty="0" err="1">
                <a:latin typeface="Calibri  "/>
                <a:cs typeface="Calibri" panose="020F0502020204030204" pitchFamily="34" charset="0"/>
              </a:rPr>
              <a:t>doi</a:t>
            </a:r>
            <a:r>
              <a:rPr lang="en-US" sz="1200" dirty="0">
                <a:latin typeface="Calibri  "/>
                <a:cs typeface="Calibri" panose="020F0502020204030204" pitchFamily="34" charset="0"/>
              </a:rPr>
              <a:t>: </a:t>
            </a:r>
            <a:r>
              <a:rPr lang="en-US" sz="1200" dirty="0">
                <a:latin typeface="Calibri  "/>
                <a:cs typeface="Calibri" panose="020F0502020204030204" pitchFamily="34" charset="0"/>
                <a:hlinkClick r:id="rId12">
                  <a:extLst>
                    <a:ext uri="{A12FA001-AC4F-418D-AE19-62706E023703}">
                      <ahyp:hlinkClr xmlns:ahyp="http://schemas.microsoft.com/office/drawing/2018/hyperlinkcolor" val="tx"/>
                    </a:ext>
                  </a:extLst>
                </a:hlinkClick>
              </a:rPr>
              <a:t>10.1177/1525822X20982082</a:t>
            </a:r>
            <a:endParaRPr lang="en-US" sz="1200" dirty="0">
              <a:latin typeface="Calibri  "/>
              <a:cs typeface="Calibri" panose="020F0502020204030204" pitchFamily="34" charset="0"/>
            </a:endParaRPr>
          </a:p>
          <a:p>
            <a:pPr marL="0" marR="0" indent="0">
              <a:spcBef>
                <a:spcPts val="0"/>
              </a:spcBef>
              <a:spcAft>
                <a:spcPts val="600"/>
              </a:spcAft>
              <a:buNone/>
            </a:pPr>
            <a:endParaRPr lang="en-US" sz="1200" dirty="0">
              <a:latin typeface="Calibri  "/>
              <a:cs typeface="Calibri" panose="020F0502020204030204" pitchFamily="34" charset="0"/>
            </a:endParaRPr>
          </a:p>
          <a:p>
            <a:pPr marL="0" marR="0" indent="0">
              <a:spcBef>
                <a:spcPts val="0"/>
              </a:spcBef>
              <a:spcAft>
                <a:spcPts val="600"/>
              </a:spcAft>
              <a:buNone/>
            </a:pPr>
            <a:endParaRPr lang="en-US" sz="1200" dirty="0"/>
          </a:p>
          <a:p>
            <a:pPr marL="0" indent="0">
              <a:buNone/>
            </a:pPr>
            <a:endParaRPr lang="en-US" sz="1200" i="1" dirty="0"/>
          </a:p>
        </p:txBody>
      </p:sp>
      <p:sp>
        <p:nvSpPr>
          <p:cNvPr id="2" name="Title 1">
            <a:extLst>
              <a:ext uri="{FF2B5EF4-FFF2-40B4-BE49-F238E27FC236}">
                <a16:creationId xmlns:a16="http://schemas.microsoft.com/office/drawing/2014/main" id="{49EF1DCD-5B46-734C-9F11-36784FEFAFB9}"/>
              </a:ext>
            </a:extLst>
          </p:cNvPr>
          <p:cNvSpPr>
            <a:spLocks noGrp="1"/>
          </p:cNvSpPr>
          <p:nvPr>
            <p:ph type="title"/>
          </p:nvPr>
        </p:nvSpPr>
        <p:spPr>
          <a:xfrm>
            <a:off x="381000" y="152400"/>
            <a:ext cx="10972800" cy="965200"/>
          </a:xfrm>
        </p:spPr>
        <p:txBody>
          <a:bodyPr/>
          <a:lstStyle/>
          <a:p>
            <a:r>
              <a:rPr lang="en-US" b="1" dirty="0"/>
              <a:t>Reference List</a:t>
            </a:r>
          </a:p>
        </p:txBody>
      </p:sp>
    </p:spTree>
    <p:extLst>
      <p:ext uri="{BB962C8B-B14F-4D97-AF65-F5344CB8AC3E}">
        <p14:creationId xmlns:p14="http://schemas.microsoft.com/office/powerpoint/2010/main" val="1916988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EEA3B-64FF-4ED4-BA56-EA833D67E8A0}"/>
              </a:ext>
            </a:extLst>
          </p:cNvPr>
          <p:cNvSpPr>
            <a:spLocks noGrp="1"/>
          </p:cNvSpPr>
          <p:nvPr>
            <p:ph idx="1"/>
          </p:nvPr>
        </p:nvSpPr>
        <p:spPr>
          <a:xfrm>
            <a:off x="492125" y="1447800"/>
            <a:ext cx="11398847" cy="4785232"/>
          </a:xfrm>
        </p:spPr>
        <p:txBody>
          <a:bodyPr/>
          <a:lstStyle/>
          <a:p>
            <a:pPr marL="0" indent="0">
              <a:spcBef>
                <a:spcPts val="600"/>
              </a:spcBef>
              <a:buNone/>
            </a:pPr>
            <a:r>
              <a:rPr lang="en-US" sz="1200" dirty="0"/>
              <a:t>70. Katz, A. W. K., Mansoor, L. E., </a:t>
            </a:r>
            <a:r>
              <a:rPr lang="en-US" sz="1200" dirty="0" err="1"/>
              <a:t>Tsidya</a:t>
            </a:r>
            <a:r>
              <a:rPr lang="en-US" sz="1200" dirty="0"/>
              <a:t>, M., Mathebula, F., Singh, D., Siva, S., . . . Montgomery, E. T. (2021). Using Emoji Stickers to Understand End-User Opinions of the Dapivirine Vaginal Ring for HIV Prevention. AIDS and Behavior, 25(12), 3955-3966. </a:t>
            </a:r>
            <a:r>
              <a:rPr lang="en-US" sz="1200" dirty="0" err="1"/>
              <a:t>doi</a:t>
            </a:r>
            <a:r>
              <a:rPr lang="en-US" sz="1200" dirty="0"/>
              <a:t>: </a:t>
            </a:r>
            <a:r>
              <a:rPr lang="en-US" sz="1200" dirty="0">
                <a:hlinkClick r:id="rId2">
                  <a:extLst>
                    <a:ext uri="{A12FA001-AC4F-418D-AE19-62706E023703}">
                      <ahyp:hlinkClr xmlns:ahyp="http://schemas.microsoft.com/office/drawing/2018/hyperlinkcolor" val="tx"/>
                    </a:ext>
                  </a:extLst>
                </a:hlinkClick>
              </a:rPr>
              <a:t>10.1007/s10461-021-03338-1</a:t>
            </a:r>
            <a:endParaRPr lang="en-US" sz="1200" dirty="0"/>
          </a:p>
          <a:p>
            <a:pPr marL="0" indent="0">
              <a:spcBef>
                <a:spcPts val="600"/>
              </a:spcBef>
              <a:buNone/>
            </a:pPr>
            <a:r>
              <a:rPr lang="en-US" sz="1200" dirty="0"/>
              <a:t>71. Meeting Report: Stakeholders consultation on MTN-042, a Phase 3b safety study of the dapivirine vaginal ring and oral PrEP used during pregnancy. 5-6 April 2018, Johannesburg, South Africa. </a:t>
            </a:r>
            <a:r>
              <a:rPr lang="en-US" sz="1200" u="sng"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Report</a:t>
            </a:r>
            <a:r>
              <a:rPr lang="en-US" sz="1200" dirty="0">
                <a:effectLst/>
                <a:latin typeface="Calibri" panose="020F0502020204030204" pitchFamily="34" charset="0"/>
                <a:ea typeface="Times New Roman" panose="02020603050405020304" pitchFamily="18" charset="0"/>
              </a:rPr>
              <a:t> and </a:t>
            </a:r>
            <a:r>
              <a:rPr lang="en-US" sz="1200" u="sng" dirty="0">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Additional Information</a:t>
            </a:r>
            <a:r>
              <a:rPr lang="en-US" sz="1200" dirty="0">
                <a:effectLst/>
                <a:latin typeface="Calibri" panose="020F0502020204030204" pitchFamily="34" charset="0"/>
                <a:ea typeface="Times New Roman" panose="02020603050405020304" pitchFamily="18" charset="0"/>
              </a:rPr>
              <a:t>.</a:t>
            </a:r>
          </a:p>
          <a:p>
            <a:pPr marL="0" indent="0">
              <a:spcBef>
                <a:spcPts val="600"/>
              </a:spcBef>
              <a:buNone/>
            </a:pPr>
            <a:r>
              <a:rPr lang="en-US" sz="1200" dirty="0"/>
              <a:t>72. Garcia, M., Luecke, E., Mayo, A. J., </a:t>
            </a:r>
            <a:r>
              <a:rPr lang="en-US" sz="1200" dirty="0" err="1"/>
              <a:t>Scheckter</a:t>
            </a:r>
            <a:r>
              <a:rPr lang="en-US" sz="1200" dirty="0"/>
              <a:t>, R., </a:t>
            </a:r>
            <a:r>
              <a:rPr lang="en-US" sz="1200" dirty="0" err="1"/>
              <a:t>Ndase</a:t>
            </a:r>
            <a:r>
              <a:rPr lang="en-US" sz="1200" dirty="0"/>
              <a:t>, P., Kiweewa, F. M., . . . Torjesen, K. (2021). Impact and experience of participant engagement activities in supporting dapivirine ring use among participants enrolled in the phase III MTN-020/ASPIRE study. BMC Public Health, 21(1), 2041. </a:t>
            </a:r>
            <a:r>
              <a:rPr lang="en-US" sz="1200" dirty="0" err="1"/>
              <a:t>doi</a:t>
            </a:r>
            <a:r>
              <a:rPr lang="en-US" sz="1200" dirty="0"/>
              <a:t>: </a:t>
            </a:r>
            <a:r>
              <a:rPr lang="en-US" sz="1200" dirty="0">
                <a:hlinkClick r:id="rId5">
                  <a:extLst>
                    <a:ext uri="{A12FA001-AC4F-418D-AE19-62706E023703}">
                      <ahyp:hlinkClr xmlns:ahyp="http://schemas.microsoft.com/office/drawing/2018/hyperlinkcolor" val="tx"/>
                    </a:ext>
                  </a:extLst>
                </a:hlinkClick>
              </a:rPr>
              <a:t>10.1186/s12889-021-11919-x</a:t>
            </a:r>
            <a:endParaRPr lang="en-US" sz="1200" dirty="0"/>
          </a:p>
          <a:p>
            <a:pPr marL="0" indent="0">
              <a:spcBef>
                <a:spcPts val="600"/>
              </a:spcBef>
              <a:buNone/>
            </a:pPr>
            <a:r>
              <a:rPr lang="en-US" sz="1200" dirty="0"/>
              <a:t>73. Ridgeway, K., Montgomery, E. T., Smith, K., Torjesen, K., van der Straten, A., Achilles, S. L., &amp; Griffin, J. B. (2021). Vaginal ring acceptability: A systematic review and meta-analysis of vaginal ring experiences from around the world. Contraception. </a:t>
            </a:r>
            <a:r>
              <a:rPr lang="en-US" sz="1200" dirty="0" err="1"/>
              <a:t>doi</a:t>
            </a:r>
            <a:r>
              <a:rPr lang="en-US" sz="1200" dirty="0"/>
              <a:t>: </a:t>
            </a:r>
            <a:r>
              <a:rPr lang="en-US" sz="1200" dirty="0">
                <a:hlinkClick r:id="rId6">
                  <a:extLst>
                    <a:ext uri="{A12FA001-AC4F-418D-AE19-62706E023703}">
                      <ahyp:hlinkClr xmlns:ahyp="http://schemas.microsoft.com/office/drawing/2018/hyperlinkcolor" val="tx"/>
                    </a:ext>
                  </a:extLst>
                </a:hlinkClick>
              </a:rPr>
              <a:t>10.1016/j.contraception.2021.10.001</a:t>
            </a:r>
            <a:endParaRPr lang="en-US" sz="1200" dirty="0"/>
          </a:p>
          <a:p>
            <a:pPr marL="0" indent="0">
              <a:spcBef>
                <a:spcPts val="600"/>
              </a:spcBef>
              <a:buNone/>
            </a:pPr>
            <a:r>
              <a:rPr lang="en-US" sz="1200" dirty="0"/>
              <a:t>74. Roberts, S. T., Hawley, I., Luecke, E., Mensch, B., Wagner, T., Hoesley, C., . . . van der Straten, A. (2021). Acceptability and Preference for 3-Month Versus 1-Month Vaginal Rings for HIV-1 Risk Reduction Among Participants in a Phase 1 Trial. Journal of Women's Health. </a:t>
            </a:r>
            <a:r>
              <a:rPr lang="en-US" sz="1200" dirty="0" err="1"/>
              <a:t>doi</a:t>
            </a:r>
            <a:r>
              <a:rPr lang="en-US" sz="1200" dirty="0"/>
              <a:t>: </a:t>
            </a:r>
            <a:r>
              <a:rPr lang="en-US" sz="1200" dirty="0">
                <a:hlinkClick r:id="rId7">
                  <a:extLst>
                    <a:ext uri="{A12FA001-AC4F-418D-AE19-62706E023703}">
                      <ahyp:hlinkClr xmlns:ahyp="http://schemas.microsoft.com/office/drawing/2018/hyperlinkcolor" val="tx"/>
                    </a:ext>
                  </a:extLst>
                </a:hlinkClick>
              </a:rPr>
              <a:t>10.1089/jwh.2021.0121</a:t>
            </a:r>
            <a:endParaRPr lang="en-US" sz="1200" dirty="0"/>
          </a:p>
          <a:p>
            <a:pPr marL="0" indent="0">
              <a:spcBef>
                <a:spcPts val="600"/>
              </a:spcBef>
              <a:buNone/>
            </a:pPr>
            <a:r>
              <a:rPr lang="en-US" sz="1200" dirty="0"/>
              <a:t>75. Liu, A. Y., Dominguez Islas, C., </a:t>
            </a:r>
            <a:r>
              <a:rPr lang="en-US" sz="1200" dirty="0" err="1"/>
              <a:t>Gundacker</a:t>
            </a:r>
            <a:r>
              <a:rPr lang="en-US" sz="1200" dirty="0"/>
              <a:t>, H., </a:t>
            </a:r>
            <a:r>
              <a:rPr lang="en-US" sz="1200" dirty="0" err="1"/>
              <a:t>Neradilek</a:t>
            </a:r>
            <a:r>
              <a:rPr lang="en-US" sz="1200" dirty="0"/>
              <a:t>, B., Hoesley, C., van der Straten, A., . . . Network, t. M.-I. P. T. f. t. M. T. (2021). Phase 1 pharmacokinetics and safety study of extended duration dapivirine vaginal rings in the United States. Journal of the International AIDS Society, 24(6), e25747. </a:t>
            </a:r>
            <a:r>
              <a:rPr lang="en-US" sz="1200" dirty="0" err="1"/>
              <a:t>doi</a:t>
            </a:r>
            <a:r>
              <a:rPr lang="en-US" sz="1200" dirty="0"/>
              <a:t>: </a:t>
            </a:r>
            <a:r>
              <a:rPr lang="en-US" sz="1200" dirty="0">
                <a:hlinkClick r:id="rId8">
                  <a:extLst>
                    <a:ext uri="{A12FA001-AC4F-418D-AE19-62706E023703}">
                      <ahyp:hlinkClr xmlns:ahyp="http://schemas.microsoft.com/office/drawing/2018/hyperlinkcolor" val="tx"/>
                    </a:ext>
                  </a:extLst>
                </a:hlinkClick>
              </a:rPr>
              <a:t>10.1002/jia2.25747</a:t>
            </a:r>
            <a:endParaRPr lang="en-US" sz="1200" dirty="0"/>
          </a:p>
          <a:p>
            <a:pPr marL="0" indent="0">
              <a:spcBef>
                <a:spcPts val="600"/>
              </a:spcBef>
              <a:buNone/>
            </a:pPr>
            <a:r>
              <a:rPr lang="en-US" sz="1200" dirty="0"/>
              <a:t>76. Mayo, A. J., Browne, E. N., Montgomery, E. T., Torjesen, K., Palanee-Phillips, T., </a:t>
            </a:r>
            <a:r>
              <a:rPr lang="en-US" sz="1200" dirty="0" err="1"/>
              <a:t>Jeenarain</a:t>
            </a:r>
            <a:r>
              <a:rPr lang="en-US" sz="1200" dirty="0"/>
              <a:t>, N., . . . for the, M. T. N. A. s. t. (2021). Acceptability of the Dapivirine Vaginal Ring for HIV-1 Prevention and Association with Adherence in a Phase III Trial. AIDS and Behavior, 25(8), 2430-2440. </a:t>
            </a:r>
            <a:r>
              <a:rPr lang="en-US" sz="1200" dirty="0" err="1"/>
              <a:t>doi</a:t>
            </a:r>
            <a:r>
              <a:rPr lang="en-US" sz="1200" dirty="0"/>
              <a:t>: </a:t>
            </a:r>
            <a:r>
              <a:rPr lang="en-US" sz="1200" dirty="0">
                <a:hlinkClick r:id="rId9">
                  <a:extLst>
                    <a:ext uri="{A12FA001-AC4F-418D-AE19-62706E023703}">
                      <ahyp:hlinkClr xmlns:ahyp="http://schemas.microsoft.com/office/drawing/2018/hyperlinkcolor" val="tx"/>
                    </a:ext>
                  </a:extLst>
                </a:hlinkClick>
              </a:rPr>
              <a:t>10.1007/s10461-021-03205-z</a:t>
            </a:r>
            <a:endParaRPr lang="en-US" sz="1200" dirty="0"/>
          </a:p>
          <a:p>
            <a:pPr marL="0" indent="0">
              <a:spcBef>
                <a:spcPts val="600"/>
              </a:spcBef>
              <a:buNone/>
            </a:pPr>
            <a:r>
              <a:rPr lang="en-US" sz="1200" dirty="0"/>
              <a:t>77. </a:t>
            </a:r>
            <a:r>
              <a:rPr lang="en-US" sz="1200" dirty="0" err="1"/>
              <a:t>Bauermeister</a:t>
            </a:r>
            <a:r>
              <a:rPr lang="en-US" sz="1200" dirty="0"/>
              <a:t>, J., Tingler, R., Liu, A., </a:t>
            </a:r>
            <a:r>
              <a:rPr lang="en-US" sz="1200" dirty="0" err="1"/>
              <a:t>Chariyalertsak</a:t>
            </a:r>
            <a:r>
              <a:rPr lang="en-US" sz="1200" dirty="0"/>
              <a:t>, S., Hoesley, G., Gonzales, P., . . . Johnson, S. (2021). Acceptability and Choice for 3 Placebo Products Used with Receptive Anal Sex. Presented at the Conference on Retroviruses and Opportunistic Infections, Virtually, Philadelphia, PA, USA.</a:t>
            </a:r>
          </a:p>
          <a:p>
            <a:pPr marL="0" indent="0">
              <a:spcBef>
                <a:spcPts val="600"/>
              </a:spcBef>
              <a:buNone/>
            </a:pPr>
            <a:r>
              <a:rPr lang="en-US" sz="1200" dirty="0"/>
              <a:t>78. Hawley, I., Song, M., </a:t>
            </a:r>
            <a:r>
              <a:rPr lang="en-US" sz="1200" dirty="0" err="1"/>
              <a:t>Scheckter</a:t>
            </a:r>
            <a:r>
              <a:rPr lang="en-US" sz="1200" dirty="0"/>
              <a:t>, R., McClure, T., Piper, J., Chen, B., . . . van der Straten, A. (2021). Users’ Preferred Characteristics of Vaginal Rings for HIV Prevention: A Qualitative Analysis of Two Phase I Trials. AIDS Research and Human Retroviruses. </a:t>
            </a:r>
            <a:r>
              <a:rPr lang="en-US" sz="1200" dirty="0" err="1"/>
              <a:t>doi</a:t>
            </a:r>
            <a:r>
              <a:rPr lang="en-US" sz="1200" dirty="0"/>
              <a:t>: </a:t>
            </a:r>
            <a:r>
              <a:rPr lang="en-US" sz="1200" dirty="0">
                <a:hlinkClick r:id="rId10">
                  <a:extLst>
                    <a:ext uri="{A12FA001-AC4F-418D-AE19-62706E023703}">
                      <ahyp:hlinkClr xmlns:ahyp="http://schemas.microsoft.com/office/drawing/2018/hyperlinkcolor" val="tx"/>
                    </a:ext>
                  </a:extLst>
                </a:hlinkClick>
              </a:rPr>
              <a:t>10.1089/AID.2021.0077</a:t>
            </a:r>
            <a:endParaRPr lang="en-US" sz="1200" dirty="0"/>
          </a:p>
          <a:p>
            <a:pPr marL="0" indent="0">
              <a:spcBef>
                <a:spcPts val="600"/>
              </a:spcBef>
              <a:buNone/>
            </a:pPr>
            <a:r>
              <a:rPr lang="en-US" sz="1200" dirty="0"/>
              <a:t>79. Baker, Z., </a:t>
            </a:r>
            <a:r>
              <a:rPr lang="en-US" sz="1200" dirty="0" err="1"/>
              <a:t>Javanbakht</a:t>
            </a:r>
            <a:r>
              <a:rPr lang="en-US" sz="1200" dirty="0"/>
              <a:t>, M., Moore, J., </a:t>
            </a:r>
            <a:r>
              <a:rPr lang="en-US" sz="1200" dirty="0" err="1"/>
              <a:t>Brosnan</a:t>
            </a:r>
            <a:r>
              <a:rPr lang="en-US" sz="1200" dirty="0"/>
              <a:t>, H., Squires, K., Bunge, K., . . . </a:t>
            </a:r>
            <a:r>
              <a:rPr lang="en-US" sz="1200" dirty="0" err="1"/>
              <a:t>Gorbach</a:t>
            </a:r>
            <a:r>
              <a:rPr lang="en-US" sz="1200" dirty="0"/>
              <a:t>, P. (2021). Qualitative Study on the Acceptability of and Adherence to a Vaginal Ring for HIV Prophylaxis Among Adolescent Girls. JAIDS Journal of Acquired Immune Deficiency Syndromes, 87(3). </a:t>
            </a:r>
            <a:r>
              <a:rPr lang="en-US" sz="1200" dirty="0" err="1"/>
              <a:t>doi</a:t>
            </a:r>
            <a:r>
              <a:rPr lang="en-US" sz="1200" dirty="0"/>
              <a:t>: </a:t>
            </a:r>
            <a:r>
              <a:rPr lang="en-US" sz="1200" dirty="0">
                <a:hlinkClick r:id="rId11">
                  <a:extLst>
                    <a:ext uri="{A12FA001-AC4F-418D-AE19-62706E023703}">
                      <ahyp:hlinkClr xmlns:ahyp="http://schemas.microsoft.com/office/drawing/2018/hyperlinkcolor" val="tx"/>
                    </a:ext>
                  </a:extLst>
                </a:hlinkClick>
              </a:rPr>
              <a:t>10.1097/QAI.0000000000002674</a:t>
            </a:r>
            <a:endParaRPr lang="en-US" sz="1200" dirty="0"/>
          </a:p>
          <a:p>
            <a:pPr marL="0" indent="0">
              <a:spcBef>
                <a:spcPts val="600"/>
              </a:spcBef>
              <a:buNone/>
            </a:pPr>
            <a:r>
              <a:rPr lang="en-US" sz="1200" dirty="0"/>
              <a:t>80. Flax, V. L., Hawley, I., Ryan, J., Chitukuta, M., Mathebula, F., Nakalega, R., . . . Team, M.-M. S. (2021). After their wives have delivered, a lot of men like going out: Perceptions of HIV transmission risk and support for HIV prevention methods during breastfeeding in sub-Saharan Africa. Maternal &amp; Child Nutrition, 17(2), e13120. </a:t>
            </a:r>
            <a:r>
              <a:rPr lang="en-US" sz="1200" dirty="0" err="1"/>
              <a:t>doi</a:t>
            </a:r>
            <a:r>
              <a:rPr lang="en-US" sz="1200" dirty="0"/>
              <a:t>: </a:t>
            </a:r>
            <a:r>
              <a:rPr lang="en-US" sz="1200" dirty="0">
                <a:hlinkClick r:id="rId12">
                  <a:extLst>
                    <a:ext uri="{A12FA001-AC4F-418D-AE19-62706E023703}">
                      <ahyp:hlinkClr xmlns:ahyp="http://schemas.microsoft.com/office/drawing/2018/hyperlinkcolor" val="tx"/>
                    </a:ext>
                  </a:extLst>
                </a:hlinkClick>
              </a:rPr>
              <a:t>10.1111/mcn.13120</a:t>
            </a:r>
            <a:endParaRPr lang="en-US" sz="1200" dirty="0"/>
          </a:p>
          <a:p>
            <a:pPr marL="0" indent="0">
              <a:spcBef>
                <a:spcPts val="600"/>
              </a:spcBef>
              <a:buNone/>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81. Young, A., Ryan, J., Reddy, K., Palanee-Phillips, T., Chitukuta, M., Mwenda, W., . . . van der Straten, A. (2021). Religious leaders’ role in pregnant and breastfeeding women’s decision making and willingness to use biomedical HIV prevention strategies: a multi-country analysis.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Culture, Health &amp; Sexuality, </a:t>
            </a:r>
            <a:r>
              <a:rPr kumimoji="0" lang="en-US" sz="1200" b="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1-16</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13">
                  <a:extLst>
                    <a:ext uri="{A12FA001-AC4F-418D-AE19-62706E023703}">
                      <ahyp:hlinkClr xmlns:ahyp="http://schemas.microsoft.com/office/drawing/2018/hyperlinkcolor" val="tx"/>
                    </a:ext>
                  </a:extLst>
                </a:hlinkClick>
              </a:rPr>
              <a:t>10.1080/13691058.2021.1874054</a:t>
            </a:r>
            <a:endParaRPr lang="en-US" sz="1200" dirty="0"/>
          </a:p>
          <a:p>
            <a:pPr marL="0" indent="0">
              <a:buNone/>
            </a:pPr>
            <a:endParaRPr lang="en-US" dirty="0"/>
          </a:p>
        </p:txBody>
      </p:sp>
      <p:sp>
        <p:nvSpPr>
          <p:cNvPr id="4" name="Title 1">
            <a:extLst>
              <a:ext uri="{FF2B5EF4-FFF2-40B4-BE49-F238E27FC236}">
                <a16:creationId xmlns:a16="http://schemas.microsoft.com/office/drawing/2014/main" id="{F1CE2E2F-B0DA-4F64-BF58-2253026E7932}"/>
              </a:ext>
            </a:extLst>
          </p:cNvPr>
          <p:cNvSpPr>
            <a:spLocks noGrp="1"/>
          </p:cNvSpPr>
          <p:nvPr>
            <p:ph type="title"/>
          </p:nvPr>
        </p:nvSpPr>
        <p:spPr>
          <a:xfrm>
            <a:off x="492125" y="304800"/>
            <a:ext cx="10972800" cy="965200"/>
          </a:xfrm>
        </p:spPr>
        <p:txBody>
          <a:bodyPr/>
          <a:lstStyle/>
          <a:p>
            <a:r>
              <a:rPr lang="en-US" b="1" dirty="0"/>
              <a:t>Reference List</a:t>
            </a:r>
          </a:p>
        </p:txBody>
      </p:sp>
    </p:spTree>
    <p:extLst>
      <p:ext uri="{BB962C8B-B14F-4D97-AF65-F5344CB8AC3E}">
        <p14:creationId xmlns:p14="http://schemas.microsoft.com/office/powerpoint/2010/main" val="458791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E1669-864F-4986-8DE2-AE7AE1C015FA}"/>
              </a:ext>
            </a:extLst>
          </p:cNvPr>
          <p:cNvSpPr>
            <a:spLocks noGrp="1"/>
          </p:cNvSpPr>
          <p:nvPr>
            <p:ph idx="1"/>
          </p:nvPr>
        </p:nvSpPr>
        <p:spPr>
          <a:xfrm>
            <a:off x="476250" y="1305432"/>
            <a:ext cx="10972800" cy="5323968"/>
          </a:xfrm>
        </p:spPr>
        <p:txBody>
          <a:bodyPr/>
          <a:lstStyle/>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82. Montgomery, E. T., Katz, A. W. K., Duby, Z., Mansoor, L. E.,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Morar</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N. S., Naidoo, K., . . . Naidoo, S. (2021). Men’s Sexual Experiences with the Dapivirine Vaginal Ring in Malawi, South Africa, Uganda and Zimbabwe.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AIDS and Behavior, 25</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(6), 1890-1900.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2">
                  <a:extLst>
                    <a:ext uri="{A12FA001-AC4F-418D-AE19-62706E023703}">
                      <ahyp:hlinkClr xmlns:ahyp="http://schemas.microsoft.com/office/drawing/2018/hyperlinkcolor" val="tx"/>
                    </a:ext>
                  </a:extLst>
                </a:hlinkClick>
              </a:rPr>
              <a:t>10.1007/s10461-020-03119-2</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83. Montgomery, E. T., Roberts, S. T., Reddy, K., Tolley, E., Hartmann, M., Wilson, E., . . . Palanee-Phillips, T. (2021). Integration of a Relationship-focused Counseling Intervention with Delivery of the Dapivirine Ring for HIV Prevention to Women in Johannesburg: Results of the CHARISMA Pilot Study.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AIDS and Behavior.</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10.1007/s10461-021-03434-2</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84. Stoner, M. C. D., Brown, E. R., Palanee-Phillips, T., Mansoor, L. E.,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Tembo</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T., Nair, G., . . . van der Straten, A. (2021). The Influence of Perceived Dapivirine Vaginal Ring Effectiveness on Social Disclosure and Ring Adherence.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AIDS and Behavior, 25</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(12), 4169-4179.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10.1007/s10461-021-03286-w</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85. Reddy, K., Palanee-Phillips, T., Mathebula, F., Tenza, S., Ryan, J., Macagna, N., . . . van der Straten, A. (2021). Grandmothers as key influencers on pregnant and breastfeeding women's health and HIV prevention related decision making in Johannesburg, South Africa. Paper presented at the 4th HIV Research for Prevention conference (HIVR4P // Virtual), 27 &amp; 28 January | 3 &amp; 4 February 2021.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J Intern AIDS Soc, 24</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e25659.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10.1002/jia2.25659</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86. Achilles, S., Kelly, C. W., Blithe, D. L., Long, J., Richardson, B. A., Devlin, B., . . . Chen, B. A. (2021). Pharmacokinetics, safety, and vaginal bleeding associated with continuous versus cyclic 90-day use of dapivirine and levonorgestrel vaginal rings for multipurpose prevention of HIV and pregnancy. Presented at the 4th HIV Research for Prevention conference (HIVR4P // Virtual), 27 &amp; 28 January | 3 &amp; 4 February 2021.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J Intern AIDS Soc, 24</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e25659.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10.1002/jia2.25659</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87. Minnis, A., Etima, J., Quinn, M. K. S., Musara, P., Kemigisha, D., Browne, E., . . . Van Der Straten, A. (2021). Heterosexual couples' preferences for dual-purpose prevention products for HIV and pregnancy prevention: the CUPID Study (MTN-045) in Uganda and Zimbabwe. Presented at the 4th HIV Research for Prevention conference (HIVR4P // Virtual), 27 &amp; 28 January | 3 &amp; 4 February 2021.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J Intern AIDS Soc, 24</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e25659.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10.1002/jia2.25659</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88. Hartmann, M., Etima, J., Shapley-Quinn, M. K., Stoner, M., Musara, P., Kemigisha, D., . . . Minnis, A. (2021). Making the case for joint decision-making: the influence of partner preferences on future dual prevention product use. Presented at the 11th IAS Conference on HIV Science, Virtual Berlin.</a:t>
            </a: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89. Minnis, A., Browne, E., Etima, J., Mgodi, N., Kemigisha, D., Musara, P., . . . Straten, A. v. d. (2021). Couples' preferences for a dual-purpose product to prevent both HIV and pregnancy: results of a discrete choice experiment (DCE) in Uganda and Zimbabwe. Presented at the 11th IAS Conference on HIV Science, Virtual, Berlin.</a:t>
            </a: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90. Ho, K., Hoesley, C., Anderson, P., Kelly, C., Jiao, Y.,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Edick</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S., . . . Hendrix, C. W. (2021). Phase 1 safety and pharmacokinetic study of candidate rectal microbicide PC-1005 rectal gel (MIV-150/zinc acetate/carrageenan) in HIV-1 seronegative adults (MTN-037). Presented at the 4th HIV Research for Prevention conference (HIVR4P // Virtual), 27 &amp; 28 January | 3 &amp; 4 February 2021. </a:t>
            </a:r>
            <a:r>
              <a:rPr kumimoji="0" lang="en-US" sz="1200" b="0" i="1"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J Intern AIDS Soc, 24</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e25659. </a:t>
            </a:r>
            <a:r>
              <a:rPr kumimoji="0" lang="en-US" sz="1200" b="0" i="0" u="none" strike="noStrike" kern="1200" cap="none" spc="0" normalizeH="0" baseline="0" noProof="0" dirty="0" err="1">
                <a:ln>
                  <a:noFill/>
                </a:ln>
                <a:effectLst/>
                <a:uLnTx/>
                <a:uFillTx/>
                <a:latin typeface="Calibri" panose="020F0502020204030204" pitchFamily="34" charset="0"/>
                <a:ea typeface="Roboto" panose="02000000000000000000" pitchFamily="2"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10.1002/jia2.25659</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base" latinLnBrk="0" hangingPunct="1">
              <a:lnSpc>
                <a:spcPct val="100000"/>
              </a:lnSpc>
              <a:spcBef>
                <a:spcPts val="600"/>
              </a:spcBef>
              <a:spcAft>
                <a:spcPct val="0"/>
              </a:spcAft>
              <a:buClr>
                <a:srgbClr val="740074"/>
              </a:buClr>
              <a:buSzTx/>
              <a:buFont typeface="Arial" charset="0"/>
              <a:buNone/>
              <a:tabLst/>
              <a:defRPr/>
            </a:pPr>
            <a:endParaRPr lang="en-US" sz="1200" dirty="0"/>
          </a:p>
          <a:p>
            <a:pPr marL="0" indent="0">
              <a:spcBef>
                <a:spcPts val="600"/>
              </a:spcBef>
              <a:buNone/>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Roboto" panose="02000000000000000000" pitchFamily="2" charset="0"/>
                <a:cs typeface="Calibri" panose="020F0502020204030204" pitchFamily="34" charset="0"/>
              </a:rPr>
              <a:t>For a full list of MTN publications, go to: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Roboto" panose="02000000000000000000" pitchFamily="2" charset="0"/>
                <a:cs typeface="Calibri" panose="020F0502020204030204" pitchFamily="34" charset="0"/>
                <a:hlinkClick r:id="rId6">
                  <a:extLst>
                    <a:ext uri="{A12FA001-AC4F-418D-AE19-62706E023703}">
                      <ahyp:hlinkClr xmlns:ahyp="http://schemas.microsoft.com/office/drawing/2018/hyperlinkcolor" val="tx"/>
                    </a:ext>
                  </a:extLst>
                </a:hlinkClick>
              </a:rPr>
              <a:t>https://mtnstopshiv.org/</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Roboto" panose="02000000000000000000" pitchFamily="2" charset="0"/>
                <a:cs typeface="Calibri" panose="020F0502020204030204" pitchFamily="34" charset="0"/>
              </a:rPr>
              <a:t> </a:t>
            </a:r>
            <a:endParaRPr kumimoji="0" lang="en-US" sz="1200" b="0" i="0" u="none" strike="noStrike" kern="1200" cap="none" spc="0" normalizeH="0" baseline="0" noProof="0" dirty="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indent="0">
              <a:buNone/>
            </a:pPr>
            <a:endParaRPr lang="en-US" dirty="0"/>
          </a:p>
        </p:txBody>
      </p:sp>
      <p:sp>
        <p:nvSpPr>
          <p:cNvPr id="4" name="Title 1">
            <a:extLst>
              <a:ext uri="{FF2B5EF4-FFF2-40B4-BE49-F238E27FC236}">
                <a16:creationId xmlns:a16="http://schemas.microsoft.com/office/drawing/2014/main" id="{F5720C1E-391B-4852-9E59-436D77B7D4D5}"/>
              </a:ext>
            </a:extLst>
          </p:cNvPr>
          <p:cNvSpPr>
            <a:spLocks noGrp="1"/>
          </p:cNvSpPr>
          <p:nvPr>
            <p:ph type="title"/>
          </p:nvPr>
        </p:nvSpPr>
        <p:spPr>
          <a:xfrm>
            <a:off x="492125" y="304800"/>
            <a:ext cx="10972800" cy="965200"/>
          </a:xfrm>
        </p:spPr>
        <p:txBody>
          <a:bodyPr/>
          <a:lstStyle/>
          <a:p>
            <a:r>
              <a:rPr lang="en-US" b="1" dirty="0"/>
              <a:t>Reference List</a:t>
            </a:r>
          </a:p>
        </p:txBody>
      </p:sp>
    </p:spTree>
    <p:extLst>
      <p:ext uri="{BB962C8B-B14F-4D97-AF65-F5344CB8AC3E}">
        <p14:creationId xmlns:p14="http://schemas.microsoft.com/office/powerpoint/2010/main" val="2647102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A630E-63DA-445D-B651-FAADE28CD510}"/>
              </a:ext>
            </a:extLst>
          </p:cNvPr>
          <p:cNvSpPr>
            <a:spLocks noGrp="1"/>
          </p:cNvSpPr>
          <p:nvPr>
            <p:ph idx="1"/>
          </p:nvPr>
        </p:nvSpPr>
        <p:spPr>
          <a:xfrm>
            <a:off x="457200" y="1473200"/>
            <a:ext cx="10972800" cy="5080000"/>
          </a:xfrm>
        </p:spPr>
        <p:txBody>
          <a:bodyPr numCol="2"/>
          <a:lstStyle/>
          <a:p>
            <a:pPr marL="0" indent="0">
              <a:buNone/>
            </a:pPr>
            <a:r>
              <a:rPr lang="en-US" sz="1500" b="1" dirty="0">
                <a:solidFill>
                  <a:srgbClr val="740074"/>
                </a:solidFill>
              </a:rPr>
              <a:t>ACASI</a:t>
            </a:r>
            <a:r>
              <a:rPr lang="en-US" sz="1500" dirty="0"/>
              <a:t>	Audio computer-assisted self-interview</a:t>
            </a:r>
          </a:p>
          <a:p>
            <a:pPr marL="0" indent="0">
              <a:buNone/>
            </a:pPr>
            <a:r>
              <a:rPr lang="en-US" sz="1500" b="1" dirty="0">
                <a:solidFill>
                  <a:srgbClr val="740074"/>
                </a:solidFill>
              </a:rPr>
              <a:t>AGYW</a:t>
            </a:r>
            <a:r>
              <a:rPr lang="en-US" sz="1500" dirty="0"/>
              <a:t>	Adolescent girls and young women </a:t>
            </a:r>
          </a:p>
          <a:p>
            <a:pPr marL="0" indent="0">
              <a:buNone/>
            </a:pPr>
            <a:r>
              <a:rPr lang="en-US" sz="1500" b="1" dirty="0">
                <a:solidFill>
                  <a:srgbClr val="740074"/>
                </a:solidFill>
              </a:rPr>
              <a:t>API</a:t>
            </a:r>
            <a:r>
              <a:rPr lang="en-US" sz="1500" dirty="0"/>
              <a:t>	Active pharmaceutical ingredient </a:t>
            </a:r>
          </a:p>
          <a:p>
            <a:pPr marL="0" indent="0">
              <a:buNone/>
            </a:pPr>
            <a:r>
              <a:rPr lang="en-US" sz="1500" b="1" dirty="0">
                <a:solidFill>
                  <a:srgbClr val="740074"/>
                </a:solidFill>
              </a:rPr>
              <a:t>ARV</a:t>
            </a:r>
            <a:r>
              <a:rPr lang="en-US" sz="1500" dirty="0"/>
              <a:t>	Antiretroviral </a:t>
            </a:r>
          </a:p>
          <a:p>
            <a:pPr marL="0" indent="0">
              <a:buNone/>
            </a:pPr>
            <a:r>
              <a:rPr lang="en-US" sz="1500" b="1" dirty="0">
                <a:solidFill>
                  <a:srgbClr val="740074"/>
                </a:solidFill>
              </a:rPr>
              <a:t>BRWG</a:t>
            </a:r>
            <a:r>
              <a:rPr lang="en-US" sz="1500" dirty="0"/>
              <a:t>	Behavioral Research Working Group</a:t>
            </a:r>
          </a:p>
          <a:p>
            <a:pPr marL="0" indent="0">
              <a:buNone/>
            </a:pPr>
            <a:r>
              <a:rPr lang="en-US" sz="1500" b="1" dirty="0">
                <a:solidFill>
                  <a:srgbClr val="740074"/>
                </a:solidFill>
              </a:rPr>
              <a:t>BSWG</a:t>
            </a:r>
            <a:r>
              <a:rPr lang="en-US" sz="1500" dirty="0"/>
              <a:t>	Biomedical Science Working Group </a:t>
            </a:r>
          </a:p>
          <a:p>
            <a:pPr marL="0" indent="0">
              <a:buNone/>
            </a:pPr>
            <a:r>
              <a:rPr lang="en-US" sz="1500" b="1" dirty="0">
                <a:solidFill>
                  <a:srgbClr val="740074"/>
                </a:solidFill>
              </a:rPr>
              <a:t>CASI</a:t>
            </a:r>
            <a:r>
              <a:rPr lang="en-US" sz="1500" dirty="0"/>
              <a:t>	Computer-assisted self-interview</a:t>
            </a:r>
          </a:p>
          <a:p>
            <a:pPr marL="0" indent="0">
              <a:buNone/>
            </a:pPr>
            <a:r>
              <a:rPr lang="en-US" sz="1500" b="1" dirty="0">
                <a:solidFill>
                  <a:srgbClr val="740074"/>
                </a:solidFill>
              </a:rPr>
              <a:t>CAT</a:t>
            </a:r>
            <a:r>
              <a:rPr lang="en-US" sz="1500" dirty="0"/>
              <a:t>	Contraceptive Action Team</a:t>
            </a:r>
          </a:p>
          <a:p>
            <a:pPr marL="0" indent="0">
              <a:buNone/>
            </a:pPr>
            <a:r>
              <a:rPr lang="en-US" sz="1500" b="1" dirty="0">
                <a:solidFill>
                  <a:srgbClr val="740074"/>
                </a:solidFill>
              </a:rPr>
              <a:t>CRWG</a:t>
            </a:r>
            <a:r>
              <a:rPr lang="en-US" sz="1500" dirty="0"/>
              <a:t>	Community Resource Working Group </a:t>
            </a:r>
          </a:p>
          <a:p>
            <a:pPr marL="0" indent="0">
              <a:buNone/>
            </a:pPr>
            <a:r>
              <a:rPr lang="en-US" sz="1500" b="1" dirty="0">
                <a:solidFill>
                  <a:srgbClr val="740074"/>
                </a:solidFill>
              </a:rPr>
              <a:t>DCE</a:t>
            </a:r>
            <a:r>
              <a:rPr lang="en-US" sz="1500" dirty="0"/>
              <a:t>	Discrete choice experiment</a:t>
            </a:r>
          </a:p>
          <a:p>
            <a:pPr marL="0" indent="0">
              <a:buNone/>
            </a:pPr>
            <a:r>
              <a:rPr lang="en-US" sz="1500" b="1" dirty="0">
                <a:solidFill>
                  <a:srgbClr val="740074"/>
                </a:solidFill>
              </a:rPr>
              <a:t>DPV</a:t>
            </a:r>
            <a:r>
              <a:rPr lang="en-US" sz="1500" dirty="0"/>
              <a:t>	Dapivirine	</a:t>
            </a:r>
          </a:p>
          <a:p>
            <a:pPr marL="0" indent="0">
              <a:buNone/>
            </a:pPr>
            <a:r>
              <a:rPr lang="en-US" sz="1500" b="1" dirty="0">
                <a:solidFill>
                  <a:srgbClr val="740074"/>
                </a:solidFill>
              </a:rPr>
              <a:t>EVA</a:t>
            </a:r>
            <a:r>
              <a:rPr lang="en-US" sz="1500" dirty="0"/>
              <a:t>	Ethylene vinyl acetate</a:t>
            </a:r>
          </a:p>
          <a:p>
            <a:pPr marL="0" indent="0">
              <a:buNone/>
            </a:pPr>
            <a:r>
              <a:rPr lang="en-US" sz="1500" b="1" dirty="0">
                <a:solidFill>
                  <a:srgbClr val="740074"/>
                </a:solidFill>
              </a:rPr>
              <a:t>EVG</a:t>
            </a:r>
            <a:r>
              <a:rPr lang="en-US" sz="1500" dirty="0"/>
              <a:t> 	Elvitegravir </a:t>
            </a:r>
          </a:p>
          <a:p>
            <a:pPr marL="0" indent="0">
              <a:buNone/>
            </a:pPr>
            <a:r>
              <a:rPr lang="en-US" sz="1500" b="1" dirty="0">
                <a:solidFill>
                  <a:srgbClr val="740074"/>
                </a:solidFill>
              </a:rPr>
              <a:t>FGD</a:t>
            </a:r>
            <a:r>
              <a:rPr lang="en-US" sz="1500" dirty="0"/>
              <a:t>	Focus group discussion</a:t>
            </a:r>
          </a:p>
          <a:p>
            <a:pPr marL="0" indent="0">
              <a:buNone/>
            </a:pPr>
            <a:r>
              <a:rPr lang="en-US" sz="1500" b="1" dirty="0">
                <a:solidFill>
                  <a:srgbClr val="740074"/>
                </a:solidFill>
              </a:rPr>
              <a:t>IDI</a:t>
            </a:r>
            <a:r>
              <a:rPr lang="en-US" sz="1500" dirty="0"/>
              <a:t>	In-depth interview</a:t>
            </a:r>
          </a:p>
          <a:p>
            <a:pPr marL="0" indent="0">
              <a:buNone/>
            </a:pPr>
            <a:r>
              <a:rPr lang="en-US" sz="1500" b="1" dirty="0">
                <a:solidFill>
                  <a:srgbClr val="740074"/>
                </a:solidFill>
              </a:rPr>
              <a:t>MI</a:t>
            </a:r>
            <a:r>
              <a:rPr lang="en-US" sz="1500" dirty="0"/>
              <a:t>	Motivational Interviewing</a:t>
            </a:r>
          </a:p>
          <a:p>
            <a:pPr marL="0" indent="0">
              <a:buNone/>
            </a:pPr>
            <a:r>
              <a:rPr lang="en-US" sz="1500" b="1" dirty="0">
                <a:solidFill>
                  <a:srgbClr val="740074"/>
                </a:solidFill>
              </a:rPr>
              <a:t>MPT</a:t>
            </a:r>
            <a:r>
              <a:rPr lang="en-US" sz="1500" dirty="0"/>
              <a:t>	Multipurpose prevention technology</a:t>
            </a:r>
          </a:p>
          <a:p>
            <a:pPr marL="0" indent="0">
              <a:buNone/>
            </a:pPr>
            <a:r>
              <a:rPr lang="en-US" sz="1500" b="1" dirty="0">
                <a:solidFill>
                  <a:srgbClr val="740074"/>
                </a:solidFill>
              </a:rPr>
              <a:t>MTN</a:t>
            </a:r>
            <a:r>
              <a:rPr lang="en-US" sz="1500" dirty="0"/>
              <a:t>	Microbicide Tria</a:t>
            </a:r>
            <a:r>
              <a:rPr lang="en-US" sz="1500" dirty="0">
                <a:solidFill>
                  <a:schemeClr val="tx1"/>
                </a:solidFill>
              </a:rPr>
              <a:t>ls </a:t>
            </a:r>
            <a:r>
              <a:rPr lang="en-US" sz="1500" dirty="0"/>
              <a:t>Network</a:t>
            </a:r>
          </a:p>
          <a:p>
            <a:pPr marL="0" indent="0">
              <a:buNone/>
            </a:pPr>
            <a:r>
              <a:rPr lang="en-US" sz="1500" b="1" dirty="0">
                <a:solidFill>
                  <a:srgbClr val="740074"/>
                </a:solidFill>
              </a:rPr>
              <a:t>MVC</a:t>
            </a:r>
            <a:r>
              <a:rPr lang="en-US" sz="1500" dirty="0"/>
              <a:t>	Maraviroc </a:t>
            </a:r>
          </a:p>
          <a:p>
            <a:pPr marL="0" indent="0">
              <a:buNone/>
            </a:pPr>
            <a:r>
              <a:rPr lang="en-US" sz="1500" b="1" dirty="0">
                <a:solidFill>
                  <a:srgbClr val="740074"/>
                </a:solidFill>
              </a:rPr>
              <a:t>NIH</a:t>
            </a:r>
            <a:r>
              <a:rPr lang="en-US" sz="1500" dirty="0"/>
              <a:t>	National Institutes of Health</a:t>
            </a:r>
          </a:p>
          <a:p>
            <a:pPr marL="0" indent="0">
              <a:buNone/>
            </a:pPr>
            <a:r>
              <a:rPr lang="en-US" sz="1500" b="1" dirty="0">
                <a:solidFill>
                  <a:srgbClr val="740074"/>
                </a:solidFill>
              </a:rPr>
              <a:t>PAI</a:t>
            </a:r>
            <a:r>
              <a:rPr lang="en-US" sz="1500" dirty="0"/>
              <a:t>	Penile Anal Intercourse </a:t>
            </a:r>
          </a:p>
          <a:p>
            <a:pPr marL="0" indent="0">
              <a:buNone/>
            </a:pPr>
            <a:r>
              <a:rPr lang="en-US" sz="1500" b="1" dirty="0">
                <a:solidFill>
                  <a:srgbClr val="740074"/>
                </a:solidFill>
              </a:rPr>
              <a:t>PK</a:t>
            </a:r>
            <a:r>
              <a:rPr lang="en-US" sz="1500" dirty="0"/>
              <a:t>	Pharmacokinetic </a:t>
            </a:r>
          </a:p>
          <a:p>
            <a:pPr marL="0" indent="0">
              <a:buNone/>
            </a:pPr>
            <a:r>
              <a:rPr lang="en-US" sz="1500" b="1" dirty="0">
                <a:solidFill>
                  <a:srgbClr val="740074"/>
                </a:solidFill>
              </a:rPr>
              <a:t>PrEP</a:t>
            </a:r>
            <a:r>
              <a:rPr lang="en-US" sz="1500" dirty="0"/>
              <a:t>	Pre-exposure prophylaxis </a:t>
            </a:r>
          </a:p>
          <a:p>
            <a:pPr marL="0" indent="0">
              <a:buNone/>
            </a:pPr>
            <a:r>
              <a:rPr lang="en-US" sz="1500" b="1" dirty="0">
                <a:solidFill>
                  <a:srgbClr val="740074"/>
                </a:solidFill>
              </a:rPr>
              <a:t>RAI</a:t>
            </a:r>
            <a:r>
              <a:rPr lang="en-US" sz="1500" dirty="0"/>
              <a:t>	Receptive anal intercourse</a:t>
            </a:r>
          </a:p>
          <a:p>
            <a:pPr marL="0" indent="0">
              <a:buNone/>
            </a:pPr>
            <a:r>
              <a:rPr lang="en-US" sz="1500" b="1" dirty="0">
                <a:solidFill>
                  <a:srgbClr val="740074"/>
                </a:solidFill>
              </a:rPr>
              <a:t>TAF</a:t>
            </a:r>
            <a:r>
              <a:rPr lang="en-US" sz="1500" dirty="0"/>
              <a:t>	Tenofovir alafenamide</a:t>
            </a:r>
          </a:p>
          <a:p>
            <a:pPr marL="0" indent="0">
              <a:buNone/>
            </a:pPr>
            <a:r>
              <a:rPr lang="en-US" sz="1500" b="1" dirty="0">
                <a:solidFill>
                  <a:srgbClr val="740074"/>
                </a:solidFill>
              </a:rPr>
              <a:t>TFV</a:t>
            </a:r>
            <a:r>
              <a:rPr lang="en-US" sz="1500" dirty="0"/>
              <a:t>	Tenofovir </a:t>
            </a:r>
          </a:p>
          <a:p>
            <a:pPr marL="0" indent="0">
              <a:buNone/>
            </a:pPr>
            <a:r>
              <a:rPr lang="en-US" sz="1500" b="1" dirty="0">
                <a:solidFill>
                  <a:srgbClr val="740074"/>
                </a:solidFill>
              </a:rPr>
              <a:t>ZA </a:t>
            </a:r>
            <a:r>
              <a:rPr lang="en-US" sz="1500" dirty="0"/>
              <a:t>	Zinc acetate </a:t>
            </a:r>
          </a:p>
          <a:p>
            <a:pPr marL="0" indent="0">
              <a:buNone/>
            </a:pPr>
            <a:endParaRPr lang="en-US" sz="1500" dirty="0"/>
          </a:p>
        </p:txBody>
      </p:sp>
      <p:sp>
        <p:nvSpPr>
          <p:cNvPr id="2" name="Title 1">
            <a:extLst>
              <a:ext uri="{FF2B5EF4-FFF2-40B4-BE49-F238E27FC236}">
                <a16:creationId xmlns:a16="http://schemas.microsoft.com/office/drawing/2014/main" id="{0994400D-6275-904B-A2D0-6CDAEF8C3CF5}"/>
              </a:ext>
            </a:extLst>
          </p:cNvPr>
          <p:cNvSpPr>
            <a:spLocks noGrp="1"/>
          </p:cNvSpPr>
          <p:nvPr>
            <p:ph type="title"/>
          </p:nvPr>
        </p:nvSpPr>
        <p:spPr>
          <a:xfrm>
            <a:off x="381000" y="152400"/>
            <a:ext cx="10972800" cy="965200"/>
          </a:xfrm>
        </p:spPr>
        <p:txBody>
          <a:bodyPr/>
          <a:lstStyle/>
          <a:p>
            <a:r>
              <a:rPr lang="en-US" b="1" dirty="0"/>
              <a:t>Abbreviations</a:t>
            </a:r>
          </a:p>
        </p:txBody>
      </p:sp>
    </p:spTree>
    <p:extLst>
      <p:ext uri="{BB962C8B-B14F-4D97-AF65-F5344CB8AC3E}">
        <p14:creationId xmlns:p14="http://schemas.microsoft.com/office/powerpoint/2010/main" val="363382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5BE29F-1C6F-47AC-812B-8F4564A8D912}"/>
              </a:ext>
            </a:extLst>
          </p:cNvPr>
          <p:cNvSpPr>
            <a:spLocks noGrp="1"/>
          </p:cNvSpPr>
          <p:nvPr>
            <p:ph idx="1"/>
          </p:nvPr>
        </p:nvSpPr>
        <p:spPr>
          <a:xfrm>
            <a:off x="457200" y="1600200"/>
            <a:ext cx="10744200" cy="5105400"/>
          </a:xfrm>
        </p:spPr>
        <p:txBody>
          <a:bodyPr/>
          <a:lstStyle/>
          <a:p>
            <a:pPr marL="0" indent="0">
              <a:buNone/>
            </a:pPr>
            <a:r>
              <a:rPr lang="en-US" sz="1600" dirty="0">
                <a:latin typeface="Calibri" panose="020F0502020204030204" pitchFamily="34" charset="0"/>
                <a:cs typeface="Calibri" panose="020F0502020204030204" pitchFamily="34" charset="0"/>
              </a:rPr>
              <a:t>This compendium was created, compiled and updated in Nov 2021 by: </a:t>
            </a:r>
          </a:p>
          <a:p>
            <a:pPr>
              <a:buFontTx/>
              <a:buChar char="-"/>
            </a:pPr>
            <a:r>
              <a:rPr lang="en-US" sz="1600" dirty="0">
                <a:latin typeface="Calibri" panose="020F0502020204030204" pitchFamily="34" charset="0"/>
                <a:cs typeface="Calibri" panose="020F0502020204030204" pitchFamily="34" charset="0"/>
              </a:rPr>
              <a:t>Kathleen Ridgeway, FHI 360</a:t>
            </a:r>
          </a:p>
          <a:p>
            <a:pPr>
              <a:buFontTx/>
              <a:buChar char="-"/>
            </a:pPr>
            <a:r>
              <a:rPr lang="en-US" sz="1600" dirty="0">
                <a:latin typeface="Calibri" panose="020F0502020204030204" pitchFamily="34" charset="0"/>
                <a:cs typeface="Calibri" panose="020F0502020204030204" pitchFamily="34" charset="0"/>
              </a:rPr>
              <a:t>Ariane van der Straten, University of California San </a:t>
            </a:r>
            <a:r>
              <a:rPr lang="en-US" sz="1600" dirty="0"/>
              <a:t>Francisco &amp; ASTRA consulting  (formerly at </a:t>
            </a:r>
            <a:r>
              <a:rPr lang="en-US" sz="1600" dirty="0">
                <a:latin typeface="Calibri" panose="020F0502020204030204" pitchFamily="34" charset="0"/>
                <a:cs typeface="Calibri" panose="020F0502020204030204" pitchFamily="34" charset="0"/>
              </a:rPr>
              <a:t>RTI International) </a:t>
            </a:r>
          </a:p>
          <a:p>
            <a:pPr>
              <a:buFontTx/>
              <a:buChar char="-"/>
            </a:pPr>
            <a:r>
              <a:rPr lang="en-US" sz="1600" dirty="0">
                <a:latin typeface="Calibri" panose="020F0502020204030204" pitchFamily="34" charset="0"/>
                <a:cs typeface="Calibri" panose="020F0502020204030204" pitchFamily="34" charset="0"/>
              </a:rPr>
              <a:t>Kristine Torjesen, FHI 360 </a:t>
            </a:r>
          </a:p>
          <a:p>
            <a:pPr>
              <a:buFontTx/>
              <a:buChar char="-"/>
            </a:pPr>
            <a:r>
              <a:rPr lang="en-US" sz="1600" dirty="0">
                <a:latin typeface="Calibri" panose="020F0502020204030204" pitchFamily="34" charset="0"/>
                <a:cs typeface="Calibri" panose="020F0502020204030204" pitchFamily="34" charset="0"/>
              </a:rPr>
              <a:t>Neeraja Bhavaraju, Afton Bloom </a:t>
            </a:r>
          </a:p>
          <a:p>
            <a:pPr>
              <a:buFontTx/>
              <a:buChar char="-"/>
            </a:pPr>
            <a:r>
              <a:rPr lang="en-US" sz="1600" dirty="0">
                <a:latin typeface="Calibri" panose="020F0502020204030204" pitchFamily="34" charset="0"/>
                <a:cs typeface="Calibri" panose="020F0502020204030204" pitchFamily="34" charset="0"/>
              </a:rPr>
              <a:t>Mary Kate Shapley-Quinn, RTI International</a:t>
            </a:r>
          </a:p>
          <a:p>
            <a:pPr>
              <a:buFontTx/>
              <a:buChar char="-"/>
            </a:pPr>
            <a:r>
              <a:rPr lang="en-US" sz="1600" dirty="0">
                <a:latin typeface="Calibri" panose="020F0502020204030204" pitchFamily="34" charset="0"/>
                <a:cs typeface="Calibri" panose="020F0502020204030204" pitchFamily="34" charset="0"/>
              </a:rPr>
              <a:t>FHI 360 Design Lab </a:t>
            </a: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sz="1600" dirty="0"/>
              <a:t>Additional updates completed by select team members in December 2021. </a:t>
            </a:r>
            <a:endParaRPr lang="en-US" sz="1600" dirty="0">
              <a:latin typeface="Calibri" panose="020F0502020204030204" pitchFamily="34" charset="0"/>
              <a:cs typeface="Calibri" panose="020F0502020204030204" pitchFamily="34" charset="0"/>
            </a:endParaRPr>
          </a:p>
          <a:p>
            <a:pPr>
              <a:buFontTx/>
              <a:buChar char="-"/>
            </a:pPr>
            <a:endParaRPr lang="en-US" sz="1600" dirty="0">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work was supported by the Microbicide Trials Network (MTN). The MTN is funded by the National Institute of Allergy and Infectious Diseases (UM1AI068633, UM1AI068615, UM1AI106707), with co-funding from the Eunice Kennedy Shriver National Institute of Child Health and Human Development and the National Institute of Mental Health, all components of the U.S. National Institutes of Health. The content is solely the responsibility of the authors and does not necessarily represent the official views of the National Institutes of Health or the United States Government. The funders did not play any role in the design, analysis, or preparation of this work.</a:t>
            </a: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0A6D764-3762-EE48-BF1F-B6FDE05635E8}"/>
              </a:ext>
            </a:extLst>
          </p:cNvPr>
          <p:cNvSpPr>
            <a:spLocks noGrp="1"/>
          </p:cNvSpPr>
          <p:nvPr>
            <p:ph type="title"/>
          </p:nvPr>
        </p:nvSpPr>
        <p:spPr>
          <a:xfrm>
            <a:off x="457200" y="152400"/>
            <a:ext cx="10972800" cy="965200"/>
          </a:xfrm>
        </p:spPr>
        <p:txBody>
          <a:bodyPr/>
          <a:lstStyle/>
          <a:p>
            <a:r>
              <a:rPr lang="en-US" b="1" dirty="0"/>
              <a:t>Funding and Acknowledgments </a:t>
            </a:r>
          </a:p>
        </p:txBody>
      </p:sp>
    </p:spTree>
    <p:extLst>
      <p:ext uri="{BB962C8B-B14F-4D97-AF65-F5344CB8AC3E}">
        <p14:creationId xmlns:p14="http://schemas.microsoft.com/office/powerpoint/2010/main" val="28977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77800"/>
            <a:ext cx="11706114" cy="965200"/>
          </a:xfrm>
        </p:spPr>
        <p:txBody>
          <a:bodyPr/>
          <a:lstStyle/>
          <a:p>
            <a:pPr algn="l"/>
            <a:r>
              <a:rPr lang="en-US" sz="3200" b="1" dirty="0"/>
              <a:t>Overview </a:t>
            </a:r>
            <a:r>
              <a:rPr lang="en-US" sz="3200" dirty="0"/>
              <a:t>| Social and behavioral research contributions</a:t>
            </a:r>
          </a:p>
        </p:txBody>
      </p:sp>
      <p:cxnSp>
        <p:nvCxnSpPr>
          <p:cNvPr id="11" name="Straight Connector 10">
            <a:extLst>
              <a:ext uri="{FF2B5EF4-FFF2-40B4-BE49-F238E27FC236}">
                <a16:creationId xmlns:a16="http://schemas.microsoft.com/office/drawing/2014/main" id="{84E584B2-F8F3-D04C-808A-AB29A9FBEBC2}"/>
              </a:ext>
            </a:extLst>
          </p:cNvPr>
          <p:cNvCxnSpPr>
            <a:cxnSpLocks/>
          </p:cNvCxnSpPr>
          <p:nvPr/>
        </p:nvCxnSpPr>
        <p:spPr>
          <a:xfrm>
            <a:off x="6477000" y="1520262"/>
            <a:ext cx="0" cy="4890074"/>
          </a:xfrm>
          <a:prstGeom prst="line">
            <a:avLst/>
          </a:prstGeom>
          <a:ln>
            <a:solidFill>
              <a:srgbClr val="9BC82A"/>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352C235-9640-CB40-AC9A-13A8BF3D233F}"/>
              </a:ext>
            </a:extLst>
          </p:cNvPr>
          <p:cNvSpPr txBox="1">
            <a:spLocks/>
          </p:cNvSpPr>
          <p:nvPr/>
        </p:nvSpPr>
        <p:spPr bwMode="auto">
          <a:xfrm>
            <a:off x="6960075" y="2873605"/>
            <a:ext cx="5124852" cy="32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00"/>
              </a:spcAft>
              <a:buNone/>
            </a:pP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rPr>
              <a:t>Trainings on social and behavioral research are incorporated in study specific trainings with specialized focus on qualitative interviews, ACASI, SMS, and other behavioral research methods. Examples include:</a:t>
            </a:r>
          </a:p>
          <a:p>
            <a:pPr>
              <a:spcAft>
                <a:spcPts val="300"/>
              </a:spcAft>
            </a:pP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rPr>
              <a:t>A two-day immersive </a:t>
            </a: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workshop</a:t>
            </a: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rPr>
              <a:t> held in Cape Town, South Africa for conducting rapid preliminary analysis of qualitative data from MTN-041</a:t>
            </a:r>
          </a:p>
          <a:p>
            <a:pPr>
              <a:spcAft>
                <a:spcPts val="300"/>
              </a:spcAft>
            </a:pP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rPr>
              <a:t>A one-day virtual training for MTN-034 (REACH) study sites </a:t>
            </a:r>
            <a:r>
              <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on</a:t>
            </a: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rPr>
              <a:t> using </a:t>
            </a:r>
            <a:r>
              <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ACASI for data collection </a:t>
            </a:r>
            <a:endPar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endParaRPr>
          </a:p>
          <a:p>
            <a:pPr>
              <a:spcAft>
                <a:spcPts val="300"/>
              </a:spcAft>
            </a:pPr>
            <a:r>
              <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Training in client-centered adherence counseling, such as </a:t>
            </a:r>
            <a:r>
              <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Options in HIV Prevention (MTN-025)</a:t>
            </a:r>
            <a:r>
              <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rPr>
              <a:t> and </a:t>
            </a:r>
            <a:r>
              <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hlinkClick r:id="rId6">
                  <a:extLst>
                    <a:ext uri="{A12FA001-AC4F-418D-AE19-62706E023703}">
                      <ahyp:hlinkClr xmlns:ahyp="http://schemas.microsoft.com/office/drawing/2018/hyperlinkcolor" val="tx"/>
                    </a:ext>
                  </a:extLst>
                </a:hlinkClick>
              </a:rPr>
              <a:t>Healthy Mothers (MTN-042, MTN-043)</a:t>
            </a:r>
            <a:endParaRPr lang="en-US" sz="1600" dirty="0">
              <a:solidFill>
                <a:schemeClr val="tx1">
                  <a:lumMod val="75000"/>
                  <a:lumOff val="25000"/>
                </a:schemeClr>
              </a:solidFill>
              <a:latin typeface="Calibri" panose="020F0502020204030204" pitchFamily="34" charset="0"/>
              <a:ea typeface="Roboto" panose="02000000000000000000" pitchFamily="2" charset="0"/>
              <a:cs typeface="Calibri" panose="020F0502020204030204" pitchFamily="34" charset="0"/>
            </a:endParaRPr>
          </a:p>
          <a:p>
            <a:pPr>
              <a:spcAft>
                <a:spcPts val="300"/>
              </a:spcAft>
            </a:pPr>
            <a:endParaRPr lang="en-US" sz="1600" dirty="0">
              <a:solidFill>
                <a:srgbClr val="FF0000"/>
              </a:solidFill>
              <a:effectLst/>
              <a:latin typeface="Calibri" panose="020F0502020204030204" pitchFamily="34" charset="0"/>
              <a:ea typeface="Roboto" panose="02000000000000000000" pitchFamily="2" charset="0"/>
              <a:cs typeface="Calibri" panose="020F0502020204030204" pitchFamily="34" charset="0"/>
            </a:endParaRPr>
          </a:p>
          <a:p>
            <a:pPr>
              <a:buClr>
                <a:srgbClr val="740074"/>
              </a:buClr>
            </a:pPr>
            <a:endParaRPr lang="en-US" sz="1600" dirty="0">
              <a:solidFill>
                <a:schemeClr val="tx1">
                  <a:lumMod val="75000"/>
                  <a:lumOff val="25000"/>
                </a:schemeClr>
              </a:solidFill>
              <a:effectLst/>
              <a:latin typeface="Calibri" panose="020F0502020204030204" pitchFamily="34" charset="0"/>
              <a:ea typeface="Roboto" panose="02000000000000000000" pitchFamily="2" charset="0"/>
              <a:cs typeface="Calibri" panose="020F0502020204030204" pitchFamily="34" charset="0"/>
            </a:endParaRPr>
          </a:p>
        </p:txBody>
      </p:sp>
      <p:sp>
        <p:nvSpPr>
          <p:cNvPr id="3" name="Rectangle 2">
            <a:extLst>
              <a:ext uri="{FF2B5EF4-FFF2-40B4-BE49-F238E27FC236}">
                <a16:creationId xmlns:a16="http://schemas.microsoft.com/office/drawing/2014/main" id="{D631A51B-34AC-6D4B-9985-0F80577502A1}"/>
              </a:ext>
            </a:extLst>
          </p:cNvPr>
          <p:cNvSpPr/>
          <p:nvPr/>
        </p:nvSpPr>
        <p:spPr>
          <a:xfrm>
            <a:off x="2541875" y="1923626"/>
            <a:ext cx="2045973" cy="457200"/>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300" dirty="0">
                <a:latin typeface="Roboto Medium" panose="02000000000000000000" pitchFamily="2" charset="0"/>
                <a:ea typeface="Roboto Medium" panose="02000000000000000000" pitchFamily="2" charset="0"/>
                <a:cs typeface="Roboto Medium" panose="02000000000000000000" pitchFamily="2" charset="0"/>
              </a:rPr>
              <a:t>RESEARCH</a:t>
            </a:r>
          </a:p>
        </p:txBody>
      </p:sp>
      <p:pic>
        <p:nvPicPr>
          <p:cNvPr id="9" name="Picture 8">
            <a:extLst>
              <a:ext uri="{FF2B5EF4-FFF2-40B4-BE49-F238E27FC236}">
                <a16:creationId xmlns:a16="http://schemas.microsoft.com/office/drawing/2014/main" id="{DED69635-B935-AE48-ABEE-9A6384B206B5}"/>
              </a:ext>
            </a:extLst>
          </p:cNvPr>
          <p:cNvPicPr>
            <a:picLocks noChangeAspect="1"/>
          </p:cNvPicPr>
          <p:nvPr/>
        </p:nvPicPr>
        <p:blipFill>
          <a:blip r:embed="rId7"/>
          <a:stretch>
            <a:fillRect/>
          </a:stretch>
        </p:blipFill>
        <p:spPr>
          <a:xfrm>
            <a:off x="6948344" y="1748414"/>
            <a:ext cx="763731" cy="807624"/>
          </a:xfrm>
          <a:prstGeom prst="rect">
            <a:avLst/>
          </a:prstGeom>
        </p:spPr>
      </p:pic>
      <p:grpSp>
        <p:nvGrpSpPr>
          <p:cNvPr id="2" name="Group 1">
            <a:extLst>
              <a:ext uri="{FF2B5EF4-FFF2-40B4-BE49-F238E27FC236}">
                <a16:creationId xmlns:a16="http://schemas.microsoft.com/office/drawing/2014/main" id="{B50AA1C4-E8FF-6B4C-870B-A1B1971EF117}"/>
              </a:ext>
            </a:extLst>
          </p:cNvPr>
          <p:cNvGrpSpPr/>
          <p:nvPr/>
        </p:nvGrpSpPr>
        <p:grpSpPr>
          <a:xfrm>
            <a:off x="228600" y="2743200"/>
            <a:ext cx="6772276" cy="3505200"/>
            <a:chOff x="228600" y="2895600"/>
            <a:chExt cx="6772276" cy="3505200"/>
          </a:xfrm>
        </p:grpSpPr>
        <p:sp>
          <p:nvSpPr>
            <p:cNvPr id="8" name="TextBox 7">
              <a:extLst>
                <a:ext uri="{FF2B5EF4-FFF2-40B4-BE49-F238E27FC236}">
                  <a16:creationId xmlns:a16="http://schemas.microsoft.com/office/drawing/2014/main" id="{CB7FD7BD-6AF5-4773-8606-31D321FE6C3F}"/>
                </a:ext>
              </a:extLst>
            </p:cNvPr>
            <p:cNvSpPr txBox="1"/>
            <p:nvPr/>
          </p:nvSpPr>
          <p:spPr>
            <a:xfrm>
              <a:off x="1289730" y="2895600"/>
              <a:ext cx="1291585" cy="1169551"/>
            </a:xfrm>
            <a:prstGeom prst="rect">
              <a:avLst/>
            </a:prstGeom>
            <a:noFill/>
          </p:spPr>
          <p:txBody>
            <a:bodyPr wrap="square">
              <a:spAutoFit/>
            </a:bodyPr>
            <a:lstStyle/>
            <a:p>
              <a:r>
                <a:rPr lang="en-US" sz="7000" dirty="0">
                  <a:solidFill>
                    <a:srgbClr val="9BC82A"/>
                  </a:solidFill>
                  <a:latin typeface="Roboto Medium" panose="02000000000000000000" pitchFamily="2" charset="0"/>
                  <a:ea typeface="Roboto Medium" panose="02000000000000000000" pitchFamily="2" charset="0"/>
                  <a:cs typeface="Roboto Medium" panose="02000000000000000000" pitchFamily="2" charset="0"/>
                </a:rPr>
                <a:t>34</a:t>
              </a:r>
            </a:p>
          </p:txBody>
        </p:sp>
        <p:sp>
          <p:nvSpPr>
            <p:cNvPr id="7" name="Rectangle 6">
              <a:extLst>
                <a:ext uri="{FF2B5EF4-FFF2-40B4-BE49-F238E27FC236}">
                  <a16:creationId xmlns:a16="http://schemas.microsoft.com/office/drawing/2014/main" id="{21AC63CF-01EB-D34E-A3E9-1A2E47907998}"/>
                </a:ext>
              </a:extLst>
            </p:cNvPr>
            <p:cNvSpPr/>
            <p:nvPr/>
          </p:nvSpPr>
          <p:spPr>
            <a:xfrm>
              <a:off x="2438400" y="3295709"/>
              <a:ext cx="4562476" cy="369332"/>
            </a:xfrm>
            <a:prstGeom prst="rect">
              <a:avLst/>
            </a:prstGeom>
          </p:spPr>
          <p:txBody>
            <a:bodyPr wrap="square">
              <a:spAutoFit/>
            </a:bodyPr>
            <a:lstStyle/>
            <a:p>
              <a:r>
                <a:rPr lang="en-US" dirty="0">
                  <a:solidFill>
                    <a:schemeClr val="accent4">
                      <a:lumMod val="50000"/>
                    </a:schemeClr>
                  </a:solidFill>
                  <a:latin typeface="Calibri" panose="020F0502020204030204" pitchFamily="34" charset="0"/>
                  <a:ea typeface="Roboto" panose="02000000000000000000" pitchFamily="2" charset="0"/>
                  <a:cs typeface="Calibri" panose="020F0502020204030204" pitchFamily="34" charset="0"/>
                </a:rPr>
                <a:t>protocols with behavioral components</a:t>
              </a:r>
            </a:p>
          </p:txBody>
        </p:sp>
        <p:sp>
          <p:nvSpPr>
            <p:cNvPr id="14" name="TextBox 13">
              <a:extLst>
                <a:ext uri="{FF2B5EF4-FFF2-40B4-BE49-F238E27FC236}">
                  <a16:creationId xmlns:a16="http://schemas.microsoft.com/office/drawing/2014/main" id="{580DDD58-EC62-1840-B20B-AE96CBB87ABC}"/>
                </a:ext>
              </a:extLst>
            </p:cNvPr>
            <p:cNvSpPr txBox="1"/>
            <p:nvPr/>
          </p:nvSpPr>
          <p:spPr>
            <a:xfrm>
              <a:off x="228600" y="5231249"/>
              <a:ext cx="2352715" cy="1169551"/>
            </a:xfrm>
            <a:prstGeom prst="rect">
              <a:avLst/>
            </a:prstGeom>
            <a:noFill/>
          </p:spPr>
          <p:txBody>
            <a:bodyPr wrap="square">
              <a:spAutoFit/>
            </a:bodyPr>
            <a:lstStyle/>
            <a:p>
              <a:r>
                <a:rPr lang="en-US" sz="7000" dirty="0">
                  <a:solidFill>
                    <a:srgbClr val="9BC82A"/>
                  </a:solidFill>
                  <a:latin typeface="Roboto Medium" panose="02000000000000000000" pitchFamily="2" charset="0"/>
                  <a:ea typeface="Roboto Medium" panose="02000000000000000000" pitchFamily="2" charset="0"/>
                  <a:cs typeface="Roboto Medium" panose="02000000000000000000" pitchFamily="2" charset="0"/>
                </a:rPr>
                <a:t>125+</a:t>
              </a:r>
            </a:p>
          </p:txBody>
        </p:sp>
        <p:sp>
          <p:nvSpPr>
            <p:cNvPr id="15" name="Rectangle 14">
              <a:extLst>
                <a:ext uri="{FF2B5EF4-FFF2-40B4-BE49-F238E27FC236}">
                  <a16:creationId xmlns:a16="http://schemas.microsoft.com/office/drawing/2014/main" id="{9F3FA249-5F4B-AF46-9023-F126F1C2952E}"/>
                </a:ext>
              </a:extLst>
            </p:cNvPr>
            <p:cNvSpPr/>
            <p:nvPr/>
          </p:nvSpPr>
          <p:spPr>
            <a:xfrm>
              <a:off x="2438400" y="4292471"/>
              <a:ext cx="3800588" cy="646331"/>
            </a:xfrm>
            <a:prstGeom prst="rect">
              <a:avLst/>
            </a:prstGeom>
          </p:spPr>
          <p:txBody>
            <a:bodyPr wrap="square">
              <a:spAutoFit/>
            </a:bodyPr>
            <a:lstStyle/>
            <a:p>
              <a:pPr marL="0" indent="0" eaLnBrk="1" hangingPunct="1">
                <a:buFont typeface="Arial" charset="0"/>
                <a:buNone/>
              </a:pPr>
              <a:r>
                <a:rPr lang="en-US" dirty="0">
                  <a:solidFill>
                    <a:schemeClr val="accent4">
                      <a:lumMod val="50000"/>
                    </a:schemeClr>
                  </a:solidFill>
                  <a:latin typeface="Calibri" panose="020F0502020204030204" pitchFamily="34" charset="0"/>
                  <a:ea typeface="Roboto" panose="02000000000000000000" pitchFamily="2" charset="0"/>
                  <a:cs typeface="Calibri" panose="020F0502020204030204" pitchFamily="34" charset="0"/>
                </a:rPr>
                <a:t>peer-reviewed publications with social and behavioral data published to date</a:t>
              </a:r>
            </a:p>
          </p:txBody>
        </p:sp>
        <p:sp>
          <p:nvSpPr>
            <p:cNvPr id="16" name="TextBox 15">
              <a:extLst>
                <a:ext uri="{FF2B5EF4-FFF2-40B4-BE49-F238E27FC236}">
                  <a16:creationId xmlns:a16="http://schemas.microsoft.com/office/drawing/2014/main" id="{D484F1C7-FA68-3149-800D-CE3D88D51BFE}"/>
                </a:ext>
              </a:extLst>
            </p:cNvPr>
            <p:cNvSpPr txBox="1"/>
            <p:nvPr/>
          </p:nvSpPr>
          <p:spPr>
            <a:xfrm>
              <a:off x="228600" y="4030861"/>
              <a:ext cx="2352715" cy="1169551"/>
            </a:xfrm>
            <a:prstGeom prst="rect">
              <a:avLst/>
            </a:prstGeom>
            <a:noFill/>
          </p:spPr>
          <p:txBody>
            <a:bodyPr wrap="square">
              <a:spAutoFit/>
            </a:bodyPr>
            <a:lstStyle/>
            <a:p>
              <a:r>
                <a:rPr lang="en-US" sz="7000" dirty="0">
                  <a:solidFill>
                    <a:srgbClr val="9BC82A"/>
                  </a:solidFill>
                  <a:latin typeface="Roboto Medium" panose="02000000000000000000" pitchFamily="2" charset="0"/>
                  <a:ea typeface="Roboto Medium" panose="02000000000000000000" pitchFamily="2" charset="0"/>
                  <a:cs typeface="Roboto Medium" panose="02000000000000000000" pitchFamily="2" charset="0"/>
                </a:rPr>
                <a:t>110+</a:t>
              </a:r>
            </a:p>
          </p:txBody>
        </p:sp>
        <p:sp>
          <p:nvSpPr>
            <p:cNvPr id="19" name="Rectangle 18">
              <a:extLst>
                <a:ext uri="{FF2B5EF4-FFF2-40B4-BE49-F238E27FC236}">
                  <a16:creationId xmlns:a16="http://schemas.microsoft.com/office/drawing/2014/main" id="{CD16ADF3-BF0D-8047-A802-74631672C1E6}"/>
                </a:ext>
              </a:extLst>
            </p:cNvPr>
            <p:cNvSpPr/>
            <p:nvPr/>
          </p:nvSpPr>
          <p:spPr>
            <a:xfrm>
              <a:off x="2438400" y="5492859"/>
              <a:ext cx="3835652" cy="646331"/>
            </a:xfrm>
            <a:prstGeom prst="rect">
              <a:avLst/>
            </a:prstGeom>
          </p:spPr>
          <p:txBody>
            <a:bodyPr wrap="square">
              <a:spAutoFit/>
            </a:bodyPr>
            <a:lstStyle/>
            <a:p>
              <a:pPr marL="0" indent="0" eaLnBrk="1" hangingPunct="1">
                <a:buFont typeface="Arial" charset="0"/>
                <a:buNone/>
              </a:pPr>
              <a:r>
                <a:rPr lang="en-US" dirty="0">
                  <a:solidFill>
                    <a:schemeClr val="accent4">
                      <a:lumMod val="50000"/>
                    </a:schemeClr>
                  </a:solidFill>
                  <a:latin typeface="Calibri" panose="020F0502020204030204" pitchFamily="34" charset="0"/>
                  <a:ea typeface="Roboto" panose="02000000000000000000" pitchFamily="2" charset="0"/>
                  <a:cs typeface="Calibri" panose="020F0502020204030204" pitchFamily="34" charset="0"/>
                </a:rPr>
                <a:t>conference posters </a:t>
              </a:r>
              <a:br>
                <a:rPr lang="en-US" dirty="0">
                  <a:solidFill>
                    <a:schemeClr val="accent4">
                      <a:lumMod val="50000"/>
                    </a:schemeClr>
                  </a:solidFill>
                  <a:latin typeface="Calibri" panose="020F0502020204030204" pitchFamily="34" charset="0"/>
                  <a:ea typeface="Roboto" panose="02000000000000000000" pitchFamily="2" charset="0"/>
                  <a:cs typeface="Calibri" panose="020F0502020204030204" pitchFamily="34" charset="0"/>
                </a:rPr>
              </a:br>
              <a:r>
                <a:rPr lang="en-US" dirty="0">
                  <a:solidFill>
                    <a:schemeClr val="accent4">
                      <a:lumMod val="50000"/>
                    </a:schemeClr>
                  </a:solidFill>
                  <a:latin typeface="Calibri" panose="020F0502020204030204" pitchFamily="34" charset="0"/>
                  <a:ea typeface="Roboto" panose="02000000000000000000" pitchFamily="2" charset="0"/>
                  <a:cs typeface="Calibri" panose="020F0502020204030204" pitchFamily="34" charset="0"/>
                </a:rPr>
                <a:t>and presentations</a:t>
              </a:r>
            </a:p>
          </p:txBody>
        </p:sp>
      </p:grpSp>
      <p:sp>
        <p:nvSpPr>
          <p:cNvPr id="21" name="Rectangle 20">
            <a:extLst>
              <a:ext uri="{FF2B5EF4-FFF2-40B4-BE49-F238E27FC236}">
                <a16:creationId xmlns:a16="http://schemas.microsoft.com/office/drawing/2014/main" id="{69B43163-6A11-9440-A48F-B512687B29F2}"/>
              </a:ext>
            </a:extLst>
          </p:cNvPr>
          <p:cNvSpPr/>
          <p:nvPr/>
        </p:nvSpPr>
        <p:spPr>
          <a:xfrm>
            <a:off x="8154843" y="1923626"/>
            <a:ext cx="3509812" cy="457200"/>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300" dirty="0">
                <a:latin typeface="Roboto Medium" panose="02000000000000000000" pitchFamily="2" charset="0"/>
                <a:ea typeface="Roboto Medium" panose="02000000000000000000" pitchFamily="2" charset="0"/>
                <a:cs typeface="Roboto Medium" panose="02000000000000000000" pitchFamily="2" charset="0"/>
              </a:rPr>
              <a:t>CAPACITY BUILDING</a:t>
            </a:r>
          </a:p>
        </p:txBody>
      </p:sp>
      <p:pic>
        <p:nvPicPr>
          <p:cNvPr id="22" name="Picture 21">
            <a:extLst>
              <a:ext uri="{FF2B5EF4-FFF2-40B4-BE49-F238E27FC236}">
                <a16:creationId xmlns:a16="http://schemas.microsoft.com/office/drawing/2014/main" id="{F08716E6-2237-2E4C-8E45-9E2485F8C9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6990" y="1762131"/>
            <a:ext cx="780191" cy="780191"/>
          </a:xfrm>
          <a:prstGeom prst="rect">
            <a:avLst/>
          </a:prstGeom>
        </p:spPr>
      </p:pic>
      <p:grpSp>
        <p:nvGrpSpPr>
          <p:cNvPr id="55" name="Group 54">
            <a:extLst>
              <a:ext uri="{FF2B5EF4-FFF2-40B4-BE49-F238E27FC236}">
                <a16:creationId xmlns:a16="http://schemas.microsoft.com/office/drawing/2014/main" id="{6396C3C0-9D3C-4BCC-B723-3C76740C5D70}"/>
              </a:ext>
            </a:extLst>
          </p:cNvPr>
          <p:cNvGrpSpPr/>
          <p:nvPr/>
        </p:nvGrpSpPr>
        <p:grpSpPr>
          <a:xfrm>
            <a:off x="8534400" y="6324600"/>
            <a:ext cx="3811256" cy="3065844"/>
            <a:chOff x="8534400" y="3792156"/>
            <a:chExt cx="3811256" cy="3065844"/>
          </a:xfrm>
        </p:grpSpPr>
        <p:grpSp>
          <p:nvGrpSpPr>
            <p:cNvPr id="56" name="Group 55">
              <a:extLst>
                <a:ext uri="{FF2B5EF4-FFF2-40B4-BE49-F238E27FC236}">
                  <a16:creationId xmlns:a16="http://schemas.microsoft.com/office/drawing/2014/main" id="{67F578B4-5142-4EAC-882B-2594B4A3E353}"/>
                </a:ext>
              </a:extLst>
            </p:cNvPr>
            <p:cNvGrpSpPr/>
            <p:nvPr/>
          </p:nvGrpSpPr>
          <p:grpSpPr>
            <a:xfrm>
              <a:off x="8534400" y="3792156"/>
              <a:ext cx="3811256" cy="3065844"/>
              <a:chOff x="8534400" y="3810000"/>
              <a:chExt cx="3811256" cy="3065844"/>
            </a:xfrm>
          </p:grpSpPr>
          <p:sp>
            <p:nvSpPr>
              <p:cNvPr id="58" name="Rectangle 57">
                <a:extLst>
                  <a:ext uri="{FF2B5EF4-FFF2-40B4-BE49-F238E27FC236}">
                    <a16:creationId xmlns:a16="http://schemas.microsoft.com/office/drawing/2014/main" id="{BA6C3184-83E4-4B05-961A-25D98A2A67E6}"/>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18A1EF06-FBA3-420F-B913-5C73D01A31B7}"/>
                  </a:ext>
                </a:extLst>
              </p:cNvPr>
              <p:cNvPicPr>
                <a:picLocks noChangeAspect="1"/>
              </p:cNvPicPr>
              <p:nvPr/>
            </p:nvPicPr>
            <p:blipFill>
              <a:blip r:embed="rId9"/>
              <a:stretch>
                <a:fillRect/>
              </a:stretch>
            </p:blipFill>
            <p:spPr>
              <a:xfrm>
                <a:off x="8686800" y="3962400"/>
                <a:ext cx="254000" cy="165100"/>
              </a:xfrm>
              <a:prstGeom prst="rect">
                <a:avLst/>
              </a:prstGeom>
            </p:spPr>
          </p:pic>
          <p:sp>
            <p:nvSpPr>
              <p:cNvPr id="60" name="TextBox 59">
                <a:extLst>
                  <a:ext uri="{FF2B5EF4-FFF2-40B4-BE49-F238E27FC236}">
                    <a16:creationId xmlns:a16="http://schemas.microsoft.com/office/drawing/2014/main" id="{017D378C-C985-4BFC-A7DF-1C143C43CE1B}"/>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61" name="TextBox 60">
                <a:hlinkClick r:id="rId10" action="ppaction://hlinksldjump"/>
                <a:extLst>
                  <a:ext uri="{FF2B5EF4-FFF2-40B4-BE49-F238E27FC236}">
                    <a16:creationId xmlns:a16="http://schemas.microsoft.com/office/drawing/2014/main" id="{98013A7C-48DC-453A-91CF-223A179DD8B5}"/>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62" name="Rectangle 61">
                <a:hlinkClick r:id="rId10" action="ppaction://hlinksldjump"/>
                <a:extLst>
                  <a:ext uri="{FF2B5EF4-FFF2-40B4-BE49-F238E27FC236}">
                    <a16:creationId xmlns:a16="http://schemas.microsoft.com/office/drawing/2014/main" id="{6C28CCDA-5D4C-43D0-945B-339B15EB4A03}"/>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63" name="Rectangle 62">
                <a:hlinkClick r:id="rId11" action="ppaction://hlinksldjump"/>
                <a:extLst>
                  <a:ext uri="{FF2B5EF4-FFF2-40B4-BE49-F238E27FC236}">
                    <a16:creationId xmlns:a16="http://schemas.microsoft.com/office/drawing/2014/main" id="{E461B97A-25AE-4B93-A499-2ADEA8FC4FB8}"/>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64" name="TextBox 63">
                <a:hlinkClick r:id="rId11" action="ppaction://hlinksldjump"/>
                <a:extLst>
                  <a:ext uri="{FF2B5EF4-FFF2-40B4-BE49-F238E27FC236}">
                    <a16:creationId xmlns:a16="http://schemas.microsoft.com/office/drawing/2014/main" id="{3C73220E-F772-46B7-8015-128E9D9FD8F0}"/>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65" name="Rectangle 64">
                <a:hlinkClick r:id="rId12" action="ppaction://hlinksldjump"/>
                <a:extLst>
                  <a:ext uri="{FF2B5EF4-FFF2-40B4-BE49-F238E27FC236}">
                    <a16:creationId xmlns:a16="http://schemas.microsoft.com/office/drawing/2014/main" id="{43D884A0-5739-48C5-8DEF-F7DE3B571EA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66" name="TextBox 65">
                <a:hlinkClick r:id="rId12" action="ppaction://hlinksldjump"/>
                <a:extLst>
                  <a:ext uri="{FF2B5EF4-FFF2-40B4-BE49-F238E27FC236}">
                    <a16:creationId xmlns:a16="http://schemas.microsoft.com/office/drawing/2014/main" id="{F66FA436-91D6-4192-BD31-D6F01AAE4C7C}"/>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67" name="Rectangle 66">
                <a:hlinkClick r:id="rId13" action="ppaction://hlinksldjump"/>
                <a:extLst>
                  <a:ext uri="{FF2B5EF4-FFF2-40B4-BE49-F238E27FC236}">
                    <a16:creationId xmlns:a16="http://schemas.microsoft.com/office/drawing/2014/main" id="{8142B172-F158-4FC8-BED9-8ACE77AA4758}"/>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68" name="TextBox 67">
                <a:hlinkClick r:id="rId13" action="ppaction://hlinksldjump"/>
                <a:extLst>
                  <a:ext uri="{FF2B5EF4-FFF2-40B4-BE49-F238E27FC236}">
                    <a16:creationId xmlns:a16="http://schemas.microsoft.com/office/drawing/2014/main" id="{9A306C88-740B-4674-8DF9-BC42DE854720}"/>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69" name="Straight Connector 68">
                <a:extLst>
                  <a:ext uri="{FF2B5EF4-FFF2-40B4-BE49-F238E27FC236}">
                    <a16:creationId xmlns:a16="http://schemas.microsoft.com/office/drawing/2014/main" id="{C711D6C5-7934-4765-908D-AC0FA7D454A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E4DBC37B-7BB0-45D2-9C1F-82CC38D5D7C5}"/>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57" name="Straight Connector 56">
              <a:extLst>
                <a:ext uri="{FF2B5EF4-FFF2-40B4-BE49-F238E27FC236}">
                  <a16:creationId xmlns:a16="http://schemas.microsoft.com/office/drawing/2014/main" id="{DD3FFEA6-0FD5-4730-AB83-B96625C93C9C}"/>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2626EBB9-EB2C-44B1-B00B-FC3DB457F261}"/>
              </a:ext>
            </a:extLst>
          </p:cNvPr>
          <p:cNvSpPr txBox="1"/>
          <p:nvPr/>
        </p:nvSpPr>
        <p:spPr>
          <a:xfrm>
            <a:off x="203802" y="6496483"/>
            <a:ext cx="6196998" cy="246221"/>
          </a:xfrm>
          <a:prstGeom prst="rect">
            <a:avLst/>
          </a:prstGeom>
          <a:noFill/>
        </p:spPr>
        <p:txBody>
          <a:bodyPr wrap="square" rtlCol="0">
            <a:spAutoFit/>
          </a:bodyPr>
          <a:lstStyle/>
          <a:p>
            <a:r>
              <a:rPr lang="en-US" sz="1000" dirty="0">
                <a:solidFill>
                  <a:schemeClr val="accent4">
                    <a:lumMod val="50000"/>
                  </a:schemeClr>
                </a:solidFill>
                <a:latin typeface="Calibri" panose="020F0502020204030204" pitchFamily="34" charset="0"/>
                <a:cs typeface="Calibri" panose="020F0502020204030204" pitchFamily="34" charset="0"/>
              </a:rPr>
              <a:t>Refer to Protocol Details (</a:t>
            </a:r>
            <a:r>
              <a:rPr lang="en-US" sz="1000" dirty="0">
                <a:solidFill>
                  <a:schemeClr val="accent4">
                    <a:lumMod val="50000"/>
                  </a:schemeClr>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Vaginal Part 1</a:t>
            </a:r>
            <a:r>
              <a:rPr lang="en-US" sz="1000" dirty="0">
                <a:solidFill>
                  <a:schemeClr val="accent4">
                    <a:lumMod val="50000"/>
                  </a:schemeClr>
                </a:solidFill>
                <a:latin typeface="Calibri" panose="020F0502020204030204" pitchFamily="34" charset="0"/>
                <a:cs typeface="Calibri" panose="020F0502020204030204" pitchFamily="34" charset="0"/>
              </a:rPr>
              <a:t>, </a:t>
            </a:r>
            <a:r>
              <a:rPr lang="en-US" sz="1000" dirty="0">
                <a:solidFill>
                  <a:schemeClr val="accent4">
                    <a:lumMod val="50000"/>
                  </a:schemeClr>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Vaginal Part 2</a:t>
            </a:r>
            <a:r>
              <a:rPr lang="en-US" sz="1000" dirty="0">
                <a:solidFill>
                  <a:schemeClr val="accent4">
                    <a:lumMod val="50000"/>
                  </a:schemeClr>
                </a:solidFill>
                <a:latin typeface="Calibri" panose="020F0502020204030204" pitchFamily="34" charset="0"/>
                <a:cs typeface="Calibri" panose="020F0502020204030204" pitchFamily="34" charset="0"/>
              </a:rPr>
              <a:t>, and </a:t>
            </a:r>
            <a:r>
              <a:rPr lang="en-US" sz="1000" dirty="0">
                <a:solidFill>
                  <a:schemeClr val="accent4">
                    <a:lumMod val="50000"/>
                  </a:schemeClr>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Rectal</a:t>
            </a:r>
            <a:r>
              <a:rPr lang="en-US" sz="1000" dirty="0">
                <a:solidFill>
                  <a:schemeClr val="accent4">
                    <a:lumMod val="50000"/>
                  </a:schemeClr>
                </a:solidFill>
                <a:latin typeface="Calibri" panose="020F0502020204030204" pitchFamily="34" charset="0"/>
                <a:cs typeface="Calibri" panose="020F0502020204030204" pitchFamily="34" charset="0"/>
              </a:rPr>
              <a:t>) for more detailed information on each protocol</a:t>
            </a:r>
          </a:p>
        </p:txBody>
      </p:sp>
    </p:spTree>
    <p:extLst>
      <p:ext uri="{BB962C8B-B14F-4D97-AF65-F5344CB8AC3E}">
        <p14:creationId xmlns:p14="http://schemas.microsoft.com/office/powerpoint/2010/main" val="160317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55"/>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55"/>
                                        </p:tgtEl>
                                        <p:attrNameLst>
                                          <p:attrName>ppt_x</p:attrName>
                                          <p:attrName>ppt_y</p:attrName>
                                        </p:attrNameLst>
                                      </p:cBhvr>
                                      <p:rCtr x="0" y="18588"/>
                                    </p:animMotion>
                                  </p:childTnLst>
                                </p:cTn>
                              </p:par>
                            </p:childTnLst>
                          </p:cTn>
                        </p:par>
                      </p:childTnLst>
                    </p:cTn>
                  </p:par>
                </p:childTnLst>
              </p:cTn>
              <p:nextCondLst>
                <p:cond evt="onClick" delay="0">
                  <p:tgtEl>
                    <p:spTgt spid="5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5" y="177800"/>
            <a:ext cx="11963395" cy="965200"/>
          </a:xfrm>
        </p:spPr>
        <p:txBody>
          <a:bodyPr/>
          <a:lstStyle/>
          <a:p>
            <a:pPr algn="l"/>
            <a:r>
              <a:rPr lang="en-US" sz="3200" b="1"/>
              <a:t>Coverage</a:t>
            </a:r>
            <a:r>
              <a:rPr lang="en-US" sz="3200"/>
              <a:t> </a:t>
            </a:r>
            <a:r>
              <a:rPr lang="en-US" sz="3200" dirty="0"/>
              <a:t>| The breadth of social and behavioral research</a:t>
            </a:r>
          </a:p>
        </p:txBody>
      </p:sp>
      <p:cxnSp>
        <p:nvCxnSpPr>
          <p:cNvPr id="4" name="Straight Connector 3">
            <a:extLst>
              <a:ext uri="{FF2B5EF4-FFF2-40B4-BE49-F238E27FC236}">
                <a16:creationId xmlns:a16="http://schemas.microsoft.com/office/drawing/2014/main" id="{FB112489-CBAB-514B-8F2D-D8FF2640A2AD}"/>
              </a:ext>
            </a:extLst>
          </p:cNvPr>
          <p:cNvCxnSpPr>
            <a:cxnSpLocks/>
          </p:cNvCxnSpPr>
          <p:nvPr/>
        </p:nvCxnSpPr>
        <p:spPr>
          <a:xfrm>
            <a:off x="3050333" y="1600200"/>
            <a:ext cx="0" cy="4899684"/>
          </a:xfrm>
          <a:prstGeom prst="line">
            <a:avLst/>
          </a:prstGeom>
          <a:ln>
            <a:solidFill>
              <a:srgbClr val="9BC82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A15B7E-2E67-7040-9008-25DCB14BCB9B}"/>
              </a:ext>
            </a:extLst>
          </p:cNvPr>
          <p:cNvCxnSpPr>
            <a:cxnSpLocks/>
          </p:cNvCxnSpPr>
          <p:nvPr/>
        </p:nvCxnSpPr>
        <p:spPr>
          <a:xfrm>
            <a:off x="6103002" y="1600200"/>
            <a:ext cx="0" cy="4959349"/>
          </a:xfrm>
          <a:prstGeom prst="line">
            <a:avLst/>
          </a:prstGeom>
          <a:ln>
            <a:solidFill>
              <a:srgbClr val="9BC82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92603B-F111-EE4F-9570-0FA1DCF962CF}"/>
              </a:ext>
            </a:extLst>
          </p:cNvPr>
          <p:cNvCxnSpPr>
            <a:cxnSpLocks/>
          </p:cNvCxnSpPr>
          <p:nvPr/>
        </p:nvCxnSpPr>
        <p:spPr>
          <a:xfrm>
            <a:off x="9155671" y="1557950"/>
            <a:ext cx="0" cy="5122250"/>
          </a:xfrm>
          <a:prstGeom prst="line">
            <a:avLst/>
          </a:prstGeom>
          <a:ln>
            <a:solidFill>
              <a:srgbClr val="9BC82A"/>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E9549E56-E580-8E4C-B5E9-A71FEEBB8332}"/>
              </a:ext>
            </a:extLst>
          </p:cNvPr>
          <p:cNvGraphicFramePr/>
          <p:nvPr>
            <p:extLst>
              <p:ext uri="{D42A27DB-BD31-4B8C-83A1-F6EECF244321}">
                <p14:modId xmlns:p14="http://schemas.microsoft.com/office/powerpoint/2010/main" val="664628995"/>
              </p:ext>
            </p:extLst>
          </p:nvPr>
        </p:nvGraphicFramePr>
        <p:xfrm>
          <a:off x="337639" y="1659293"/>
          <a:ext cx="2651760" cy="50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256123EC-ADEF-9649-A318-D3516C53F374}"/>
              </a:ext>
            </a:extLst>
          </p:cNvPr>
          <p:cNvGraphicFramePr/>
          <p:nvPr>
            <p:extLst>
              <p:ext uri="{D42A27DB-BD31-4B8C-83A1-F6EECF244321}">
                <p14:modId xmlns:p14="http://schemas.microsoft.com/office/powerpoint/2010/main" val="1394228707"/>
              </p:ext>
            </p:extLst>
          </p:nvPr>
        </p:nvGraphicFramePr>
        <p:xfrm>
          <a:off x="6362991" y="1949447"/>
          <a:ext cx="2651760" cy="50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F1653AFB-5A79-6241-8723-984B7361EEE4}"/>
              </a:ext>
            </a:extLst>
          </p:cNvPr>
          <p:cNvGraphicFramePr/>
          <p:nvPr>
            <p:extLst>
              <p:ext uri="{D42A27DB-BD31-4B8C-83A1-F6EECF244321}">
                <p14:modId xmlns:p14="http://schemas.microsoft.com/office/powerpoint/2010/main" val="2027071034"/>
              </p:ext>
            </p:extLst>
          </p:nvPr>
        </p:nvGraphicFramePr>
        <p:xfrm>
          <a:off x="3276600" y="1600200"/>
          <a:ext cx="2651760" cy="50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2A52EA24-22C4-434E-BE0B-FEDE2B6A1079}"/>
              </a:ext>
            </a:extLst>
          </p:cNvPr>
          <p:cNvGraphicFramePr/>
          <p:nvPr>
            <p:extLst>
              <p:ext uri="{D42A27DB-BD31-4B8C-83A1-F6EECF244321}">
                <p14:modId xmlns:p14="http://schemas.microsoft.com/office/powerpoint/2010/main" val="1602315406"/>
              </p:ext>
            </p:extLst>
          </p:nvPr>
        </p:nvGraphicFramePr>
        <p:xfrm>
          <a:off x="9296400" y="1600200"/>
          <a:ext cx="2651760" cy="5080000"/>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28CD2EE7-9A6C-764D-A10B-CCFDF82B7803}"/>
              </a:ext>
            </a:extLst>
          </p:cNvPr>
          <p:cNvSpPr/>
          <p:nvPr/>
        </p:nvSpPr>
        <p:spPr>
          <a:xfrm>
            <a:off x="1010004" y="1543132"/>
            <a:ext cx="1157002" cy="372449"/>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300" dirty="0">
                <a:latin typeface="Roboto Medium" panose="02000000000000000000" pitchFamily="2" charset="0"/>
                <a:ea typeface="Roboto Medium" panose="02000000000000000000" pitchFamily="2" charset="0"/>
                <a:cs typeface="Roboto Medium" panose="02000000000000000000" pitchFamily="2" charset="0"/>
              </a:rPr>
              <a:t>TYPE</a:t>
            </a:r>
          </a:p>
        </p:txBody>
      </p:sp>
      <p:sp>
        <p:nvSpPr>
          <p:cNvPr id="20" name="Rectangle 19">
            <a:extLst>
              <a:ext uri="{FF2B5EF4-FFF2-40B4-BE49-F238E27FC236}">
                <a16:creationId xmlns:a16="http://schemas.microsoft.com/office/drawing/2014/main" id="{9630542E-4DBE-E147-9D41-AE5E5AF54641}"/>
              </a:ext>
            </a:extLst>
          </p:cNvPr>
          <p:cNvSpPr/>
          <p:nvPr/>
        </p:nvSpPr>
        <p:spPr>
          <a:xfrm>
            <a:off x="3700368" y="1557950"/>
            <a:ext cx="1752600" cy="372449"/>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300" dirty="0">
                <a:latin typeface="Roboto Medium" panose="02000000000000000000" pitchFamily="2" charset="0"/>
                <a:ea typeface="Roboto Medium" panose="02000000000000000000" pitchFamily="2" charset="0"/>
                <a:cs typeface="Roboto Medium" panose="02000000000000000000" pitchFamily="2" charset="0"/>
              </a:rPr>
              <a:t>POPULATION</a:t>
            </a:r>
          </a:p>
        </p:txBody>
      </p:sp>
      <p:sp>
        <p:nvSpPr>
          <p:cNvPr id="21" name="Rectangle 20">
            <a:extLst>
              <a:ext uri="{FF2B5EF4-FFF2-40B4-BE49-F238E27FC236}">
                <a16:creationId xmlns:a16="http://schemas.microsoft.com/office/drawing/2014/main" id="{B1D43358-C6C3-CC41-883E-136F507266D0}"/>
              </a:ext>
            </a:extLst>
          </p:cNvPr>
          <p:cNvSpPr/>
          <p:nvPr/>
        </p:nvSpPr>
        <p:spPr>
          <a:xfrm>
            <a:off x="7039833" y="1543132"/>
            <a:ext cx="1179008" cy="372449"/>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300" dirty="0">
                <a:latin typeface="Roboto Medium" panose="02000000000000000000" pitchFamily="2" charset="0"/>
                <a:ea typeface="Roboto Medium" panose="02000000000000000000" pitchFamily="2" charset="0"/>
                <a:cs typeface="Roboto Medium" panose="02000000000000000000" pitchFamily="2" charset="0"/>
              </a:rPr>
              <a:t>REGION</a:t>
            </a:r>
          </a:p>
        </p:txBody>
      </p:sp>
      <p:sp>
        <p:nvSpPr>
          <p:cNvPr id="22" name="Rectangle 21">
            <a:extLst>
              <a:ext uri="{FF2B5EF4-FFF2-40B4-BE49-F238E27FC236}">
                <a16:creationId xmlns:a16="http://schemas.microsoft.com/office/drawing/2014/main" id="{7F6585F6-79D2-C04B-9BD5-7EB0651724D1}"/>
              </a:ext>
            </a:extLst>
          </p:cNvPr>
          <p:cNvSpPr/>
          <p:nvPr/>
        </p:nvSpPr>
        <p:spPr>
          <a:xfrm>
            <a:off x="9912238" y="1557950"/>
            <a:ext cx="1420084" cy="372449"/>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300" dirty="0">
                <a:latin typeface="Roboto Medium" panose="02000000000000000000" pitchFamily="2" charset="0"/>
                <a:ea typeface="Roboto Medium" panose="02000000000000000000" pitchFamily="2" charset="0"/>
                <a:cs typeface="Roboto Medium" panose="02000000000000000000" pitchFamily="2" charset="0"/>
              </a:rPr>
              <a:t>PRODUCT</a:t>
            </a:r>
          </a:p>
        </p:txBody>
      </p:sp>
      <p:grpSp>
        <p:nvGrpSpPr>
          <p:cNvPr id="46" name="Group 45">
            <a:extLst>
              <a:ext uri="{FF2B5EF4-FFF2-40B4-BE49-F238E27FC236}">
                <a16:creationId xmlns:a16="http://schemas.microsoft.com/office/drawing/2014/main" id="{5640FF82-13D9-463B-869D-C4F4C9A226EB}"/>
              </a:ext>
            </a:extLst>
          </p:cNvPr>
          <p:cNvGrpSpPr/>
          <p:nvPr/>
        </p:nvGrpSpPr>
        <p:grpSpPr>
          <a:xfrm>
            <a:off x="8534400" y="6324600"/>
            <a:ext cx="3811256" cy="3065844"/>
            <a:chOff x="8534400" y="3792156"/>
            <a:chExt cx="3811256" cy="3065844"/>
          </a:xfrm>
        </p:grpSpPr>
        <p:grpSp>
          <p:nvGrpSpPr>
            <p:cNvPr id="47" name="Group 46">
              <a:extLst>
                <a:ext uri="{FF2B5EF4-FFF2-40B4-BE49-F238E27FC236}">
                  <a16:creationId xmlns:a16="http://schemas.microsoft.com/office/drawing/2014/main" id="{50CECA3D-9E0E-4CDF-9DA3-86B6FB708F82}"/>
                </a:ext>
              </a:extLst>
            </p:cNvPr>
            <p:cNvGrpSpPr/>
            <p:nvPr/>
          </p:nvGrpSpPr>
          <p:grpSpPr>
            <a:xfrm>
              <a:off x="8534400" y="3792156"/>
              <a:ext cx="3811256" cy="3065844"/>
              <a:chOff x="8534400" y="3810000"/>
              <a:chExt cx="3811256" cy="3065844"/>
            </a:xfrm>
          </p:grpSpPr>
          <p:sp>
            <p:nvSpPr>
              <p:cNvPr id="49" name="Rectangle 48">
                <a:extLst>
                  <a:ext uri="{FF2B5EF4-FFF2-40B4-BE49-F238E27FC236}">
                    <a16:creationId xmlns:a16="http://schemas.microsoft.com/office/drawing/2014/main" id="{CF791926-318B-4B0B-928F-4936B43172EF}"/>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5BF3ED3E-89D2-4D1A-B0B1-CD32B17F52B4}"/>
                  </a:ext>
                </a:extLst>
              </p:cNvPr>
              <p:cNvPicPr>
                <a:picLocks noChangeAspect="1"/>
              </p:cNvPicPr>
              <p:nvPr/>
            </p:nvPicPr>
            <p:blipFill>
              <a:blip r:embed="rId7"/>
              <a:stretch>
                <a:fillRect/>
              </a:stretch>
            </p:blipFill>
            <p:spPr>
              <a:xfrm>
                <a:off x="8686800" y="3962400"/>
                <a:ext cx="254000" cy="165100"/>
              </a:xfrm>
              <a:prstGeom prst="rect">
                <a:avLst/>
              </a:prstGeom>
            </p:spPr>
          </p:pic>
          <p:sp>
            <p:nvSpPr>
              <p:cNvPr id="51" name="TextBox 50">
                <a:extLst>
                  <a:ext uri="{FF2B5EF4-FFF2-40B4-BE49-F238E27FC236}">
                    <a16:creationId xmlns:a16="http://schemas.microsoft.com/office/drawing/2014/main" id="{A3979261-9F10-40A5-A6A0-5A52ECA7828C}"/>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52" name="TextBox 51">
                <a:hlinkClick r:id="rId8" action="ppaction://hlinksldjump"/>
                <a:extLst>
                  <a:ext uri="{FF2B5EF4-FFF2-40B4-BE49-F238E27FC236}">
                    <a16:creationId xmlns:a16="http://schemas.microsoft.com/office/drawing/2014/main" id="{BC718F67-99BB-43F7-916F-2781F7522027}"/>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53" name="Rectangle 52">
                <a:hlinkClick r:id="rId8" action="ppaction://hlinksldjump"/>
                <a:extLst>
                  <a:ext uri="{FF2B5EF4-FFF2-40B4-BE49-F238E27FC236}">
                    <a16:creationId xmlns:a16="http://schemas.microsoft.com/office/drawing/2014/main" id="{EB903F49-CE95-4AF8-A66D-0DA6E7517908}"/>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54" name="Rectangle 53">
                <a:hlinkClick r:id="rId9" action="ppaction://hlinksldjump"/>
                <a:extLst>
                  <a:ext uri="{FF2B5EF4-FFF2-40B4-BE49-F238E27FC236}">
                    <a16:creationId xmlns:a16="http://schemas.microsoft.com/office/drawing/2014/main" id="{A417AD3A-2B6E-4506-890B-EFE7B857425A}"/>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55" name="TextBox 54">
                <a:hlinkClick r:id="rId9" action="ppaction://hlinksldjump"/>
                <a:extLst>
                  <a:ext uri="{FF2B5EF4-FFF2-40B4-BE49-F238E27FC236}">
                    <a16:creationId xmlns:a16="http://schemas.microsoft.com/office/drawing/2014/main" id="{3DA5AC16-1FB1-4E1B-97C4-185639D7CC71}"/>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56" name="Rectangle 55">
                <a:hlinkClick r:id="rId10" action="ppaction://hlinksldjump"/>
                <a:extLst>
                  <a:ext uri="{FF2B5EF4-FFF2-40B4-BE49-F238E27FC236}">
                    <a16:creationId xmlns:a16="http://schemas.microsoft.com/office/drawing/2014/main" id="{D81C1252-BD85-41FA-8275-1C0DD4AE8B76}"/>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57" name="TextBox 56">
                <a:hlinkClick r:id="rId10" action="ppaction://hlinksldjump"/>
                <a:extLst>
                  <a:ext uri="{FF2B5EF4-FFF2-40B4-BE49-F238E27FC236}">
                    <a16:creationId xmlns:a16="http://schemas.microsoft.com/office/drawing/2014/main" id="{16D94DFA-B8BD-4FF6-AAEC-56BE18FD4DCD}"/>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58" name="Rectangle 57">
                <a:hlinkClick r:id="rId11" action="ppaction://hlinksldjump"/>
                <a:extLst>
                  <a:ext uri="{FF2B5EF4-FFF2-40B4-BE49-F238E27FC236}">
                    <a16:creationId xmlns:a16="http://schemas.microsoft.com/office/drawing/2014/main" id="{9D982F43-FBDB-46D3-909C-EE080E3B36F5}"/>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9" name="TextBox 58">
                <a:hlinkClick r:id="rId11" action="ppaction://hlinksldjump"/>
                <a:extLst>
                  <a:ext uri="{FF2B5EF4-FFF2-40B4-BE49-F238E27FC236}">
                    <a16:creationId xmlns:a16="http://schemas.microsoft.com/office/drawing/2014/main" id="{017D98D9-184E-403C-A12A-6ECF9313D59B}"/>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60" name="Straight Connector 59">
                <a:extLst>
                  <a:ext uri="{FF2B5EF4-FFF2-40B4-BE49-F238E27FC236}">
                    <a16:creationId xmlns:a16="http://schemas.microsoft.com/office/drawing/2014/main" id="{CA9D07A3-4A6C-49B2-BA57-FEB15877F621}"/>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D4216555-B994-45ED-903E-9F81568BC0BE}"/>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48" name="Straight Connector 47">
              <a:extLst>
                <a:ext uri="{FF2B5EF4-FFF2-40B4-BE49-F238E27FC236}">
                  <a16:creationId xmlns:a16="http://schemas.microsoft.com/office/drawing/2014/main" id="{D2E10F94-2059-437B-AA84-BE6E51545E53}"/>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FB0F3DD4-9C10-4AD3-8AB3-6C52A8D059D9}"/>
              </a:ext>
            </a:extLst>
          </p:cNvPr>
          <p:cNvSpPr txBox="1"/>
          <p:nvPr/>
        </p:nvSpPr>
        <p:spPr>
          <a:xfrm>
            <a:off x="228600" y="6553200"/>
            <a:ext cx="12192000"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All graphs represent 34 protocols; many included more than one product, population, or site</a:t>
            </a:r>
          </a:p>
        </p:txBody>
      </p:sp>
    </p:spTree>
    <p:extLst>
      <p:ext uri="{BB962C8B-B14F-4D97-AF65-F5344CB8AC3E}">
        <p14:creationId xmlns:p14="http://schemas.microsoft.com/office/powerpoint/2010/main" val="1612760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4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46"/>
                                        </p:tgtEl>
                                        <p:attrNameLst>
                                          <p:attrName>ppt_x</p:attrName>
                                          <p:attrName>ppt_y</p:attrName>
                                        </p:attrNameLst>
                                      </p:cBhvr>
                                      <p:rCtr x="0" y="18588"/>
                                    </p:animMotion>
                                  </p:childTnLst>
                                </p:cTn>
                              </p:par>
                            </p:childTnLst>
                          </p:cTn>
                        </p:par>
                      </p:childTnLst>
                    </p:cTn>
                  </p:par>
                </p:childTnLst>
              </p:cTn>
              <p:nextCondLst>
                <p:cond evt="onClick" delay="0">
                  <p:tgtEl>
                    <p:spTgt spid="4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latin typeface="Roboto" panose="02000000000000000000"/>
                <a:cs typeface="Calibri" panose="020F0502020204030204" pitchFamily="34" charset="0"/>
              </a:rPr>
              <a:t>Evolution</a:t>
            </a:r>
            <a:r>
              <a:rPr lang="en-US" sz="3200" dirty="0">
                <a:latin typeface="Roboto" panose="02000000000000000000"/>
                <a:cs typeface="Calibri" panose="020F0502020204030204" pitchFamily="34" charset="0"/>
              </a:rPr>
              <a:t> | Social and behavioral research methods and tools</a:t>
            </a:r>
          </a:p>
        </p:txBody>
      </p:sp>
      <p:sp>
        <p:nvSpPr>
          <p:cNvPr id="14" name="Rectangle 13">
            <a:extLst>
              <a:ext uri="{FF2B5EF4-FFF2-40B4-BE49-F238E27FC236}">
                <a16:creationId xmlns:a16="http://schemas.microsoft.com/office/drawing/2014/main" id="{7B3A6CA5-C60B-3540-A9E2-60B8B4533D4D}"/>
              </a:ext>
            </a:extLst>
          </p:cNvPr>
          <p:cNvSpPr/>
          <p:nvPr/>
        </p:nvSpPr>
        <p:spPr>
          <a:xfrm>
            <a:off x="52831" y="1542871"/>
            <a:ext cx="1088569" cy="830997"/>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•IDI</a:t>
            </a:r>
          </a:p>
          <a:p>
            <a:pPr algn="ctr"/>
            <a:r>
              <a:rPr lang="en-US" sz="1200" dirty="0">
                <a:solidFill>
                  <a:schemeClr val="accent4">
                    <a:lumMod val="50000"/>
                  </a:schemeClr>
                </a:solidFill>
                <a:latin typeface="Calibri" panose="020F0502020204030204" pitchFamily="34" charset="0"/>
                <a:cs typeface="Calibri" panose="020F0502020204030204" pitchFamily="34" charset="0"/>
              </a:rPr>
              <a:t>• Video IDI</a:t>
            </a:r>
          </a:p>
          <a:p>
            <a:pPr algn="ctr"/>
            <a:r>
              <a:rPr lang="en-US" sz="1200" dirty="0">
                <a:solidFill>
                  <a:schemeClr val="accent4">
                    <a:lumMod val="50000"/>
                  </a:schemeClr>
                </a:solidFill>
                <a:latin typeface="Calibri" panose="020F0502020204030204" pitchFamily="34" charset="0"/>
                <a:cs typeface="Calibri" panose="020F0502020204030204" pitchFamily="34" charset="0"/>
              </a:rPr>
              <a:t>• Structured questionnaire </a:t>
            </a:r>
          </a:p>
        </p:txBody>
      </p:sp>
      <p:cxnSp>
        <p:nvCxnSpPr>
          <p:cNvPr id="74" name="Straight Connector 73">
            <a:extLst>
              <a:ext uri="{FF2B5EF4-FFF2-40B4-BE49-F238E27FC236}">
                <a16:creationId xmlns:a16="http://schemas.microsoft.com/office/drawing/2014/main" id="{C6A67DF8-B8A6-4DAF-8A5F-B2C8C6A3D637}"/>
              </a:ext>
            </a:extLst>
          </p:cNvPr>
          <p:cNvCxnSpPr>
            <a:cxnSpLocks/>
          </p:cNvCxnSpPr>
          <p:nvPr/>
        </p:nvCxnSpPr>
        <p:spPr>
          <a:xfrm>
            <a:off x="501980" y="2362200"/>
            <a:ext cx="0" cy="1828800"/>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A4559E96-5CF6-4D74-82BC-00040DDF3B0C}"/>
              </a:ext>
            </a:extLst>
          </p:cNvPr>
          <p:cNvSpPr/>
          <p:nvPr/>
        </p:nvSpPr>
        <p:spPr>
          <a:xfrm>
            <a:off x="962701" y="2917644"/>
            <a:ext cx="826956" cy="461665"/>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Pictorial ACASI</a:t>
            </a:r>
          </a:p>
        </p:txBody>
      </p:sp>
      <p:cxnSp>
        <p:nvCxnSpPr>
          <p:cNvPr id="77" name="Straight Connector 76">
            <a:extLst>
              <a:ext uri="{FF2B5EF4-FFF2-40B4-BE49-F238E27FC236}">
                <a16:creationId xmlns:a16="http://schemas.microsoft.com/office/drawing/2014/main" id="{E05E4800-03EC-432E-A648-1D51FC5CFE39}"/>
              </a:ext>
            </a:extLst>
          </p:cNvPr>
          <p:cNvCxnSpPr/>
          <p:nvPr/>
        </p:nvCxnSpPr>
        <p:spPr>
          <a:xfrm>
            <a:off x="1422360" y="3222444"/>
            <a:ext cx="0" cy="685800"/>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4CA510C-52C4-4936-824D-573F134171DA}"/>
              </a:ext>
            </a:extLst>
          </p:cNvPr>
          <p:cNvCxnSpPr>
            <a:cxnSpLocks/>
          </p:cNvCxnSpPr>
          <p:nvPr/>
        </p:nvCxnSpPr>
        <p:spPr>
          <a:xfrm>
            <a:off x="2322576" y="2133600"/>
            <a:ext cx="0" cy="1554480"/>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59075E6-56BD-475B-A034-42B713B40A61}"/>
              </a:ext>
            </a:extLst>
          </p:cNvPr>
          <p:cNvSpPr/>
          <p:nvPr/>
        </p:nvSpPr>
        <p:spPr>
          <a:xfrm>
            <a:off x="1340940" y="1447800"/>
            <a:ext cx="2008861" cy="646331"/>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FGD</a:t>
            </a:r>
          </a:p>
          <a:p>
            <a:pPr algn="ctr"/>
            <a:r>
              <a:rPr lang="en-US" sz="1200" dirty="0">
                <a:solidFill>
                  <a:schemeClr val="accent4">
                    <a:lumMod val="50000"/>
                  </a:schemeClr>
                </a:solidFill>
                <a:latin typeface="Calibri" panose="020F0502020204030204" pitchFamily="34" charset="0"/>
                <a:cs typeface="Calibri" panose="020F0502020204030204" pitchFamily="34" charset="0"/>
              </a:rPr>
              <a:t>• Serial ethnography</a:t>
            </a:r>
          </a:p>
          <a:p>
            <a:pPr algn="ctr"/>
            <a:r>
              <a:rPr lang="en-US" sz="1200" dirty="0">
                <a:solidFill>
                  <a:schemeClr val="accent4">
                    <a:lumMod val="50000"/>
                  </a:schemeClr>
                </a:solidFill>
                <a:latin typeface="Calibri" panose="020F0502020204030204" pitchFamily="34" charset="0"/>
                <a:cs typeface="Calibri" panose="020F0502020204030204" pitchFamily="34" charset="0"/>
              </a:rPr>
              <a:t>• Interactive voice response</a:t>
            </a:r>
          </a:p>
        </p:txBody>
      </p:sp>
      <p:cxnSp>
        <p:nvCxnSpPr>
          <p:cNvPr id="82" name="Straight Connector 81">
            <a:extLst>
              <a:ext uri="{FF2B5EF4-FFF2-40B4-BE49-F238E27FC236}">
                <a16:creationId xmlns:a16="http://schemas.microsoft.com/office/drawing/2014/main" id="{7B0EEF08-D931-46FF-9589-C3C47E207A04}"/>
              </a:ext>
            </a:extLst>
          </p:cNvPr>
          <p:cNvCxnSpPr/>
          <p:nvPr/>
        </p:nvCxnSpPr>
        <p:spPr>
          <a:xfrm>
            <a:off x="4103189" y="3657600"/>
            <a:ext cx="0" cy="274320"/>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82E3907-4E99-46CD-8BD0-39627F5EA9BC}"/>
              </a:ext>
            </a:extLst>
          </p:cNvPr>
          <p:cNvSpPr/>
          <p:nvPr/>
        </p:nvSpPr>
        <p:spPr>
          <a:xfrm>
            <a:off x="2695548" y="2590800"/>
            <a:ext cx="2249203" cy="1015663"/>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Body mapping</a:t>
            </a:r>
          </a:p>
          <a:p>
            <a:pPr algn="ctr"/>
            <a:r>
              <a:rPr lang="en-US" sz="1200" dirty="0">
                <a:solidFill>
                  <a:schemeClr val="accent4">
                    <a:lumMod val="50000"/>
                  </a:schemeClr>
                </a:solidFill>
                <a:latin typeface="Calibri" panose="020F0502020204030204" pitchFamily="34" charset="0"/>
                <a:cs typeface="Calibri" panose="020F0502020204030204" pitchFamily="34" charset="0"/>
              </a:rPr>
              <a:t>• Debrief reports</a:t>
            </a:r>
          </a:p>
          <a:p>
            <a:pPr algn="ctr"/>
            <a:r>
              <a:rPr lang="en-US" sz="1200" dirty="0">
                <a:solidFill>
                  <a:schemeClr val="accent4">
                    <a:lumMod val="50000"/>
                  </a:schemeClr>
                </a:solidFill>
                <a:latin typeface="Calibri" panose="020F0502020204030204" pitchFamily="34" charset="0"/>
                <a:cs typeface="Calibri" panose="020F0502020204030204" pitchFamily="34" charset="0"/>
              </a:rPr>
              <a:t>• Adherence biomarkers</a:t>
            </a:r>
          </a:p>
          <a:p>
            <a:pPr algn="ctr"/>
            <a:r>
              <a:rPr lang="en-US" sz="1200" dirty="0">
                <a:solidFill>
                  <a:schemeClr val="accent4">
                    <a:lumMod val="50000"/>
                  </a:schemeClr>
                </a:solidFill>
                <a:latin typeface="Calibri" panose="020F0502020204030204" pitchFamily="34" charset="0"/>
                <a:cs typeface="Calibri" panose="020F0502020204030204" pitchFamily="34" charset="0"/>
              </a:rPr>
              <a:t>• VR residual drug levels</a:t>
            </a:r>
          </a:p>
          <a:p>
            <a:pPr algn="ctr"/>
            <a:r>
              <a:rPr lang="en-US" sz="1200" dirty="0">
                <a:solidFill>
                  <a:schemeClr val="accent4">
                    <a:lumMod val="50000"/>
                  </a:schemeClr>
                </a:solidFill>
                <a:latin typeface="Calibri" panose="020F0502020204030204" pitchFamily="34" charset="0"/>
                <a:cs typeface="Calibri" panose="020F0502020204030204" pitchFamily="34" charset="0"/>
              </a:rPr>
              <a:t>• Visual depictions of adherence</a:t>
            </a:r>
          </a:p>
        </p:txBody>
      </p:sp>
      <p:cxnSp>
        <p:nvCxnSpPr>
          <p:cNvPr id="88" name="Straight Connector 87">
            <a:extLst>
              <a:ext uri="{FF2B5EF4-FFF2-40B4-BE49-F238E27FC236}">
                <a16:creationId xmlns:a16="http://schemas.microsoft.com/office/drawing/2014/main" id="{D9685E09-7AA5-4087-AA60-2AE2222128D6}"/>
              </a:ext>
            </a:extLst>
          </p:cNvPr>
          <p:cNvCxnSpPr>
            <a:cxnSpLocks/>
          </p:cNvCxnSpPr>
          <p:nvPr/>
        </p:nvCxnSpPr>
        <p:spPr>
          <a:xfrm>
            <a:off x="5029200" y="2514600"/>
            <a:ext cx="0" cy="1463040"/>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D4E2AAA7-F0D2-4AB2-9A18-0C598F5B527F}"/>
              </a:ext>
            </a:extLst>
          </p:cNvPr>
          <p:cNvSpPr/>
          <p:nvPr/>
        </p:nvSpPr>
        <p:spPr>
          <a:xfrm>
            <a:off x="4075176" y="1447800"/>
            <a:ext cx="2008862" cy="1015663"/>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SMS survey</a:t>
            </a:r>
          </a:p>
          <a:p>
            <a:pPr algn="ctr"/>
            <a:r>
              <a:rPr lang="en-US" sz="1200" dirty="0">
                <a:solidFill>
                  <a:schemeClr val="accent4">
                    <a:lumMod val="50000"/>
                  </a:schemeClr>
                </a:solidFill>
                <a:latin typeface="Calibri" panose="020F0502020204030204" pitchFamily="34" charset="0"/>
                <a:cs typeface="Calibri" panose="020F0502020204030204" pitchFamily="34" charset="0"/>
              </a:rPr>
              <a:t>• Product return</a:t>
            </a:r>
          </a:p>
          <a:p>
            <a:pPr algn="ctr"/>
            <a:r>
              <a:rPr lang="en-US" sz="1200" dirty="0">
                <a:solidFill>
                  <a:schemeClr val="accent4">
                    <a:lumMod val="50000"/>
                  </a:schemeClr>
                </a:solidFill>
                <a:latin typeface="Calibri" panose="020F0502020204030204" pitchFamily="34" charset="0"/>
                <a:cs typeface="Calibri" panose="020F0502020204030204" pitchFamily="34" charset="0"/>
              </a:rPr>
              <a:t>• Sharing PK levels</a:t>
            </a:r>
          </a:p>
          <a:p>
            <a:pPr algn="ctr"/>
            <a:r>
              <a:rPr lang="en-US" sz="1200" dirty="0">
                <a:solidFill>
                  <a:schemeClr val="accent4">
                    <a:lumMod val="50000"/>
                  </a:schemeClr>
                </a:solidFill>
                <a:latin typeface="Calibri" panose="020F0502020204030204" pitchFamily="34" charset="0"/>
                <a:cs typeface="Calibri" panose="020F0502020204030204" pitchFamily="34" charset="0"/>
              </a:rPr>
              <a:t>• Convergence interviews</a:t>
            </a:r>
          </a:p>
          <a:p>
            <a:pPr algn="ctr"/>
            <a:r>
              <a:rPr lang="en-US" sz="1200" dirty="0">
                <a:solidFill>
                  <a:schemeClr val="accent4">
                    <a:lumMod val="50000"/>
                  </a:schemeClr>
                </a:solidFill>
                <a:latin typeface="Calibri" panose="020F0502020204030204" pitchFamily="34" charset="0"/>
                <a:cs typeface="Calibri" panose="020F0502020204030204" pitchFamily="34" charset="0"/>
              </a:rPr>
              <a:t>• Counseling session analysis</a:t>
            </a:r>
          </a:p>
        </p:txBody>
      </p:sp>
      <p:cxnSp>
        <p:nvCxnSpPr>
          <p:cNvPr id="94" name="Straight Connector 93">
            <a:extLst>
              <a:ext uri="{FF2B5EF4-FFF2-40B4-BE49-F238E27FC236}">
                <a16:creationId xmlns:a16="http://schemas.microsoft.com/office/drawing/2014/main" id="{CE58A748-C156-48FB-927E-13F142B6083C}"/>
              </a:ext>
            </a:extLst>
          </p:cNvPr>
          <p:cNvCxnSpPr>
            <a:cxnSpLocks/>
          </p:cNvCxnSpPr>
          <p:nvPr/>
        </p:nvCxnSpPr>
        <p:spPr>
          <a:xfrm>
            <a:off x="7790218" y="2189202"/>
            <a:ext cx="0" cy="1733728"/>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ED486C89-6B94-480B-B193-42CB841ABB22}"/>
              </a:ext>
            </a:extLst>
          </p:cNvPr>
          <p:cNvSpPr/>
          <p:nvPr/>
        </p:nvSpPr>
        <p:spPr>
          <a:xfrm>
            <a:off x="7062796" y="1542871"/>
            <a:ext cx="1624003" cy="646331"/>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Pile sorting</a:t>
            </a:r>
          </a:p>
          <a:p>
            <a:pPr algn="ctr"/>
            <a:r>
              <a:rPr lang="en-US" sz="1200" dirty="0">
                <a:solidFill>
                  <a:schemeClr val="accent4">
                    <a:lumMod val="50000"/>
                  </a:schemeClr>
                </a:solidFill>
                <a:latin typeface="Calibri" panose="020F0502020204030204" pitchFamily="34" charset="0"/>
                <a:cs typeface="Calibri" panose="020F0502020204030204" pitchFamily="34" charset="0"/>
              </a:rPr>
              <a:t>• Home mapping</a:t>
            </a:r>
          </a:p>
          <a:p>
            <a:pPr algn="ctr"/>
            <a:r>
              <a:rPr lang="en-US" sz="1200" dirty="0">
                <a:solidFill>
                  <a:schemeClr val="accent4">
                    <a:lumMod val="50000"/>
                  </a:schemeClr>
                </a:solidFill>
                <a:latin typeface="Calibri" panose="020F0502020204030204" pitchFamily="34" charset="0"/>
                <a:cs typeface="Calibri" panose="020F0502020204030204" pitchFamily="34" charset="0"/>
              </a:rPr>
              <a:t>• Emoji opinion tool </a:t>
            </a:r>
          </a:p>
        </p:txBody>
      </p:sp>
      <p:cxnSp>
        <p:nvCxnSpPr>
          <p:cNvPr id="96" name="Straight Connector 95">
            <a:extLst>
              <a:ext uri="{FF2B5EF4-FFF2-40B4-BE49-F238E27FC236}">
                <a16:creationId xmlns:a16="http://schemas.microsoft.com/office/drawing/2014/main" id="{8157E918-30BA-41E2-A0DE-611DE4F57908}"/>
              </a:ext>
            </a:extLst>
          </p:cNvPr>
          <p:cNvCxnSpPr>
            <a:cxnSpLocks/>
          </p:cNvCxnSpPr>
          <p:nvPr/>
        </p:nvCxnSpPr>
        <p:spPr>
          <a:xfrm>
            <a:off x="8722771" y="3508772"/>
            <a:ext cx="0" cy="438388"/>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D128EC77-E2C4-4206-8027-D5A72268592F}"/>
              </a:ext>
            </a:extLst>
          </p:cNvPr>
          <p:cNvSpPr/>
          <p:nvPr/>
        </p:nvSpPr>
        <p:spPr>
          <a:xfrm>
            <a:off x="7969248" y="2493109"/>
            <a:ext cx="1431979" cy="1015663"/>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Directly observed product administration</a:t>
            </a:r>
          </a:p>
          <a:p>
            <a:pPr algn="ctr"/>
            <a:r>
              <a:rPr lang="en-US" sz="1200" dirty="0">
                <a:solidFill>
                  <a:schemeClr val="accent4">
                    <a:lumMod val="50000"/>
                  </a:schemeClr>
                </a:solidFill>
                <a:latin typeface="Calibri" panose="020F0502020204030204" pitchFamily="34" charset="0"/>
                <a:cs typeface="Calibri" panose="020F0502020204030204" pitchFamily="34" charset="0"/>
              </a:rPr>
              <a:t>• Adherence levels visual tools</a:t>
            </a:r>
          </a:p>
        </p:txBody>
      </p:sp>
      <p:cxnSp>
        <p:nvCxnSpPr>
          <p:cNvPr id="98" name="Straight Connector 97">
            <a:extLst>
              <a:ext uri="{FF2B5EF4-FFF2-40B4-BE49-F238E27FC236}">
                <a16:creationId xmlns:a16="http://schemas.microsoft.com/office/drawing/2014/main" id="{CE391ACB-1EBA-43BB-B1DD-0C7C8B3C6B1D}"/>
              </a:ext>
            </a:extLst>
          </p:cNvPr>
          <p:cNvCxnSpPr>
            <a:cxnSpLocks/>
          </p:cNvCxnSpPr>
          <p:nvPr/>
        </p:nvCxnSpPr>
        <p:spPr>
          <a:xfrm>
            <a:off x="10000376" y="3648610"/>
            <a:ext cx="0" cy="274320"/>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E65CE6C-E14B-46E8-B5AD-9C601BB92B4D}"/>
              </a:ext>
            </a:extLst>
          </p:cNvPr>
          <p:cNvSpPr/>
          <p:nvPr/>
        </p:nvSpPr>
        <p:spPr>
          <a:xfrm>
            <a:off x="9435480" y="3155603"/>
            <a:ext cx="1151633" cy="461665"/>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Web-based </a:t>
            </a:r>
          </a:p>
          <a:p>
            <a:pPr algn="ctr"/>
            <a:r>
              <a:rPr lang="en-US" sz="1200" dirty="0">
                <a:solidFill>
                  <a:schemeClr val="accent4">
                    <a:lumMod val="50000"/>
                  </a:schemeClr>
                </a:solidFill>
                <a:latin typeface="Calibri" panose="020F0502020204030204" pitchFamily="34" charset="0"/>
                <a:cs typeface="Calibri" panose="020F0502020204030204" pitchFamily="34" charset="0"/>
              </a:rPr>
              <a:t>self-interviews</a:t>
            </a:r>
          </a:p>
        </p:txBody>
      </p:sp>
      <p:cxnSp>
        <p:nvCxnSpPr>
          <p:cNvPr id="100" name="Straight Connector 99">
            <a:extLst>
              <a:ext uri="{FF2B5EF4-FFF2-40B4-BE49-F238E27FC236}">
                <a16:creationId xmlns:a16="http://schemas.microsoft.com/office/drawing/2014/main" id="{A472418D-75FC-47F3-BD83-63D96545E4A6}"/>
              </a:ext>
            </a:extLst>
          </p:cNvPr>
          <p:cNvCxnSpPr>
            <a:cxnSpLocks/>
            <a:stCxn id="101" idx="2"/>
          </p:cNvCxnSpPr>
          <p:nvPr/>
        </p:nvCxnSpPr>
        <p:spPr>
          <a:xfrm flipH="1">
            <a:off x="10655618" y="2743200"/>
            <a:ext cx="4934" cy="1226004"/>
          </a:xfrm>
          <a:prstGeom prst="line">
            <a:avLst/>
          </a:prstGeom>
          <a:ln>
            <a:solidFill>
              <a:srgbClr val="9BC82A"/>
            </a:solidFill>
            <a:prstDash val="dash"/>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F8BA0C8C-5349-47C7-B185-FC526F05C977}"/>
              </a:ext>
            </a:extLst>
          </p:cNvPr>
          <p:cNvSpPr/>
          <p:nvPr/>
        </p:nvSpPr>
        <p:spPr>
          <a:xfrm>
            <a:off x="9549734" y="1542871"/>
            <a:ext cx="2221635" cy="1200329"/>
          </a:xfrm>
          <a:prstGeom prst="rect">
            <a:avLst/>
          </a:prstGeom>
          <a:ln>
            <a:solidFill>
              <a:srgbClr val="A9D427"/>
            </a:solidFill>
            <a:prstDash val="solid"/>
          </a:ln>
        </p:spPr>
        <p:txBody>
          <a:bodyPr wrap="square">
            <a:spAutoFit/>
          </a:bodyPr>
          <a:lstStyle/>
          <a:p>
            <a:pPr algn="ctr"/>
            <a:r>
              <a:rPr lang="en-US" sz="1200" dirty="0">
                <a:solidFill>
                  <a:schemeClr val="accent4">
                    <a:lumMod val="50000"/>
                  </a:schemeClr>
                </a:solidFill>
                <a:latin typeface="Calibri" panose="020F0502020204030204" pitchFamily="34" charset="0"/>
                <a:cs typeface="Calibri" panose="020F0502020204030204" pitchFamily="34" charset="0"/>
              </a:rPr>
              <a:t>• DCE</a:t>
            </a:r>
          </a:p>
          <a:p>
            <a:pPr algn="ctr"/>
            <a:r>
              <a:rPr lang="en-US" sz="1200" dirty="0">
                <a:solidFill>
                  <a:schemeClr val="accent4">
                    <a:lumMod val="50000"/>
                  </a:schemeClr>
                </a:solidFill>
                <a:latin typeface="Calibri" panose="020F0502020204030204" pitchFamily="34" charset="0"/>
                <a:cs typeface="Calibri" panose="020F0502020204030204" pitchFamily="34" charset="0"/>
              </a:rPr>
              <a:t>• Voting activity</a:t>
            </a:r>
          </a:p>
          <a:p>
            <a:pPr algn="ctr"/>
            <a:r>
              <a:rPr lang="en-US" sz="1200" dirty="0">
                <a:solidFill>
                  <a:schemeClr val="accent4">
                    <a:lumMod val="50000"/>
                  </a:schemeClr>
                </a:solidFill>
                <a:latin typeface="Calibri" panose="020F0502020204030204" pitchFamily="34" charset="0"/>
                <a:cs typeface="Calibri" panose="020F0502020204030204" pitchFamily="34" charset="0"/>
              </a:rPr>
              <a:t>• SMS adherence</a:t>
            </a:r>
          </a:p>
          <a:p>
            <a:pPr algn="ctr"/>
            <a:r>
              <a:rPr lang="en-US" sz="1200" dirty="0">
                <a:solidFill>
                  <a:schemeClr val="accent4">
                    <a:lumMod val="50000"/>
                  </a:schemeClr>
                </a:solidFill>
                <a:latin typeface="Calibri" panose="020F0502020204030204" pitchFamily="34" charset="0"/>
                <a:cs typeface="Calibri" panose="020F0502020204030204" pitchFamily="34" charset="0"/>
              </a:rPr>
              <a:t>• Market research</a:t>
            </a:r>
          </a:p>
          <a:p>
            <a:pPr algn="ctr"/>
            <a:r>
              <a:rPr lang="en-US" sz="1200" dirty="0">
                <a:solidFill>
                  <a:schemeClr val="accent4">
                    <a:lumMod val="50000"/>
                  </a:schemeClr>
                </a:solidFill>
                <a:latin typeface="Calibri" panose="020F0502020204030204" pitchFamily="34" charset="0"/>
                <a:cs typeface="Calibri" panose="020F0502020204030204" pitchFamily="34" charset="0"/>
              </a:rPr>
              <a:t>• Couples interviews</a:t>
            </a:r>
          </a:p>
          <a:p>
            <a:pPr algn="ctr"/>
            <a:r>
              <a:rPr lang="en-US" sz="1200" dirty="0">
                <a:solidFill>
                  <a:schemeClr val="accent4">
                    <a:lumMod val="50000"/>
                  </a:schemeClr>
                </a:solidFill>
                <a:latin typeface="Calibri" panose="020F0502020204030204" pitchFamily="34" charset="0"/>
                <a:cs typeface="Calibri" panose="020F0502020204030204" pitchFamily="34" charset="0"/>
              </a:rPr>
              <a:t>• Product choice &amp; preference</a:t>
            </a:r>
          </a:p>
        </p:txBody>
      </p:sp>
      <p:cxnSp>
        <p:nvCxnSpPr>
          <p:cNvPr id="3" name="Straight Connector 2">
            <a:extLst>
              <a:ext uri="{FF2B5EF4-FFF2-40B4-BE49-F238E27FC236}">
                <a16:creationId xmlns:a16="http://schemas.microsoft.com/office/drawing/2014/main" id="{DF97F40D-E885-3744-8763-E9992A39C521}"/>
              </a:ext>
            </a:extLst>
          </p:cNvPr>
          <p:cNvCxnSpPr>
            <a:cxnSpLocks/>
          </p:cNvCxnSpPr>
          <p:nvPr/>
        </p:nvCxnSpPr>
        <p:spPr>
          <a:xfrm>
            <a:off x="341376" y="3962400"/>
            <a:ext cx="11430000" cy="0"/>
          </a:xfrm>
          <a:prstGeom prst="line">
            <a:avLst/>
          </a:prstGeom>
          <a:ln>
            <a:solidFill>
              <a:srgbClr val="9BC82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BE790F8-7A76-B94D-95E8-686E8BA2E535}"/>
              </a:ext>
            </a:extLst>
          </p:cNvPr>
          <p:cNvSpPr/>
          <p:nvPr/>
        </p:nvSpPr>
        <p:spPr>
          <a:xfrm>
            <a:off x="188976" y="3637788"/>
            <a:ext cx="649224" cy="649224"/>
          </a:xfrm>
          <a:prstGeom prst="ellipse">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4">
                    <a:lumMod val="50000"/>
                  </a:schemeClr>
                </a:solidFill>
                <a:latin typeface="Calibri" panose="020F0502020204030204" pitchFamily="34" charset="0"/>
                <a:cs typeface="Calibri" panose="020F0502020204030204" pitchFamily="34" charset="0"/>
              </a:rPr>
              <a:t>2008</a:t>
            </a:r>
          </a:p>
        </p:txBody>
      </p:sp>
      <p:sp>
        <p:nvSpPr>
          <p:cNvPr id="7" name="Oval 6">
            <a:extLst>
              <a:ext uri="{FF2B5EF4-FFF2-40B4-BE49-F238E27FC236}">
                <a16:creationId xmlns:a16="http://schemas.microsoft.com/office/drawing/2014/main" id="{232B5D56-C52A-0346-8C70-88DB9FD99CC3}"/>
              </a:ext>
            </a:extLst>
          </p:cNvPr>
          <p:cNvSpPr/>
          <p:nvPr/>
        </p:nvSpPr>
        <p:spPr>
          <a:xfrm>
            <a:off x="11501334" y="3637788"/>
            <a:ext cx="649224" cy="649224"/>
          </a:xfrm>
          <a:prstGeom prst="ellipse">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4">
                    <a:lumMod val="50000"/>
                  </a:schemeClr>
                </a:solidFill>
                <a:latin typeface="Calibri" panose="020F0502020204030204" pitchFamily="34" charset="0"/>
                <a:cs typeface="Calibri" panose="020F0502020204030204" pitchFamily="34" charset="0"/>
              </a:rPr>
              <a:t>2021</a:t>
            </a:r>
          </a:p>
        </p:txBody>
      </p:sp>
      <p:sp>
        <p:nvSpPr>
          <p:cNvPr id="8" name="Oval 7">
            <a:extLst>
              <a:ext uri="{FF2B5EF4-FFF2-40B4-BE49-F238E27FC236}">
                <a16:creationId xmlns:a16="http://schemas.microsoft.com/office/drawing/2014/main" id="{7F20540E-1470-DD48-85AC-7640575F5F42}"/>
              </a:ext>
            </a:extLst>
          </p:cNvPr>
          <p:cNvSpPr/>
          <p:nvPr/>
        </p:nvSpPr>
        <p:spPr>
          <a:xfrm>
            <a:off x="2017776" y="3644319"/>
            <a:ext cx="649224" cy="649224"/>
          </a:xfrm>
          <a:prstGeom prst="ellipse">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4">
                    <a:lumMod val="50000"/>
                  </a:schemeClr>
                </a:solidFill>
                <a:latin typeface="Calibri" panose="020F0502020204030204" pitchFamily="34" charset="0"/>
                <a:cs typeface="Calibri" panose="020F0502020204030204" pitchFamily="34" charset="0"/>
              </a:rPr>
              <a:t>2010</a:t>
            </a:r>
          </a:p>
        </p:txBody>
      </p:sp>
      <p:sp>
        <p:nvSpPr>
          <p:cNvPr id="9" name="Oval 8">
            <a:extLst>
              <a:ext uri="{FF2B5EF4-FFF2-40B4-BE49-F238E27FC236}">
                <a16:creationId xmlns:a16="http://schemas.microsoft.com/office/drawing/2014/main" id="{71392E49-1754-1A4E-B349-F0B52AEAB5C0}"/>
              </a:ext>
            </a:extLst>
          </p:cNvPr>
          <p:cNvSpPr/>
          <p:nvPr/>
        </p:nvSpPr>
        <p:spPr>
          <a:xfrm>
            <a:off x="6626352" y="3632019"/>
            <a:ext cx="649224" cy="649224"/>
          </a:xfrm>
          <a:prstGeom prst="ellipse">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4">
                    <a:lumMod val="50000"/>
                  </a:schemeClr>
                </a:solidFill>
                <a:latin typeface="Calibri" panose="020F0502020204030204" pitchFamily="34" charset="0"/>
                <a:cs typeface="Calibri" panose="020F0502020204030204" pitchFamily="34" charset="0"/>
              </a:rPr>
              <a:t>2015</a:t>
            </a:r>
          </a:p>
        </p:txBody>
      </p:sp>
      <p:sp>
        <p:nvSpPr>
          <p:cNvPr id="2" name="Rectangle 1">
            <a:extLst>
              <a:ext uri="{FF2B5EF4-FFF2-40B4-BE49-F238E27FC236}">
                <a16:creationId xmlns:a16="http://schemas.microsoft.com/office/drawing/2014/main" id="{93A77615-5149-9040-94CB-67DB04F9269E}"/>
              </a:ext>
            </a:extLst>
          </p:cNvPr>
          <p:cNvSpPr/>
          <p:nvPr/>
        </p:nvSpPr>
        <p:spPr>
          <a:xfrm>
            <a:off x="521338" y="4343400"/>
            <a:ext cx="10011603"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MTN-015</a:t>
            </a:r>
          </a:p>
        </p:txBody>
      </p:sp>
      <p:sp>
        <p:nvSpPr>
          <p:cNvPr id="12" name="Rectangle 11">
            <a:extLst>
              <a:ext uri="{FF2B5EF4-FFF2-40B4-BE49-F238E27FC236}">
                <a16:creationId xmlns:a16="http://schemas.microsoft.com/office/drawing/2014/main" id="{A61550D5-5DD6-DF4B-9047-D24CC734A844}"/>
              </a:ext>
            </a:extLst>
          </p:cNvPr>
          <p:cNvSpPr/>
          <p:nvPr/>
        </p:nvSpPr>
        <p:spPr>
          <a:xfrm>
            <a:off x="521339" y="4572000"/>
            <a:ext cx="1764756"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MTN-001</a:t>
            </a:r>
          </a:p>
        </p:txBody>
      </p:sp>
      <p:sp>
        <p:nvSpPr>
          <p:cNvPr id="15" name="Rectangle 14">
            <a:extLst>
              <a:ext uri="{FF2B5EF4-FFF2-40B4-BE49-F238E27FC236}">
                <a16:creationId xmlns:a16="http://schemas.microsoft.com/office/drawing/2014/main" id="{130A3C94-0F78-844F-AE5E-3ACCE62A8235}"/>
              </a:ext>
            </a:extLst>
          </p:cNvPr>
          <p:cNvSpPr/>
          <p:nvPr/>
        </p:nvSpPr>
        <p:spPr>
          <a:xfrm>
            <a:off x="1408178" y="5029200"/>
            <a:ext cx="877917"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MTN-006</a:t>
            </a:r>
          </a:p>
        </p:txBody>
      </p:sp>
      <p:sp>
        <p:nvSpPr>
          <p:cNvPr id="6" name="Rectangle 5">
            <a:extLst>
              <a:ext uri="{FF2B5EF4-FFF2-40B4-BE49-F238E27FC236}">
                <a16:creationId xmlns:a16="http://schemas.microsoft.com/office/drawing/2014/main" id="{27862917-CBA2-41F4-A4A8-6033D79D067A}"/>
              </a:ext>
            </a:extLst>
          </p:cNvPr>
          <p:cNvSpPr/>
          <p:nvPr/>
        </p:nvSpPr>
        <p:spPr>
          <a:xfrm>
            <a:off x="1408175" y="4800600"/>
            <a:ext cx="3548314"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MTN-003</a:t>
            </a:r>
          </a:p>
        </p:txBody>
      </p:sp>
      <p:sp>
        <p:nvSpPr>
          <p:cNvPr id="11" name="Rectangle 10">
            <a:extLst>
              <a:ext uri="{FF2B5EF4-FFF2-40B4-BE49-F238E27FC236}">
                <a16:creationId xmlns:a16="http://schemas.microsoft.com/office/drawing/2014/main" id="{C61E68C8-8DFE-48AB-8851-2696909202D1}"/>
              </a:ext>
            </a:extLst>
          </p:cNvPr>
          <p:cNvSpPr/>
          <p:nvPr/>
        </p:nvSpPr>
        <p:spPr>
          <a:xfrm>
            <a:off x="2322577" y="5029200"/>
            <a:ext cx="908666"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MTN-007</a:t>
            </a:r>
          </a:p>
        </p:txBody>
      </p:sp>
      <p:sp>
        <p:nvSpPr>
          <p:cNvPr id="21" name="Rectangle 20">
            <a:extLst>
              <a:ext uri="{FF2B5EF4-FFF2-40B4-BE49-F238E27FC236}">
                <a16:creationId xmlns:a16="http://schemas.microsoft.com/office/drawing/2014/main" id="{A0423E82-54FA-4A25-B7D4-3BC758664EBE}"/>
              </a:ext>
            </a:extLst>
          </p:cNvPr>
          <p:cNvSpPr/>
          <p:nvPr/>
        </p:nvSpPr>
        <p:spPr>
          <a:xfrm>
            <a:off x="2322576" y="4572000"/>
            <a:ext cx="1751914"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MTN-003C</a:t>
            </a:r>
          </a:p>
        </p:txBody>
      </p:sp>
      <p:sp>
        <p:nvSpPr>
          <p:cNvPr id="23" name="Rectangle 22">
            <a:extLst>
              <a:ext uri="{FF2B5EF4-FFF2-40B4-BE49-F238E27FC236}">
                <a16:creationId xmlns:a16="http://schemas.microsoft.com/office/drawing/2014/main" id="{C620AC81-61C4-472A-AD9F-AA8482D181EC}"/>
              </a:ext>
            </a:extLst>
          </p:cNvPr>
          <p:cNvSpPr/>
          <p:nvPr/>
        </p:nvSpPr>
        <p:spPr>
          <a:xfrm>
            <a:off x="3264582" y="5486400"/>
            <a:ext cx="809908"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MTN-012</a:t>
            </a:r>
          </a:p>
        </p:txBody>
      </p:sp>
      <p:sp>
        <p:nvSpPr>
          <p:cNvPr id="25" name="Rectangle 24">
            <a:extLst>
              <a:ext uri="{FF2B5EF4-FFF2-40B4-BE49-F238E27FC236}">
                <a16:creationId xmlns:a16="http://schemas.microsoft.com/office/drawing/2014/main" id="{A1E73882-EB06-4B2A-AFFF-EAE157C7B189}"/>
              </a:ext>
            </a:extLst>
          </p:cNvPr>
          <p:cNvSpPr/>
          <p:nvPr/>
        </p:nvSpPr>
        <p:spPr>
          <a:xfrm>
            <a:off x="3264583" y="5029200"/>
            <a:ext cx="1691906"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MTN-013/IPM 026</a:t>
            </a:r>
          </a:p>
        </p:txBody>
      </p:sp>
      <p:sp>
        <p:nvSpPr>
          <p:cNvPr id="27" name="Rectangle 26">
            <a:extLst>
              <a:ext uri="{FF2B5EF4-FFF2-40B4-BE49-F238E27FC236}">
                <a16:creationId xmlns:a16="http://schemas.microsoft.com/office/drawing/2014/main" id="{9653E8D5-1F79-4B5F-90D3-44F625EA66DF}"/>
              </a:ext>
            </a:extLst>
          </p:cNvPr>
          <p:cNvSpPr/>
          <p:nvPr/>
        </p:nvSpPr>
        <p:spPr>
          <a:xfrm>
            <a:off x="3264583" y="5257800"/>
            <a:ext cx="1691906"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MTN-005</a:t>
            </a:r>
          </a:p>
        </p:txBody>
      </p:sp>
      <p:sp>
        <p:nvSpPr>
          <p:cNvPr id="29" name="Rectangle 28">
            <a:extLst>
              <a:ext uri="{FF2B5EF4-FFF2-40B4-BE49-F238E27FC236}">
                <a16:creationId xmlns:a16="http://schemas.microsoft.com/office/drawing/2014/main" id="{1A52C98E-1C2F-484A-B727-B8BE0D8CC75C}"/>
              </a:ext>
            </a:extLst>
          </p:cNvPr>
          <p:cNvSpPr/>
          <p:nvPr/>
        </p:nvSpPr>
        <p:spPr>
          <a:xfrm>
            <a:off x="4110972" y="4572000"/>
            <a:ext cx="2823321"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MTN-020</a:t>
            </a:r>
          </a:p>
        </p:txBody>
      </p:sp>
      <p:sp>
        <p:nvSpPr>
          <p:cNvPr id="31" name="Rectangle 30">
            <a:extLst>
              <a:ext uri="{FF2B5EF4-FFF2-40B4-BE49-F238E27FC236}">
                <a16:creationId xmlns:a16="http://schemas.microsoft.com/office/drawing/2014/main" id="{309CBEEC-AB71-4E1D-8A0C-659EB25D21F2}"/>
              </a:ext>
            </a:extLst>
          </p:cNvPr>
          <p:cNvSpPr/>
          <p:nvPr/>
        </p:nvSpPr>
        <p:spPr>
          <a:xfrm>
            <a:off x="4117412" y="5486400"/>
            <a:ext cx="1727997"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MTN-003D</a:t>
            </a:r>
          </a:p>
        </p:txBody>
      </p:sp>
      <p:sp>
        <p:nvSpPr>
          <p:cNvPr id="33" name="Rectangle 32">
            <a:extLst>
              <a:ext uri="{FF2B5EF4-FFF2-40B4-BE49-F238E27FC236}">
                <a16:creationId xmlns:a16="http://schemas.microsoft.com/office/drawing/2014/main" id="{22FDF93A-35DF-456C-A1E7-CD62E60B22DC}"/>
              </a:ext>
            </a:extLst>
          </p:cNvPr>
          <p:cNvSpPr/>
          <p:nvPr/>
        </p:nvSpPr>
        <p:spPr>
          <a:xfrm>
            <a:off x="4984280" y="4800600"/>
            <a:ext cx="1950013"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MTN-017</a:t>
            </a:r>
          </a:p>
        </p:txBody>
      </p:sp>
      <p:sp>
        <p:nvSpPr>
          <p:cNvPr id="35" name="Rectangle 34">
            <a:extLst>
              <a:ext uri="{FF2B5EF4-FFF2-40B4-BE49-F238E27FC236}">
                <a16:creationId xmlns:a16="http://schemas.microsoft.com/office/drawing/2014/main" id="{38A435AB-977F-4D48-93D4-E0E643CF8BFF}"/>
              </a:ext>
            </a:extLst>
          </p:cNvPr>
          <p:cNvSpPr/>
          <p:nvPr/>
        </p:nvSpPr>
        <p:spPr>
          <a:xfrm>
            <a:off x="4984281" y="5029200"/>
            <a:ext cx="1950012"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MTN-024/IPM 031</a:t>
            </a:r>
          </a:p>
        </p:txBody>
      </p:sp>
      <p:sp>
        <p:nvSpPr>
          <p:cNvPr id="37" name="Rectangle 36">
            <a:extLst>
              <a:ext uri="{FF2B5EF4-FFF2-40B4-BE49-F238E27FC236}">
                <a16:creationId xmlns:a16="http://schemas.microsoft.com/office/drawing/2014/main" id="{B0EDF66E-9AC7-4D5F-A92F-2514F4A4ED3E}"/>
              </a:ext>
            </a:extLst>
          </p:cNvPr>
          <p:cNvSpPr/>
          <p:nvPr/>
        </p:nvSpPr>
        <p:spPr>
          <a:xfrm>
            <a:off x="5881394" y="5257800"/>
            <a:ext cx="1938699"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MTN-023/IPM 030</a:t>
            </a:r>
          </a:p>
        </p:txBody>
      </p:sp>
      <p:sp>
        <p:nvSpPr>
          <p:cNvPr id="39" name="Rectangle 38">
            <a:extLst>
              <a:ext uri="{FF2B5EF4-FFF2-40B4-BE49-F238E27FC236}">
                <a16:creationId xmlns:a16="http://schemas.microsoft.com/office/drawing/2014/main" id="{FFF996C4-19D2-4DDE-96DE-2C1BCB5220F2}"/>
              </a:ext>
            </a:extLst>
          </p:cNvPr>
          <p:cNvSpPr/>
          <p:nvPr/>
        </p:nvSpPr>
        <p:spPr>
          <a:xfrm>
            <a:off x="6970228" y="4572000"/>
            <a:ext cx="828638"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MTN-027</a:t>
            </a:r>
          </a:p>
        </p:txBody>
      </p:sp>
      <p:sp>
        <p:nvSpPr>
          <p:cNvPr id="41" name="Rectangle 40">
            <a:extLst>
              <a:ext uri="{FF2B5EF4-FFF2-40B4-BE49-F238E27FC236}">
                <a16:creationId xmlns:a16="http://schemas.microsoft.com/office/drawing/2014/main" id="{97BA3C07-5BCE-41CF-A0AF-3EE4E8858E3A}"/>
              </a:ext>
            </a:extLst>
          </p:cNvPr>
          <p:cNvSpPr/>
          <p:nvPr/>
        </p:nvSpPr>
        <p:spPr>
          <a:xfrm>
            <a:off x="7798865" y="4800600"/>
            <a:ext cx="1812349"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MTN-025</a:t>
            </a:r>
          </a:p>
        </p:txBody>
      </p:sp>
      <p:sp>
        <p:nvSpPr>
          <p:cNvPr id="43" name="Rectangle 42">
            <a:extLst>
              <a:ext uri="{FF2B5EF4-FFF2-40B4-BE49-F238E27FC236}">
                <a16:creationId xmlns:a16="http://schemas.microsoft.com/office/drawing/2014/main" id="{7AEFAE87-B148-4B78-BFF0-645D11722ED4}"/>
              </a:ext>
            </a:extLst>
          </p:cNvPr>
          <p:cNvSpPr/>
          <p:nvPr/>
        </p:nvSpPr>
        <p:spPr>
          <a:xfrm>
            <a:off x="7798865" y="4572000"/>
            <a:ext cx="2734076"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MTN-032</a:t>
            </a:r>
          </a:p>
        </p:txBody>
      </p:sp>
      <p:sp>
        <p:nvSpPr>
          <p:cNvPr id="45" name="Rectangle 44">
            <a:extLst>
              <a:ext uri="{FF2B5EF4-FFF2-40B4-BE49-F238E27FC236}">
                <a16:creationId xmlns:a16="http://schemas.microsoft.com/office/drawing/2014/main" id="{A3EF89FD-200A-4D1A-9A5A-39815733754F}"/>
              </a:ext>
            </a:extLst>
          </p:cNvPr>
          <p:cNvSpPr/>
          <p:nvPr/>
        </p:nvSpPr>
        <p:spPr>
          <a:xfrm>
            <a:off x="8722771" y="5257800"/>
            <a:ext cx="890565"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MTN-026</a:t>
            </a:r>
          </a:p>
        </p:txBody>
      </p:sp>
      <p:sp>
        <p:nvSpPr>
          <p:cNvPr id="47" name="Rectangle 46">
            <a:extLst>
              <a:ext uri="{FF2B5EF4-FFF2-40B4-BE49-F238E27FC236}">
                <a16:creationId xmlns:a16="http://schemas.microsoft.com/office/drawing/2014/main" id="{82DC71BE-A78E-4D79-ABAA-18C5ABBFDF2B}"/>
              </a:ext>
            </a:extLst>
          </p:cNvPr>
          <p:cNvSpPr/>
          <p:nvPr/>
        </p:nvSpPr>
        <p:spPr>
          <a:xfrm>
            <a:off x="8722771" y="5486400"/>
            <a:ext cx="890562"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MTN-030</a:t>
            </a:r>
          </a:p>
        </p:txBody>
      </p:sp>
      <p:sp>
        <p:nvSpPr>
          <p:cNvPr id="49" name="Rectangle 48">
            <a:extLst>
              <a:ext uri="{FF2B5EF4-FFF2-40B4-BE49-F238E27FC236}">
                <a16:creationId xmlns:a16="http://schemas.microsoft.com/office/drawing/2014/main" id="{BF0A6407-046E-4C30-B549-377F659EE402}"/>
              </a:ext>
            </a:extLst>
          </p:cNvPr>
          <p:cNvSpPr/>
          <p:nvPr/>
        </p:nvSpPr>
        <p:spPr>
          <a:xfrm>
            <a:off x="8722771" y="5029200"/>
            <a:ext cx="1812348"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MTN-036/IPM 047</a:t>
            </a:r>
          </a:p>
        </p:txBody>
      </p:sp>
      <p:sp>
        <p:nvSpPr>
          <p:cNvPr id="51" name="Rectangle 50">
            <a:extLst>
              <a:ext uri="{FF2B5EF4-FFF2-40B4-BE49-F238E27FC236}">
                <a16:creationId xmlns:a16="http://schemas.microsoft.com/office/drawing/2014/main" id="{6F719C9B-2A20-465C-A7FE-ABE94CF0AD6C}"/>
              </a:ext>
            </a:extLst>
          </p:cNvPr>
          <p:cNvSpPr/>
          <p:nvPr/>
        </p:nvSpPr>
        <p:spPr>
          <a:xfrm>
            <a:off x="9646677" y="4800600"/>
            <a:ext cx="886264"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MTN-033</a:t>
            </a:r>
          </a:p>
        </p:txBody>
      </p:sp>
      <p:sp>
        <p:nvSpPr>
          <p:cNvPr id="53" name="Rectangle 52">
            <a:extLst>
              <a:ext uri="{FF2B5EF4-FFF2-40B4-BE49-F238E27FC236}">
                <a16:creationId xmlns:a16="http://schemas.microsoft.com/office/drawing/2014/main" id="{6D45337D-EC30-441C-982F-F232D043EFE8}"/>
              </a:ext>
            </a:extLst>
          </p:cNvPr>
          <p:cNvSpPr/>
          <p:nvPr/>
        </p:nvSpPr>
        <p:spPr>
          <a:xfrm>
            <a:off x="9644511" y="5943600"/>
            <a:ext cx="886264"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MTN-038</a:t>
            </a:r>
          </a:p>
        </p:txBody>
      </p:sp>
      <p:sp>
        <p:nvSpPr>
          <p:cNvPr id="55" name="Rectangle 54">
            <a:extLst>
              <a:ext uri="{FF2B5EF4-FFF2-40B4-BE49-F238E27FC236}">
                <a16:creationId xmlns:a16="http://schemas.microsoft.com/office/drawing/2014/main" id="{620BF85F-70D3-47D1-97A8-B398B9E0656B}"/>
              </a:ext>
            </a:extLst>
          </p:cNvPr>
          <p:cNvSpPr/>
          <p:nvPr/>
        </p:nvSpPr>
        <p:spPr>
          <a:xfrm>
            <a:off x="9646678" y="5257800"/>
            <a:ext cx="886264"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MTN-037</a:t>
            </a:r>
          </a:p>
        </p:txBody>
      </p:sp>
      <p:sp>
        <p:nvSpPr>
          <p:cNvPr id="57" name="Rectangle 56">
            <a:extLst>
              <a:ext uri="{FF2B5EF4-FFF2-40B4-BE49-F238E27FC236}">
                <a16:creationId xmlns:a16="http://schemas.microsoft.com/office/drawing/2014/main" id="{D58BF4CE-CB7F-4E1B-9D88-9F3955C4E29F}"/>
              </a:ext>
            </a:extLst>
          </p:cNvPr>
          <p:cNvSpPr/>
          <p:nvPr/>
        </p:nvSpPr>
        <p:spPr>
          <a:xfrm>
            <a:off x="9646678" y="5486400"/>
            <a:ext cx="884098"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MTN-041</a:t>
            </a:r>
          </a:p>
        </p:txBody>
      </p:sp>
      <p:sp>
        <p:nvSpPr>
          <p:cNvPr id="59" name="Rectangle 58">
            <a:extLst>
              <a:ext uri="{FF2B5EF4-FFF2-40B4-BE49-F238E27FC236}">
                <a16:creationId xmlns:a16="http://schemas.microsoft.com/office/drawing/2014/main" id="{0D5E3A7E-3D20-49AA-90F4-9DFB10773D60}"/>
              </a:ext>
            </a:extLst>
          </p:cNvPr>
          <p:cNvSpPr/>
          <p:nvPr/>
        </p:nvSpPr>
        <p:spPr>
          <a:xfrm>
            <a:off x="9646678" y="5715000"/>
            <a:ext cx="884098"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MTN-044</a:t>
            </a:r>
          </a:p>
        </p:txBody>
      </p:sp>
      <p:sp>
        <p:nvSpPr>
          <p:cNvPr id="61" name="Rectangle 60">
            <a:extLst>
              <a:ext uri="{FF2B5EF4-FFF2-40B4-BE49-F238E27FC236}">
                <a16:creationId xmlns:a16="http://schemas.microsoft.com/office/drawing/2014/main" id="{4A508954-4F01-4890-8499-07F9C92D8DAD}"/>
              </a:ext>
            </a:extLst>
          </p:cNvPr>
          <p:cNvSpPr/>
          <p:nvPr/>
        </p:nvSpPr>
        <p:spPr>
          <a:xfrm>
            <a:off x="10568875" y="4343400"/>
            <a:ext cx="1719202"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MTN-034</a:t>
            </a:r>
          </a:p>
        </p:txBody>
      </p:sp>
      <p:sp>
        <p:nvSpPr>
          <p:cNvPr id="63" name="Rectangle 62">
            <a:extLst>
              <a:ext uri="{FF2B5EF4-FFF2-40B4-BE49-F238E27FC236}">
                <a16:creationId xmlns:a16="http://schemas.microsoft.com/office/drawing/2014/main" id="{D232B851-0189-4FC0-9784-C7ECCA3EEE99}"/>
              </a:ext>
            </a:extLst>
          </p:cNvPr>
          <p:cNvSpPr/>
          <p:nvPr/>
        </p:nvSpPr>
        <p:spPr>
          <a:xfrm>
            <a:off x="10568876" y="4572000"/>
            <a:ext cx="1623124"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MTN-035</a:t>
            </a:r>
          </a:p>
        </p:txBody>
      </p:sp>
      <p:sp>
        <p:nvSpPr>
          <p:cNvPr id="65" name="Rectangle 64">
            <a:extLst>
              <a:ext uri="{FF2B5EF4-FFF2-40B4-BE49-F238E27FC236}">
                <a16:creationId xmlns:a16="http://schemas.microsoft.com/office/drawing/2014/main" id="{B1095F08-25E8-46A6-AD2B-26F5746F0497}"/>
              </a:ext>
            </a:extLst>
          </p:cNvPr>
          <p:cNvSpPr/>
          <p:nvPr/>
        </p:nvSpPr>
        <p:spPr>
          <a:xfrm>
            <a:off x="10568875" y="4800600"/>
            <a:ext cx="1791121"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MTN-039</a:t>
            </a:r>
          </a:p>
        </p:txBody>
      </p:sp>
      <p:sp>
        <p:nvSpPr>
          <p:cNvPr id="67" name="Rectangle 66">
            <a:extLst>
              <a:ext uri="{FF2B5EF4-FFF2-40B4-BE49-F238E27FC236}">
                <a16:creationId xmlns:a16="http://schemas.microsoft.com/office/drawing/2014/main" id="{E37EE3F9-289A-4EC6-AA09-5FAB9AC26977}"/>
              </a:ext>
            </a:extLst>
          </p:cNvPr>
          <p:cNvSpPr/>
          <p:nvPr/>
        </p:nvSpPr>
        <p:spPr>
          <a:xfrm>
            <a:off x="11464435" y="5486400"/>
            <a:ext cx="1719202"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Calibri" panose="020F0502020204030204" pitchFamily="34" charset="0"/>
                <a:cs typeface="Calibri" panose="020F0502020204030204" pitchFamily="34" charset="0"/>
              </a:rPr>
              <a:t>MTN-045</a:t>
            </a:r>
          </a:p>
        </p:txBody>
      </p:sp>
      <p:sp>
        <p:nvSpPr>
          <p:cNvPr id="69" name="Rectangle 68">
            <a:extLst>
              <a:ext uri="{FF2B5EF4-FFF2-40B4-BE49-F238E27FC236}">
                <a16:creationId xmlns:a16="http://schemas.microsoft.com/office/drawing/2014/main" id="{3EFE3791-178C-43AB-A103-D41B7404E36F}"/>
              </a:ext>
            </a:extLst>
          </p:cNvPr>
          <p:cNvSpPr/>
          <p:nvPr/>
        </p:nvSpPr>
        <p:spPr>
          <a:xfrm>
            <a:off x="11475477" y="5257800"/>
            <a:ext cx="812600"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MTN-043</a:t>
            </a:r>
          </a:p>
        </p:txBody>
      </p:sp>
      <p:sp>
        <p:nvSpPr>
          <p:cNvPr id="71" name="Rectangle 70">
            <a:extLst>
              <a:ext uri="{FF2B5EF4-FFF2-40B4-BE49-F238E27FC236}">
                <a16:creationId xmlns:a16="http://schemas.microsoft.com/office/drawing/2014/main" id="{D950DE3A-5049-4761-9D84-AEFF7CB9265D}"/>
              </a:ext>
            </a:extLst>
          </p:cNvPr>
          <p:cNvSpPr/>
          <p:nvPr/>
        </p:nvSpPr>
        <p:spPr>
          <a:xfrm>
            <a:off x="11475477" y="5029200"/>
            <a:ext cx="812600"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MTN-042</a:t>
            </a:r>
          </a:p>
        </p:txBody>
      </p:sp>
      <p:sp>
        <p:nvSpPr>
          <p:cNvPr id="17" name="Rectangle 16">
            <a:extLst>
              <a:ext uri="{FF2B5EF4-FFF2-40B4-BE49-F238E27FC236}">
                <a16:creationId xmlns:a16="http://schemas.microsoft.com/office/drawing/2014/main" id="{DFC98F64-72FF-40E1-A4C4-920D4112BE9E}"/>
              </a:ext>
            </a:extLst>
          </p:cNvPr>
          <p:cNvSpPr/>
          <p:nvPr/>
        </p:nvSpPr>
        <p:spPr>
          <a:xfrm>
            <a:off x="261850" y="6048636"/>
            <a:ext cx="2405150"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Protocols with vaginal products</a:t>
            </a:r>
          </a:p>
        </p:txBody>
      </p:sp>
      <p:sp>
        <p:nvSpPr>
          <p:cNvPr id="18" name="Rectangle 17">
            <a:extLst>
              <a:ext uri="{FF2B5EF4-FFF2-40B4-BE49-F238E27FC236}">
                <a16:creationId xmlns:a16="http://schemas.microsoft.com/office/drawing/2014/main" id="{6E9D5DFC-9B26-49CE-9C55-9B5651B97622}"/>
              </a:ext>
            </a:extLst>
          </p:cNvPr>
          <p:cNvSpPr/>
          <p:nvPr/>
        </p:nvSpPr>
        <p:spPr>
          <a:xfrm>
            <a:off x="281674" y="6248400"/>
            <a:ext cx="2385325" cy="152400"/>
          </a:xfrm>
          <a:prstGeom prst="rect">
            <a:avLst/>
          </a:prstGeom>
          <a:solidFill>
            <a:srgbClr val="D8D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Protocols with rectal products</a:t>
            </a:r>
          </a:p>
        </p:txBody>
      </p:sp>
      <p:sp>
        <p:nvSpPr>
          <p:cNvPr id="105" name="Rectangle 104">
            <a:extLst>
              <a:ext uri="{FF2B5EF4-FFF2-40B4-BE49-F238E27FC236}">
                <a16:creationId xmlns:a16="http://schemas.microsoft.com/office/drawing/2014/main" id="{EF5C0BAB-278B-4D2D-98DE-8D8D49159CD6}"/>
              </a:ext>
            </a:extLst>
          </p:cNvPr>
          <p:cNvSpPr/>
          <p:nvPr/>
        </p:nvSpPr>
        <p:spPr>
          <a:xfrm>
            <a:off x="188976" y="5791200"/>
            <a:ext cx="2554223" cy="646331"/>
          </a:xfrm>
          <a:prstGeom prst="rect">
            <a:avLst/>
          </a:prstGeom>
          <a:ln>
            <a:solidFill>
              <a:srgbClr val="9BC82A"/>
            </a:solidFill>
            <a:prstDash val="dash"/>
          </a:ln>
        </p:spPr>
        <p:txBody>
          <a:bodyPr wrap="square">
            <a:spAutoFit/>
          </a:bodyPr>
          <a:lstStyle/>
          <a:p>
            <a:pPr algn="ctr"/>
            <a:r>
              <a:rPr lang="en-US" sz="1200" u="sng" dirty="0">
                <a:solidFill>
                  <a:schemeClr val="accent4">
                    <a:lumMod val="50000"/>
                  </a:schemeClr>
                </a:solidFill>
                <a:latin typeface="Calibri" panose="020F0502020204030204" pitchFamily="34" charset="0"/>
                <a:cs typeface="Calibri" panose="020F0502020204030204" pitchFamily="34" charset="0"/>
              </a:rPr>
              <a:t>KEY</a:t>
            </a:r>
            <a:endParaRPr lang="en-US" sz="1200" dirty="0">
              <a:solidFill>
                <a:schemeClr val="accent4">
                  <a:lumMod val="50000"/>
                </a:schemeClr>
              </a:solidFill>
              <a:latin typeface="Calibri" panose="020F0502020204030204" pitchFamily="34" charset="0"/>
              <a:cs typeface="Calibri" panose="020F0502020204030204" pitchFamily="34" charset="0"/>
            </a:endParaRPr>
          </a:p>
          <a:p>
            <a:pPr algn="ctr"/>
            <a:endParaRPr lang="en-US" sz="1200" dirty="0">
              <a:solidFill>
                <a:schemeClr val="accent4">
                  <a:lumMod val="50000"/>
                </a:schemeClr>
              </a:solidFill>
              <a:latin typeface="Calibri" panose="020F0502020204030204" pitchFamily="34" charset="0"/>
              <a:cs typeface="Calibri" panose="020F0502020204030204" pitchFamily="34" charset="0"/>
            </a:endParaRPr>
          </a:p>
          <a:p>
            <a:pPr algn="ctr"/>
            <a:endParaRPr lang="en-US" sz="1200" dirty="0">
              <a:solidFill>
                <a:schemeClr val="accent4">
                  <a:lumMod val="50000"/>
                </a:schemeClr>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642086F8-747E-4CD1-BC2B-80243F63E7D1}"/>
              </a:ext>
            </a:extLst>
          </p:cNvPr>
          <p:cNvSpPr/>
          <p:nvPr/>
        </p:nvSpPr>
        <p:spPr>
          <a:xfrm rot="16200000">
            <a:off x="-609600" y="4400854"/>
            <a:ext cx="13716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u="sng" dirty="0">
                <a:solidFill>
                  <a:schemeClr val="accent4">
                    <a:lumMod val="50000"/>
                  </a:schemeClr>
                </a:solidFill>
                <a:latin typeface="Calibri" panose="020F0502020204030204" pitchFamily="34" charset="0"/>
                <a:cs typeface="Calibri" panose="020F0502020204030204" pitchFamily="34" charset="0"/>
              </a:rPr>
              <a:t>Protocols</a:t>
            </a:r>
          </a:p>
        </p:txBody>
      </p:sp>
      <p:sp>
        <p:nvSpPr>
          <p:cNvPr id="42" name="Rectangle 41">
            <a:extLst>
              <a:ext uri="{FF2B5EF4-FFF2-40B4-BE49-F238E27FC236}">
                <a16:creationId xmlns:a16="http://schemas.microsoft.com/office/drawing/2014/main" id="{F021EDBD-4E4A-4A49-BBA6-A8CD23F64EC0}"/>
              </a:ext>
            </a:extLst>
          </p:cNvPr>
          <p:cNvSpPr/>
          <p:nvPr/>
        </p:nvSpPr>
        <p:spPr>
          <a:xfrm rot="16200000">
            <a:off x="-618786" y="3029712"/>
            <a:ext cx="1408176"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u="sng" dirty="0">
                <a:solidFill>
                  <a:schemeClr val="accent4">
                    <a:lumMod val="50000"/>
                  </a:schemeClr>
                </a:solidFill>
                <a:latin typeface="Calibri" panose="020F0502020204030204" pitchFamily="34" charset="0"/>
                <a:cs typeface="Calibri" panose="020F0502020204030204" pitchFamily="34" charset="0"/>
              </a:rPr>
              <a:t>Research Methods</a:t>
            </a:r>
          </a:p>
        </p:txBody>
      </p:sp>
      <p:sp>
        <p:nvSpPr>
          <p:cNvPr id="10" name="Rectangle 9">
            <a:extLst>
              <a:ext uri="{FF2B5EF4-FFF2-40B4-BE49-F238E27FC236}">
                <a16:creationId xmlns:a16="http://schemas.microsoft.com/office/drawing/2014/main" id="{2C1DF3D1-19A9-4429-A287-1864AE8518CD}"/>
              </a:ext>
            </a:extLst>
          </p:cNvPr>
          <p:cNvSpPr/>
          <p:nvPr/>
        </p:nvSpPr>
        <p:spPr>
          <a:xfrm>
            <a:off x="3264582" y="5943600"/>
            <a:ext cx="1078818"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MTN-003-P01</a:t>
            </a:r>
          </a:p>
        </p:txBody>
      </p:sp>
      <p:sp>
        <p:nvSpPr>
          <p:cNvPr id="13" name="Rectangle 12">
            <a:extLst>
              <a:ext uri="{FF2B5EF4-FFF2-40B4-BE49-F238E27FC236}">
                <a16:creationId xmlns:a16="http://schemas.microsoft.com/office/drawing/2014/main" id="{0BC4EFD4-29C1-4759-9216-FAA52F1F4084}"/>
              </a:ext>
            </a:extLst>
          </p:cNvPr>
          <p:cNvSpPr/>
          <p:nvPr/>
        </p:nvSpPr>
        <p:spPr>
          <a:xfrm>
            <a:off x="190227" y="4800600"/>
            <a:ext cx="1175526"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MTN-004</a:t>
            </a:r>
          </a:p>
        </p:txBody>
      </p:sp>
      <p:sp>
        <p:nvSpPr>
          <p:cNvPr id="16" name="Rectangle 15">
            <a:extLst>
              <a:ext uri="{FF2B5EF4-FFF2-40B4-BE49-F238E27FC236}">
                <a16:creationId xmlns:a16="http://schemas.microsoft.com/office/drawing/2014/main" id="{C27B2782-0FA7-4096-93CB-58227B5ADEDD}"/>
              </a:ext>
            </a:extLst>
          </p:cNvPr>
          <p:cNvSpPr/>
          <p:nvPr/>
        </p:nvSpPr>
        <p:spPr>
          <a:xfrm>
            <a:off x="3276600" y="5715000"/>
            <a:ext cx="2574387" cy="152400"/>
          </a:xfrm>
          <a:prstGeom prst="rect">
            <a:avLst/>
          </a:prstGeom>
          <a:solidFill>
            <a:srgbClr val="E4F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4">
                    <a:lumMod val="50000"/>
                  </a:schemeClr>
                </a:solidFill>
                <a:latin typeface="Calibri" panose="020F0502020204030204" pitchFamily="34" charset="0"/>
                <a:cs typeface="Calibri" panose="020F0502020204030204" pitchFamily="34" charset="0"/>
              </a:rPr>
              <a:t>MTN-008</a:t>
            </a:r>
          </a:p>
        </p:txBody>
      </p:sp>
      <p:sp>
        <p:nvSpPr>
          <p:cNvPr id="19" name="TextBox 18">
            <a:extLst>
              <a:ext uri="{FF2B5EF4-FFF2-40B4-BE49-F238E27FC236}">
                <a16:creationId xmlns:a16="http://schemas.microsoft.com/office/drawing/2014/main" id="{0D76E856-1203-4545-88F4-1A490645A6D3}"/>
              </a:ext>
            </a:extLst>
          </p:cNvPr>
          <p:cNvSpPr txBox="1"/>
          <p:nvPr/>
        </p:nvSpPr>
        <p:spPr>
          <a:xfrm>
            <a:off x="203802" y="6616330"/>
            <a:ext cx="5636479" cy="246221"/>
          </a:xfrm>
          <a:prstGeom prst="rect">
            <a:avLst/>
          </a:prstGeom>
          <a:noFill/>
        </p:spPr>
        <p:txBody>
          <a:bodyPr wrap="none" rtlCol="0">
            <a:spAutoFit/>
          </a:bodyPr>
          <a:lstStyle/>
          <a:p>
            <a:r>
              <a:rPr lang="en-US" sz="1000" dirty="0">
                <a:solidFill>
                  <a:schemeClr val="accent4">
                    <a:lumMod val="50000"/>
                  </a:schemeClr>
                </a:solidFill>
                <a:latin typeface="Calibri" panose="020F0502020204030204" pitchFamily="34" charset="0"/>
                <a:cs typeface="Calibri" panose="020F0502020204030204" pitchFamily="34" charset="0"/>
              </a:rPr>
              <a:t>Refer to the </a:t>
            </a:r>
            <a:r>
              <a:rPr lang="en-US" sz="1000" dirty="0">
                <a:solidFill>
                  <a:schemeClr val="accent4">
                    <a:lumMod val="50000"/>
                  </a:schemeClr>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Research Methods and Tools Glossary </a:t>
            </a:r>
            <a:r>
              <a:rPr lang="en-US" sz="1000" dirty="0">
                <a:solidFill>
                  <a:schemeClr val="accent4">
                    <a:lumMod val="50000"/>
                  </a:schemeClr>
                </a:solidFill>
                <a:latin typeface="Calibri" panose="020F0502020204030204" pitchFamily="34" charset="0"/>
                <a:cs typeface="Calibri" panose="020F0502020204030204" pitchFamily="34" charset="0"/>
              </a:rPr>
              <a:t>for more detailed information on data collection tools</a:t>
            </a:r>
          </a:p>
        </p:txBody>
      </p:sp>
      <p:grpSp>
        <p:nvGrpSpPr>
          <p:cNvPr id="66" name="Group 65">
            <a:extLst>
              <a:ext uri="{FF2B5EF4-FFF2-40B4-BE49-F238E27FC236}">
                <a16:creationId xmlns:a16="http://schemas.microsoft.com/office/drawing/2014/main" id="{6F4EE1C1-4812-42C3-B269-C970197686B3}"/>
              </a:ext>
            </a:extLst>
          </p:cNvPr>
          <p:cNvGrpSpPr/>
          <p:nvPr/>
        </p:nvGrpSpPr>
        <p:grpSpPr>
          <a:xfrm>
            <a:off x="8534400" y="6324600"/>
            <a:ext cx="3811256" cy="3065844"/>
            <a:chOff x="8534400" y="3792156"/>
            <a:chExt cx="3811256" cy="3065844"/>
          </a:xfrm>
        </p:grpSpPr>
        <p:grpSp>
          <p:nvGrpSpPr>
            <p:cNvPr id="68" name="Group 67">
              <a:extLst>
                <a:ext uri="{FF2B5EF4-FFF2-40B4-BE49-F238E27FC236}">
                  <a16:creationId xmlns:a16="http://schemas.microsoft.com/office/drawing/2014/main" id="{2F7173AF-58E5-4FEC-BA6D-33FF4E46F946}"/>
                </a:ext>
              </a:extLst>
            </p:cNvPr>
            <p:cNvGrpSpPr/>
            <p:nvPr/>
          </p:nvGrpSpPr>
          <p:grpSpPr>
            <a:xfrm>
              <a:off x="8534400" y="3792156"/>
              <a:ext cx="3811256" cy="3065844"/>
              <a:chOff x="8534400" y="3810000"/>
              <a:chExt cx="3811256" cy="3065844"/>
            </a:xfrm>
          </p:grpSpPr>
          <p:sp>
            <p:nvSpPr>
              <p:cNvPr id="72" name="Rectangle 71">
                <a:extLst>
                  <a:ext uri="{FF2B5EF4-FFF2-40B4-BE49-F238E27FC236}">
                    <a16:creationId xmlns:a16="http://schemas.microsoft.com/office/drawing/2014/main" id="{CC51E34B-950C-4FAF-AA13-F1975BCCDCC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30330CF-464A-4B65-AD14-8024D2E74C5B}"/>
                  </a:ext>
                </a:extLst>
              </p:cNvPr>
              <p:cNvPicPr>
                <a:picLocks noChangeAspect="1"/>
              </p:cNvPicPr>
              <p:nvPr/>
            </p:nvPicPr>
            <p:blipFill>
              <a:blip r:embed="rId4"/>
              <a:stretch>
                <a:fillRect/>
              </a:stretch>
            </p:blipFill>
            <p:spPr>
              <a:xfrm>
                <a:off x="8686800" y="3962400"/>
                <a:ext cx="254000" cy="165100"/>
              </a:xfrm>
              <a:prstGeom prst="rect">
                <a:avLst/>
              </a:prstGeom>
            </p:spPr>
          </p:pic>
          <p:sp>
            <p:nvSpPr>
              <p:cNvPr id="76" name="TextBox 75">
                <a:extLst>
                  <a:ext uri="{FF2B5EF4-FFF2-40B4-BE49-F238E27FC236}">
                    <a16:creationId xmlns:a16="http://schemas.microsoft.com/office/drawing/2014/main" id="{AE180E0B-DCA8-48AF-A6FC-D7DF496C12C4}"/>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79" name="TextBox 78">
                <a:hlinkClick r:id="rId5" action="ppaction://hlinksldjump"/>
                <a:extLst>
                  <a:ext uri="{FF2B5EF4-FFF2-40B4-BE49-F238E27FC236}">
                    <a16:creationId xmlns:a16="http://schemas.microsoft.com/office/drawing/2014/main" id="{8285F0B7-6354-46B9-B0D5-BA425B15F0E7}"/>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80" name="Rectangle 79">
                <a:hlinkClick r:id="rId5" action="ppaction://hlinksldjump"/>
                <a:extLst>
                  <a:ext uri="{FF2B5EF4-FFF2-40B4-BE49-F238E27FC236}">
                    <a16:creationId xmlns:a16="http://schemas.microsoft.com/office/drawing/2014/main" id="{5F48B3E8-36B2-4E4C-B1DB-AFB8C2AF5857}"/>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81" name="Rectangle 80">
                <a:hlinkClick r:id="rId6" action="ppaction://hlinksldjump"/>
                <a:extLst>
                  <a:ext uri="{FF2B5EF4-FFF2-40B4-BE49-F238E27FC236}">
                    <a16:creationId xmlns:a16="http://schemas.microsoft.com/office/drawing/2014/main" id="{41EC0FB6-F198-4EC9-95D1-ACA98B2FF5FA}"/>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83" name="TextBox 82">
                <a:hlinkClick r:id="rId6" action="ppaction://hlinksldjump"/>
                <a:extLst>
                  <a:ext uri="{FF2B5EF4-FFF2-40B4-BE49-F238E27FC236}">
                    <a16:creationId xmlns:a16="http://schemas.microsoft.com/office/drawing/2014/main" id="{219A9148-226F-42D7-A30C-41DE11EB18E4}"/>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84" name="Rectangle 83">
                <a:hlinkClick r:id="rId7" action="ppaction://hlinksldjump"/>
                <a:extLst>
                  <a:ext uri="{FF2B5EF4-FFF2-40B4-BE49-F238E27FC236}">
                    <a16:creationId xmlns:a16="http://schemas.microsoft.com/office/drawing/2014/main" id="{FC76ACF5-BA43-4237-B333-E2C8998D21FC}"/>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85" name="TextBox 84">
                <a:hlinkClick r:id="rId7" action="ppaction://hlinksldjump"/>
                <a:extLst>
                  <a:ext uri="{FF2B5EF4-FFF2-40B4-BE49-F238E27FC236}">
                    <a16:creationId xmlns:a16="http://schemas.microsoft.com/office/drawing/2014/main" id="{77754A8F-8350-4205-BF33-96B76290BF85}"/>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86" name="Rectangle 85">
                <a:hlinkClick r:id="rId8" action="ppaction://hlinksldjump"/>
                <a:extLst>
                  <a:ext uri="{FF2B5EF4-FFF2-40B4-BE49-F238E27FC236}">
                    <a16:creationId xmlns:a16="http://schemas.microsoft.com/office/drawing/2014/main" id="{460B7275-7EFC-4D36-8EAD-A66F9304D84F}"/>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87" name="TextBox 86">
                <a:hlinkClick r:id="rId8" action="ppaction://hlinksldjump"/>
                <a:extLst>
                  <a:ext uri="{FF2B5EF4-FFF2-40B4-BE49-F238E27FC236}">
                    <a16:creationId xmlns:a16="http://schemas.microsoft.com/office/drawing/2014/main" id="{2B117E02-D0A2-4A80-94A6-BC308C0A0EF9}"/>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90" name="Straight Connector 89">
                <a:extLst>
                  <a:ext uri="{FF2B5EF4-FFF2-40B4-BE49-F238E27FC236}">
                    <a16:creationId xmlns:a16="http://schemas.microsoft.com/office/drawing/2014/main" id="{CE811216-06FD-4EBD-BE6A-DF8D8F74B641}"/>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1243F4E4-BDC2-493F-B5D1-ADF4AD285586}"/>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70" name="Straight Connector 69">
              <a:extLst>
                <a:ext uri="{FF2B5EF4-FFF2-40B4-BE49-F238E27FC236}">
                  <a16:creationId xmlns:a16="http://schemas.microsoft.com/office/drawing/2014/main" id="{9B5E0E88-AFDE-4F74-90F8-E07BC1A683A4}"/>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52135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66"/>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66"/>
                                        </p:tgtEl>
                                        <p:attrNameLst>
                                          <p:attrName>ppt_x</p:attrName>
                                          <p:attrName>ppt_y</p:attrName>
                                        </p:attrNameLst>
                                      </p:cBhvr>
                                      <p:rCtr x="0" y="18588"/>
                                    </p:animMotion>
                                  </p:childTnLst>
                                </p:cTn>
                              </p:par>
                            </p:childTnLst>
                          </p:cTn>
                        </p:par>
                      </p:childTnLst>
                    </p:cTn>
                  </p:par>
                </p:childTnLst>
              </p:cTn>
              <p:nextCondLst>
                <p:cond evt="onClick" delay="0">
                  <p:tgtEl>
                    <p:spTgt spid="6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BFD52C-9367-894F-BCEF-306573E8644E}"/>
              </a:ext>
            </a:extLst>
          </p:cNvPr>
          <p:cNvSpPr>
            <a:spLocks noGrp="1"/>
          </p:cNvSpPr>
          <p:nvPr>
            <p:ph type="title"/>
          </p:nvPr>
        </p:nvSpPr>
        <p:spPr>
          <a:xfrm>
            <a:off x="381000" y="152400"/>
            <a:ext cx="12039600" cy="965200"/>
          </a:xfrm>
        </p:spPr>
        <p:txBody>
          <a:bodyPr/>
          <a:lstStyle/>
          <a:p>
            <a:pPr algn="l"/>
            <a:r>
              <a:rPr lang="en-US" sz="3200" b="1" dirty="0"/>
              <a:t>Methods </a:t>
            </a:r>
            <a:r>
              <a:rPr lang="en-US" sz="3200" dirty="0"/>
              <a:t>|</a:t>
            </a:r>
            <a:r>
              <a:rPr lang="en-US" sz="3200" b="1" dirty="0"/>
              <a:t> </a:t>
            </a:r>
            <a:r>
              <a:rPr lang="en-US" sz="3200" dirty="0"/>
              <a:t>Examples of visual tools for data collection</a:t>
            </a:r>
          </a:p>
        </p:txBody>
      </p:sp>
      <p:sp>
        <p:nvSpPr>
          <p:cNvPr id="7" name="Content Placeholder 2">
            <a:extLst>
              <a:ext uri="{FF2B5EF4-FFF2-40B4-BE49-F238E27FC236}">
                <a16:creationId xmlns:a16="http://schemas.microsoft.com/office/drawing/2014/main" id="{EE7E0203-C542-492D-B78E-52180EC068A8}"/>
              </a:ext>
            </a:extLst>
          </p:cNvPr>
          <p:cNvSpPr txBox="1">
            <a:spLocks/>
          </p:cNvSpPr>
          <p:nvPr/>
        </p:nvSpPr>
        <p:spPr bwMode="auto">
          <a:xfrm>
            <a:off x="231987" y="1483146"/>
            <a:ext cx="6920094"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Font typeface="Arial" charset="0"/>
              <a:buNone/>
            </a:pPr>
            <a:r>
              <a:rPr lang="en-US" sz="1600" b="1" dirty="0">
                <a:solidFill>
                  <a:srgbClr val="740074"/>
                </a:solidFill>
                <a:latin typeface="Calibri" panose="020F0502020204030204" pitchFamily="34" charset="0"/>
                <a:cs typeface="Calibri" panose="020F0502020204030204" pitchFamily="34" charset="0"/>
              </a:rPr>
              <a:t>Visual depictions of product effectiveness and adherence levels</a:t>
            </a:r>
          </a:p>
          <a:p>
            <a:pPr marL="0" lvl="1" indent="0" eaLnBrk="1" hangingPunct="1">
              <a:buFont typeface="Arial" charset="0"/>
              <a:buNone/>
            </a:pPr>
            <a:r>
              <a:rPr lang="en-US" sz="1400" dirty="0">
                <a:solidFill>
                  <a:schemeClr val="accent4">
                    <a:lumMod val="50000"/>
                  </a:schemeClr>
                </a:solidFill>
                <a:latin typeface="Calibri" panose="020F0502020204030204" pitchFamily="34" charset="0"/>
                <a:cs typeface="Calibri" panose="020F0502020204030204" pitchFamily="34" charset="0"/>
              </a:rPr>
              <a:t>These tools depict individual adherence levels to rectal product use (left) and oral PrEP or vaginal ring use (middle) and were designed to explore adherence challenges with participants of MTN-035 (DESIRE) and provide drug level feedback in MTN-034 (REACH). </a:t>
            </a:r>
          </a:p>
        </p:txBody>
      </p:sp>
      <p:sp>
        <p:nvSpPr>
          <p:cNvPr id="9" name="AutoShape 3">
            <a:extLst>
              <a:ext uri="{FF2B5EF4-FFF2-40B4-BE49-F238E27FC236}">
                <a16:creationId xmlns:a16="http://schemas.microsoft.com/office/drawing/2014/main" id="{D065DA9B-388C-48D0-B101-1DB8711388E9}"/>
              </a:ext>
            </a:extLst>
          </p:cNvPr>
          <p:cNvSpPr>
            <a:spLocks noChangeAspect="1" noChangeArrowheads="1" noTextEdit="1"/>
          </p:cNvSpPr>
          <p:nvPr/>
        </p:nvSpPr>
        <p:spPr bwMode="auto">
          <a:xfrm>
            <a:off x="6477000" y="1331077"/>
            <a:ext cx="5483013" cy="43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0C461B52-FBC4-4460-96F3-1C39D68592EC}"/>
              </a:ext>
            </a:extLst>
          </p:cNvPr>
          <p:cNvSpPr txBox="1">
            <a:spLocks/>
          </p:cNvSpPr>
          <p:nvPr/>
        </p:nvSpPr>
        <p:spPr bwMode="auto">
          <a:xfrm>
            <a:off x="7294958" y="1483146"/>
            <a:ext cx="4361786"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6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Font typeface="Arial" charset="0"/>
              <a:buNone/>
            </a:pPr>
            <a:r>
              <a:rPr lang="en-US" sz="1600" b="1" dirty="0">
                <a:solidFill>
                  <a:srgbClr val="740074"/>
                </a:solidFill>
                <a:latin typeface="Calibri" panose="020F0502020204030204" pitchFamily="34" charset="0"/>
                <a:cs typeface="Calibri" panose="020F0502020204030204" pitchFamily="34" charset="0"/>
              </a:rPr>
              <a:t>Home mapping</a:t>
            </a:r>
          </a:p>
          <a:p>
            <a:pPr marL="0" lvl="1" indent="0" eaLnBrk="1" hangingPunct="1">
              <a:buFont typeface="Arial" charset="0"/>
              <a:buNone/>
            </a:pPr>
            <a:r>
              <a:rPr lang="en-US" sz="1400" dirty="0">
                <a:solidFill>
                  <a:schemeClr val="accent4">
                    <a:lumMod val="50000"/>
                  </a:schemeClr>
                </a:solidFill>
                <a:latin typeface="Calibri" panose="020F0502020204030204" pitchFamily="34" charset="0"/>
                <a:cs typeface="Calibri" panose="020F0502020204030204" pitchFamily="34" charset="0"/>
              </a:rPr>
              <a:t>This data collection technique was used during MTN-025 (HOPE) to elicit discussions around how the vaginal ring could be stored and used at home.</a:t>
            </a:r>
          </a:p>
        </p:txBody>
      </p:sp>
      <p:sp>
        <p:nvSpPr>
          <p:cNvPr id="13" name="TextBox 12">
            <a:extLst>
              <a:ext uri="{FF2B5EF4-FFF2-40B4-BE49-F238E27FC236}">
                <a16:creationId xmlns:a16="http://schemas.microsoft.com/office/drawing/2014/main" id="{D2A30CB7-D88B-4249-B576-96F6A5A95AD8}"/>
              </a:ext>
            </a:extLst>
          </p:cNvPr>
          <p:cNvSpPr txBox="1"/>
          <p:nvPr/>
        </p:nvSpPr>
        <p:spPr>
          <a:xfrm>
            <a:off x="18954" y="6288899"/>
            <a:ext cx="7066358" cy="553998"/>
          </a:xfrm>
          <a:prstGeom prst="rect">
            <a:avLst/>
          </a:prstGeom>
          <a:noFill/>
        </p:spPr>
        <p:txBody>
          <a:bodyPr wrap="square">
            <a:spAutoFit/>
          </a:bodyPr>
          <a:lstStyle/>
          <a:p>
            <a:pPr marL="0" lvl="1" indent="0" eaLnBrk="1" hangingPunct="1">
              <a:buNone/>
            </a:pPr>
            <a:r>
              <a:rPr lang="en-US" sz="1000" dirty="0">
                <a:solidFill>
                  <a:schemeClr val="accent4">
                    <a:lumMod val="50000"/>
                  </a:schemeClr>
                </a:solidFill>
                <a:latin typeface="Calibri" panose="020F0502020204030204" pitchFamily="34" charset="0"/>
                <a:cs typeface="Calibri" panose="020F0502020204030204" pitchFamily="34" charset="0"/>
              </a:rPr>
              <a:t>Source: Left image from MTN-035 study materials. Middle image from Nair, L. et al “Adherence to the dapivirine vaginal ring and oral PrEP among adolescent girls and young women in Africa: interim results from the REACH study” IAS 2021. Left image from Gichane, M. et al “Impact of women's home environment on use of the dapivirine ring for HIV prevention in MTN-025/HOPE” HIVR4P 2021.  </a:t>
            </a:r>
            <a:endParaRPr lang="en-US" sz="1000" dirty="0">
              <a:solidFill>
                <a:schemeClr val="accent4">
                  <a:lumMod val="50000"/>
                </a:schemeClr>
              </a:solidFill>
              <a:highlight>
                <a:srgbClr val="FFFF00"/>
              </a:highlight>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B1F0686-C8C8-714A-8796-0C677693DA7B}"/>
              </a:ext>
            </a:extLst>
          </p:cNvPr>
          <p:cNvCxnSpPr>
            <a:cxnSpLocks/>
          </p:cNvCxnSpPr>
          <p:nvPr/>
        </p:nvCxnSpPr>
        <p:spPr>
          <a:xfrm>
            <a:off x="7152081" y="1483146"/>
            <a:ext cx="0" cy="4957513"/>
          </a:xfrm>
          <a:prstGeom prst="line">
            <a:avLst/>
          </a:prstGeom>
          <a:ln>
            <a:solidFill>
              <a:srgbClr val="740074"/>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2C5EADDB-47DF-45E2-A4E3-0C9AF3C999DE}"/>
              </a:ext>
            </a:extLst>
          </p:cNvPr>
          <p:cNvGrpSpPr/>
          <p:nvPr/>
        </p:nvGrpSpPr>
        <p:grpSpPr>
          <a:xfrm>
            <a:off x="8534400" y="6324600"/>
            <a:ext cx="3811256" cy="3065844"/>
            <a:chOff x="8534400" y="3792156"/>
            <a:chExt cx="3811256" cy="3065844"/>
          </a:xfrm>
        </p:grpSpPr>
        <p:grpSp>
          <p:nvGrpSpPr>
            <p:cNvPr id="41" name="Group 40">
              <a:extLst>
                <a:ext uri="{FF2B5EF4-FFF2-40B4-BE49-F238E27FC236}">
                  <a16:creationId xmlns:a16="http://schemas.microsoft.com/office/drawing/2014/main" id="{E04747E4-CBF9-4AF4-A007-D14A0188C643}"/>
                </a:ext>
              </a:extLst>
            </p:cNvPr>
            <p:cNvGrpSpPr/>
            <p:nvPr/>
          </p:nvGrpSpPr>
          <p:grpSpPr>
            <a:xfrm>
              <a:off x="8534400" y="3792156"/>
              <a:ext cx="3811256" cy="3065844"/>
              <a:chOff x="8534400" y="3810000"/>
              <a:chExt cx="3811256" cy="3065844"/>
            </a:xfrm>
          </p:grpSpPr>
          <p:sp>
            <p:nvSpPr>
              <p:cNvPr id="43" name="Rectangle 42">
                <a:extLst>
                  <a:ext uri="{FF2B5EF4-FFF2-40B4-BE49-F238E27FC236}">
                    <a16:creationId xmlns:a16="http://schemas.microsoft.com/office/drawing/2014/main" id="{6E3A2BD1-1F8E-4C66-84E0-3A83A9E42042}"/>
                  </a:ext>
                </a:extLst>
              </p:cNvPr>
              <p:cNvSpPr/>
              <p:nvPr/>
            </p:nvSpPr>
            <p:spPr>
              <a:xfrm>
                <a:off x="8534400" y="3810000"/>
                <a:ext cx="3657600" cy="3065844"/>
              </a:xfrm>
              <a:prstGeom prst="rect">
                <a:avLst/>
              </a:prstGeom>
              <a:solidFill>
                <a:srgbClr val="9B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8B791A37-BA76-4FF4-BADF-190A32ADE15C}"/>
                  </a:ext>
                </a:extLst>
              </p:cNvPr>
              <p:cNvPicPr>
                <a:picLocks noChangeAspect="1"/>
              </p:cNvPicPr>
              <p:nvPr/>
            </p:nvPicPr>
            <p:blipFill>
              <a:blip r:embed="rId3"/>
              <a:stretch>
                <a:fillRect/>
              </a:stretch>
            </p:blipFill>
            <p:spPr>
              <a:xfrm>
                <a:off x="8686800" y="3962400"/>
                <a:ext cx="254000" cy="165100"/>
              </a:xfrm>
              <a:prstGeom prst="rect">
                <a:avLst/>
              </a:prstGeom>
            </p:spPr>
          </p:pic>
          <p:sp>
            <p:nvSpPr>
              <p:cNvPr id="45" name="TextBox 44">
                <a:extLst>
                  <a:ext uri="{FF2B5EF4-FFF2-40B4-BE49-F238E27FC236}">
                    <a16:creationId xmlns:a16="http://schemas.microsoft.com/office/drawing/2014/main" id="{761CAA0C-0335-4182-9C56-7CBD7411C985}"/>
                  </a:ext>
                </a:extLst>
              </p:cNvPr>
              <p:cNvSpPr txBox="1"/>
              <p:nvPr/>
            </p:nvSpPr>
            <p:spPr>
              <a:xfrm>
                <a:off x="9074339" y="3891061"/>
                <a:ext cx="2514600" cy="307777"/>
              </a:xfrm>
              <a:prstGeom prst="rect">
                <a:avLst/>
              </a:prstGeom>
              <a:noFill/>
            </p:spPr>
            <p:txBody>
              <a:bodyPr wrap="square" rtlCol="0">
                <a:spAutoFit/>
              </a:bodyPr>
              <a:lstStyle/>
              <a:p>
                <a:r>
                  <a:rPr lang="en-US" sz="1400" b="1" spc="3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CONTENTS</a:t>
                </a:r>
              </a:p>
            </p:txBody>
          </p:sp>
          <p:sp>
            <p:nvSpPr>
              <p:cNvPr id="46" name="TextBox 45">
                <a:hlinkClick r:id="rId4" action="ppaction://hlinksldjump"/>
                <a:extLst>
                  <a:ext uri="{FF2B5EF4-FFF2-40B4-BE49-F238E27FC236}">
                    <a16:creationId xmlns:a16="http://schemas.microsoft.com/office/drawing/2014/main" id="{6C8D2096-82CA-4E75-91B6-5F617DC85A93}"/>
                  </a:ext>
                </a:extLst>
              </p:cNvPr>
              <p:cNvSpPr txBox="1"/>
              <p:nvPr/>
            </p:nvSpPr>
            <p:spPr>
              <a:xfrm>
                <a:off x="9069056" y="4441547"/>
                <a:ext cx="3276600" cy="430887"/>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The MTN Social and Behavioral Research Portfolio</a:t>
                </a:r>
              </a:p>
            </p:txBody>
          </p:sp>
          <p:sp>
            <p:nvSpPr>
              <p:cNvPr id="47" name="Rectangle 46">
                <a:hlinkClick r:id="rId4" action="ppaction://hlinksldjump"/>
                <a:extLst>
                  <a:ext uri="{FF2B5EF4-FFF2-40B4-BE49-F238E27FC236}">
                    <a16:creationId xmlns:a16="http://schemas.microsoft.com/office/drawing/2014/main" id="{FFFC01EC-88EF-4285-8A40-1C7D35C65648}"/>
                  </a:ext>
                </a:extLst>
              </p:cNvPr>
              <p:cNvSpPr/>
              <p:nvPr/>
            </p:nvSpPr>
            <p:spPr>
              <a:xfrm>
                <a:off x="8648148" y="4379992"/>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1</a:t>
                </a:r>
                <a:endParaRPr lang="en-US" sz="2000" dirty="0">
                  <a:solidFill>
                    <a:schemeClr val="accent2">
                      <a:lumMod val="50000"/>
                    </a:schemeClr>
                  </a:solidFill>
                </a:endParaRPr>
              </a:p>
            </p:txBody>
          </p:sp>
          <p:sp>
            <p:nvSpPr>
              <p:cNvPr id="48" name="Rectangle 47">
                <a:hlinkClick r:id="rId5" action="ppaction://hlinksldjump"/>
                <a:extLst>
                  <a:ext uri="{FF2B5EF4-FFF2-40B4-BE49-F238E27FC236}">
                    <a16:creationId xmlns:a16="http://schemas.microsoft.com/office/drawing/2014/main" id="{72221A4B-3143-4826-AA12-E1718918C4A8}"/>
                  </a:ext>
                </a:extLst>
              </p:cNvPr>
              <p:cNvSpPr/>
              <p:nvPr/>
            </p:nvSpPr>
            <p:spPr>
              <a:xfrm>
                <a:off x="8648148" y="4968120"/>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2</a:t>
                </a:r>
                <a:endParaRPr lang="en-US" sz="2000" dirty="0">
                  <a:solidFill>
                    <a:schemeClr val="accent2">
                      <a:lumMod val="50000"/>
                    </a:schemeClr>
                  </a:solidFill>
                </a:endParaRPr>
              </a:p>
            </p:txBody>
          </p:sp>
          <p:sp>
            <p:nvSpPr>
              <p:cNvPr id="49" name="TextBox 48">
                <a:hlinkClick r:id="rId5" action="ppaction://hlinksldjump"/>
                <a:extLst>
                  <a:ext uri="{FF2B5EF4-FFF2-40B4-BE49-F238E27FC236}">
                    <a16:creationId xmlns:a16="http://schemas.microsoft.com/office/drawing/2014/main" id="{B61ED81E-FBE7-464B-B7F0-831FC1919525}"/>
                  </a:ext>
                </a:extLst>
              </p:cNvPr>
              <p:cNvSpPr txBox="1"/>
              <p:nvPr/>
            </p:nvSpPr>
            <p:spPr>
              <a:xfrm>
                <a:off x="9069056" y="5029676"/>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Successes and Challenges </a:t>
                </a:r>
              </a:p>
            </p:txBody>
          </p:sp>
          <p:sp>
            <p:nvSpPr>
              <p:cNvPr id="50" name="Rectangle 49">
                <a:hlinkClick r:id="rId6" action="ppaction://hlinksldjump"/>
                <a:extLst>
                  <a:ext uri="{FF2B5EF4-FFF2-40B4-BE49-F238E27FC236}">
                    <a16:creationId xmlns:a16="http://schemas.microsoft.com/office/drawing/2014/main" id="{1B95D0AC-4B42-44E9-9351-873BAB19E1C8}"/>
                  </a:ext>
                </a:extLst>
              </p:cNvPr>
              <p:cNvSpPr/>
              <p:nvPr/>
            </p:nvSpPr>
            <p:spPr>
              <a:xfrm>
                <a:off x="8648148" y="5538489"/>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3</a:t>
                </a:r>
                <a:endParaRPr lang="en-US" sz="2000" dirty="0">
                  <a:solidFill>
                    <a:schemeClr val="accent2">
                      <a:lumMod val="50000"/>
                    </a:schemeClr>
                  </a:solidFill>
                </a:endParaRPr>
              </a:p>
            </p:txBody>
          </p:sp>
          <p:sp>
            <p:nvSpPr>
              <p:cNvPr id="51" name="TextBox 50">
                <a:hlinkClick r:id="rId6" action="ppaction://hlinksldjump"/>
                <a:extLst>
                  <a:ext uri="{FF2B5EF4-FFF2-40B4-BE49-F238E27FC236}">
                    <a16:creationId xmlns:a16="http://schemas.microsoft.com/office/drawing/2014/main" id="{98CA14C0-D8A1-4DB4-8C65-2FD4B5A08866}"/>
                  </a:ext>
                </a:extLst>
              </p:cNvPr>
              <p:cNvSpPr txBox="1"/>
              <p:nvPr/>
            </p:nvSpPr>
            <p:spPr>
              <a:xfrm>
                <a:off x="9069056" y="5600045"/>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Research Insights</a:t>
                </a:r>
              </a:p>
            </p:txBody>
          </p:sp>
          <p:sp>
            <p:nvSpPr>
              <p:cNvPr id="52" name="Rectangle 51">
                <a:hlinkClick r:id="rId7" action="ppaction://hlinksldjump"/>
                <a:extLst>
                  <a:ext uri="{FF2B5EF4-FFF2-40B4-BE49-F238E27FC236}">
                    <a16:creationId xmlns:a16="http://schemas.microsoft.com/office/drawing/2014/main" id="{5987795E-153E-4CEF-9BC6-7834EB3A93CA}"/>
                  </a:ext>
                </a:extLst>
              </p:cNvPr>
              <p:cNvSpPr/>
              <p:nvPr/>
            </p:nvSpPr>
            <p:spPr>
              <a:xfrm>
                <a:off x="8648148" y="6117911"/>
                <a:ext cx="418595" cy="400110"/>
              </a:xfrm>
              <a:prstGeom prst="rect">
                <a:avLst/>
              </a:prstGeom>
            </p:spPr>
            <p:txBody>
              <a:bodyPr wrap="square">
                <a:spAutoFit/>
              </a:bodyPr>
              <a:lstStyle/>
              <a:p>
                <a:r>
                  <a:rPr lang="en-US" sz="20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4</a:t>
                </a:r>
                <a:endParaRPr lang="en-US" sz="2000" dirty="0">
                  <a:solidFill>
                    <a:schemeClr val="accent2">
                      <a:lumMod val="50000"/>
                    </a:schemeClr>
                  </a:solidFill>
                </a:endParaRPr>
              </a:p>
            </p:txBody>
          </p:sp>
          <p:sp>
            <p:nvSpPr>
              <p:cNvPr id="53" name="TextBox 52">
                <a:hlinkClick r:id="rId7" action="ppaction://hlinksldjump"/>
                <a:extLst>
                  <a:ext uri="{FF2B5EF4-FFF2-40B4-BE49-F238E27FC236}">
                    <a16:creationId xmlns:a16="http://schemas.microsoft.com/office/drawing/2014/main" id="{4BAC6FDA-0B3B-470B-9121-C73D60EE3B15}"/>
                  </a:ext>
                </a:extLst>
              </p:cNvPr>
              <p:cNvSpPr txBox="1"/>
              <p:nvPr/>
            </p:nvSpPr>
            <p:spPr>
              <a:xfrm>
                <a:off x="9069056" y="6179467"/>
                <a:ext cx="3276600" cy="261610"/>
              </a:xfrm>
              <a:prstGeom prst="rect">
                <a:avLst/>
              </a:prstGeom>
              <a:noFill/>
            </p:spPr>
            <p:txBody>
              <a:bodyPr wrap="square" rtlCol="0">
                <a:spAutoFit/>
              </a:bodyPr>
              <a:lstStyle/>
              <a:p>
                <a:r>
                  <a:rPr lang="en-US" sz="1100" b="1" dirty="0">
                    <a:solidFill>
                      <a:schemeClr val="bg1"/>
                    </a:solidFill>
                    <a:latin typeface="Roboto" panose="02000000000000000000" pitchFamily="2" charset="0"/>
                    <a:ea typeface="Roboto" panose="02000000000000000000" pitchFamily="2" charset="0"/>
                    <a:cs typeface="Roboto" panose="02000000000000000000" pitchFamily="2" charset="0"/>
                  </a:rPr>
                  <a:t>Key Publications and Resources </a:t>
                </a:r>
              </a:p>
            </p:txBody>
          </p:sp>
          <p:cxnSp>
            <p:nvCxnSpPr>
              <p:cNvPr id="54" name="Straight Connector 53">
                <a:extLst>
                  <a:ext uri="{FF2B5EF4-FFF2-40B4-BE49-F238E27FC236}">
                    <a16:creationId xmlns:a16="http://schemas.microsoft.com/office/drawing/2014/main" id="{FE1E5E55-6F3B-4708-8E27-6B74CDB043A3}"/>
                  </a:ext>
                </a:extLst>
              </p:cNvPr>
              <p:cNvCxnSpPr>
                <a:cxnSpLocks/>
              </p:cNvCxnSpPr>
              <p:nvPr/>
            </p:nvCxnSpPr>
            <p:spPr>
              <a:xfrm>
                <a:off x="8686800" y="4876800"/>
                <a:ext cx="3276600" cy="0"/>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48641BA-D5D9-4554-9B14-3963727A49FC}"/>
                  </a:ext>
                </a:extLst>
              </p:cNvPr>
              <p:cNvCxnSpPr>
                <a:cxnSpLocks/>
              </p:cNvCxnSpPr>
              <p:nvPr/>
            </p:nvCxnSpPr>
            <p:spPr>
              <a:xfrm>
                <a:off x="8686800" y="5460749"/>
                <a:ext cx="3276600" cy="0"/>
              </a:xfrm>
              <a:prstGeom prst="line">
                <a:avLst/>
              </a:prstGeom>
            </p:spPr>
            <p:style>
              <a:lnRef idx="1">
                <a:schemeClr val="dk1"/>
              </a:lnRef>
              <a:fillRef idx="0">
                <a:schemeClr val="dk1"/>
              </a:fillRef>
              <a:effectRef idx="0">
                <a:schemeClr val="dk1"/>
              </a:effectRef>
              <a:fontRef idx="minor">
                <a:schemeClr val="tx1"/>
              </a:fontRef>
            </p:style>
          </p:cxnSp>
        </p:grpSp>
        <p:cxnSp>
          <p:nvCxnSpPr>
            <p:cNvPr id="42" name="Straight Connector 41">
              <a:extLst>
                <a:ext uri="{FF2B5EF4-FFF2-40B4-BE49-F238E27FC236}">
                  <a16:creationId xmlns:a16="http://schemas.microsoft.com/office/drawing/2014/main" id="{00C0765E-401E-4ABE-A9E1-A971C1DAD915}"/>
                </a:ext>
              </a:extLst>
            </p:cNvPr>
            <p:cNvCxnSpPr>
              <a:cxnSpLocks/>
            </p:cNvCxnSpPr>
            <p:nvPr/>
          </p:nvCxnSpPr>
          <p:spPr>
            <a:xfrm>
              <a:off x="8686800" y="6044698"/>
              <a:ext cx="3276600" cy="0"/>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DA626630-1125-8145-B983-1A03E8915373}"/>
              </a:ext>
            </a:extLst>
          </p:cNvPr>
          <p:cNvGrpSpPr/>
          <p:nvPr/>
        </p:nvGrpSpPr>
        <p:grpSpPr>
          <a:xfrm>
            <a:off x="3861656" y="2468281"/>
            <a:ext cx="2880981" cy="3712234"/>
            <a:chOff x="3861656" y="2468281"/>
            <a:chExt cx="2880981" cy="3712234"/>
          </a:xfrm>
        </p:grpSpPr>
        <p:pic>
          <p:nvPicPr>
            <p:cNvPr id="10" name="Picture 9" descr="A screenshot of a cell phone&#10;&#10;Description automatically generated">
              <a:extLst>
                <a:ext uri="{FF2B5EF4-FFF2-40B4-BE49-F238E27FC236}">
                  <a16:creationId xmlns:a16="http://schemas.microsoft.com/office/drawing/2014/main" id="{8A71EF5A-EF4F-4039-8F4C-1509D99719DA}"/>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3912" b="93888" l="5556" r="92361">
                          <a14:foregroundMark x1="19792" y1="4401" x2="7292" y2="13203"/>
                          <a14:foregroundMark x1="7292" y1="13203" x2="21528" y2="6112"/>
                          <a14:foregroundMark x1="21528" y1="6112" x2="6944" y2="13203"/>
                          <a14:foregroundMark x1="6944" y1="13203" x2="11806" y2="11247"/>
                          <a14:foregroundMark x1="22222" y1="14181" x2="10069" y2="4401"/>
                          <a14:foregroundMark x1="10069" y1="4401" x2="7292" y2="13203"/>
                          <a14:foregroundMark x1="5556" y1="4890" x2="21181" y2="4645"/>
                          <a14:foregroundMark x1="21181" y1="4890" x2="22569" y2="13936"/>
                          <a14:foregroundMark x1="20833" y1="13692" x2="6944" y2="14914"/>
                          <a14:foregroundMark x1="7639" y1="14914" x2="23264" y2="14670"/>
                          <a14:foregroundMark x1="6250" y1="5379" x2="6250" y2="12958"/>
                          <a14:foregroundMark x1="6597" y1="5379" x2="22222" y2="4156"/>
                          <a14:foregroundMark x1="22917" y1="4401" x2="22917" y2="14670"/>
                          <a14:foregroundMark x1="20486" y1="4401" x2="5903" y2="11980"/>
                          <a14:foregroundMark x1="5903" y1="11980" x2="5903" y2="14670"/>
                          <a14:foregroundMark x1="6250" y1="3912" x2="18056" y2="3912"/>
                          <a14:foregroundMark x1="40972" y1="5379" x2="61111" y2="5379"/>
                          <a14:foregroundMark x1="61111" y1="5379" x2="43056" y2="6601"/>
                          <a14:foregroundMark x1="43056" y1="6601" x2="60764" y2="9780"/>
                          <a14:foregroundMark x1="60764" y1="9780" x2="41667" y2="10758"/>
                          <a14:foregroundMark x1="41667" y1="10758" x2="59722" y2="12958"/>
                          <a14:foregroundMark x1="59722" y1="12958" x2="78472" y2="12714"/>
                          <a14:foregroundMark x1="78472" y1="12714" x2="79167" y2="12714"/>
                          <a14:foregroundMark x1="77778" y1="11491" x2="67014" y2="11491"/>
                          <a14:foregroundMark x1="75347" y1="11736" x2="71528" y2="11247"/>
                          <a14:foregroundMark x1="60417" y1="6601" x2="59375" y2="7579"/>
                          <a14:foregroundMark x1="52778" y1="12469" x2="29514" y2="12958"/>
                          <a14:foregroundMark x1="28472" y1="11980" x2="42014" y2="10758"/>
                          <a14:foregroundMark x1="43403" y1="10758" x2="27778" y2="10024"/>
                          <a14:foregroundMark x1="28819" y1="11002" x2="29167" y2="13692"/>
                          <a14:foregroundMark x1="27778" y1="10024" x2="29167" y2="12714"/>
                          <a14:foregroundMark x1="66319" y1="10269" x2="78472" y2="10024"/>
                          <a14:foregroundMark x1="61458" y1="11002" x2="67361" y2="10758"/>
                          <a14:foregroundMark x1="58681" y1="13936" x2="55208" y2="13936"/>
                          <a14:foregroundMark x1="56250" y1="12958" x2="49306" y2="13692"/>
                          <a14:foregroundMark x1="62153" y1="7335" x2="61111" y2="5379"/>
                          <a14:foregroundMark x1="63542" y1="5379" x2="59028" y2="8068"/>
                          <a14:foregroundMark x1="58333" y1="6601" x2="66667" y2="7335"/>
                          <a14:foregroundMark x1="63194" y1="7090" x2="64931" y2="6112"/>
                          <a14:foregroundMark x1="64931" y1="6112" x2="64931" y2="4401"/>
                          <a14:foregroundMark x1="44792" y1="7090" x2="41319" y2="7335"/>
                          <a14:foregroundMark x1="41319" y1="5623" x2="40972" y2="7335"/>
                          <a14:foregroundMark x1="61458" y1="5379" x2="64931" y2="4645"/>
                          <a14:foregroundMark x1="14583" y1="19315" x2="17708" y2="32029"/>
                          <a14:foregroundMark x1="17708" y1="32029" x2="20833" y2="18093"/>
                          <a14:foregroundMark x1="20833" y1="18093" x2="27431" y2="30318"/>
                          <a14:foregroundMark x1="27431" y1="30318" x2="45139" y2="26161"/>
                          <a14:foregroundMark x1="45139" y1="26161" x2="63194" y2="27384"/>
                          <a14:foregroundMark x1="63194" y1="27384" x2="88542" y2="26650"/>
                          <a14:foregroundMark x1="11806" y1="25672" x2="11806" y2="38631"/>
                          <a14:foregroundMark x1="11806" y1="38631" x2="70139" y2="39120"/>
                          <a14:foregroundMark x1="70139" y1="39120" x2="87847" y2="38142"/>
                          <a14:foregroundMark x1="87847" y1="38142" x2="86111" y2="19071"/>
                          <a14:foregroundMark x1="86111" y1="19804" x2="25694" y2="18582"/>
                          <a14:foregroundMark x1="25694" y1="18582" x2="63542" y2="19315"/>
                          <a14:foregroundMark x1="63542" y1="19315" x2="86806" y2="19071"/>
                          <a14:foregroundMark x1="87500" y1="19560" x2="14583" y2="17604"/>
                          <a14:foregroundMark x1="14583" y1="17604" x2="34028" y2="18826"/>
                          <a14:foregroundMark x1="34028" y1="18826" x2="71528" y2="18337"/>
                          <a14:foregroundMark x1="71528" y1="18337" x2="87500" y2="18582"/>
                          <a14:foregroundMark x1="89583" y1="33985" x2="71181" y2="39853"/>
                          <a14:foregroundMark x1="71181" y1="39853" x2="10417" y2="39120"/>
                          <a14:foregroundMark x1="21875" y1="20538" x2="39583" y2="20538"/>
                          <a14:foregroundMark x1="39583" y1="20538" x2="25000" y2="28606"/>
                          <a14:foregroundMark x1="25000" y1="28606" x2="47569" y2="28851"/>
                          <a14:foregroundMark x1="47569" y1="28851" x2="31597" y2="34230"/>
                          <a14:foregroundMark x1="31597" y1="34230" x2="45139" y2="34963"/>
                          <a14:foregroundMark x1="34375" y1="22494" x2="72569" y2="23472"/>
                          <a14:foregroundMark x1="72569" y1="23472" x2="84722" y2="36919"/>
                          <a14:foregroundMark x1="84722" y1="36919" x2="66667" y2="35208"/>
                          <a14:foregroundMark x1="66667" y1="35208" x2="49653" y2="29584"/>
                          <a14:foregroundMark x1="49653" y1="29584" x2="70139" y2="26895"/>
                          <a14:foregroundMark x1="70139" y1="26895" x2="79514" y2="34474"/>
                          <a14:foregroundMark x1="78125" y1="36430" x2="44444" y2="35452"/>
                          <a14:foregroundMark x1="11111" y1="44988" x2="9722" y2="58191"/>
                          <a14:foregroundMark x1="9722" y1="58191" x2="24653" y2="65281"/>
                          <a14:foregroundMark x1="24653" y1="65281" x2="42361" y2="64548"/>
                          <a14:foregroundMark x1="42361" y1="64548" x2="78125" y2="66504"/>
                          <a14:foregroundMark x1="78125" y1="66504" x2="88889" y2="55501"/>
                          <a14:foregroundMark x1="88889" y1="55501" x2="82986" y2="43521"/>
                          <a14:foregroundMark x1="82986" y1="43521" x2="27083" y2="44254"/>
                          <a14:foregroundMark x1="27083" y1="44254" x2="10417" y2="49389"/>
                          <a14:foregroundMark x1="10417" y1="49389" x2="13889" y2="62836"/>
                          <a14:foregroundMark x1="13889" y1="62836" x2="24653" y2="47433"/>
                          <a14:foregroundMark x1="24653" y1="47433" x2="34028" y2="57946"/>
                          <a14:foregroundMark x1="34028" y1="57946" x2="45486" y2="48411"/>
                          <a14:foregroundMark x1="45486" y1="48411" x2="61806" y2="54034"/>
                          <a14:foregroundMark x1="61806" y1="54034" x2="62847" y2="68215"/>
                          <a14:foregroundMark x1="62847" y1="68215" x2="73264" y2="55012"/>
                          <a14:foregroundMark x1="73264" y1="55012" x2="85764" y2="63325"/>
                          <a14:foregroundMark x1="84375" y1="60147" x2="83681" y2="46944"/>
                          <a14:foregroundMark x1="83681" y1="46944" x2="17014" y2="51834"/>
                          <a14:foregroundMark x1="17014" y1="51834" x2="32986" y2="61614"/>
                          <a14:foregroundMark x1="32986" y1="61614" x2="53819" y2="61125"/>
                          <a14:foregroundMark x1="53819" y1="61125" x2="73611" y2="62347"/>
                          <a14:foregroundMark x1="73611" y1="62347" x2="77083" y2="49144"/>
                          <a14:foregroundMark x1="77083" y1="49144" x2="59375" y2="50856"/>
                          <a14:foregroundMark x1="59375" y1="50856" x2="46528" y2="61369"/>
                          <a14:foregroundMark x1="46528" y1="61369" x2="46875" y2="61858"/>
                          <a14:foregroundMark x1="60069" y1="27873" x2="72222" y2="34963"/>
                          <a14:foregroundMark x1="30903" y1="44743" x2="57639" y2="49878"/>
                          <a14:foregroundMark x1="31597" y1="49878" x2="22917" y2="61369"/>
                          <a14:foregroundMark x1="26042" y1="50122" x2="25694" y2="60636"/>
                          <a14:foregroundMark x1="21181" y1="54279" x2="24653" y2="60147"/>
                          <a14:foregroundMark x1="35764" y1="50367" x2="30208" y2="60391"/>
                          <a14:foregroundMark x1="54167" y1="46944" x2="55556" y2="53545"/>
                          <a14:foregroundMark x1="79514" y1="66748" x2="20139" y2="66993"/>
                          <a14:foregroundMark x1="20139" y1="66993" x2="37500" y2="71149"/>
                          <a14:foregroundMark x1="37500" y1="71149" x2="74653" y2="72127"/>
                          <a14:foregroundMark x1="74653" y1="72127" x2="88194" y2="79951"/>
                          <a14:foregroundMark x1="88194" y1="79951" x2="89236" y2="92421"/>
                          <a14:foregroundMark x1="89236" y1="92421" x2="17014" y2="92910"/>
                          <a14:foregroundMark x1="17014" y1="92910" x2="6597" y2="82152"/>
                          <a14:foregroundMark x1="6597" y1="82152" x2="20139" y2="90954"/>
                          <a14:foregroundMark x1="20139" y1="90954" x2="25347" y2="77017"/>
                          <a14:foregroundMark x1="25347" y1="77017" x2="36111" y2="88998"/>
                          <a14:foregroundMark x1="36111" y1="88998" x2="46528" y2="74328"/>
                          <a14:foregroundMark x1="46528" y1="74328" x2="59028" y2="85575"/>
                          <a14:foregroundMark x1="59028" y1="85575" x2="69097" y2="73594"/>
                          <a14:foregroundMark x1="69097" y1="73594" x2="83333" y2="83863"/>
                          <a14:foregroundMark x1="83333" y1="83863" x2="85764" y2="88753"/>
                          <a14:foregroundMark x1="84028" y1="70416" x2="89931" y2="82152"/>
                          <a14:foregroundMark x1="89931" y1="82152" x2="83333" y2="93888"/>
                          <a14:foregroundMark x1="83333" y1="93888" x2="11806" y2="91198"/>
                          <a14:foregroundMark x1="9722" y1="82641" x2="14583" y2="91932"/>
                          <a14:foregroundMark x1="84028" y1="71149" x2="90972" y2="83130"/>
                          <a14:foregroundMark x1="90972" y1="83130" x2="85069" y2="92665"/>
                          <a14:foregroundMark x1="21181" y1="70660" x2="6944" y2="78240"/>
                          <a14:foregroundMark x1="6944" y1="78240" x2="8681" y2="91198"/>
                          <a14:foregroundMark x1="8681" y1="91198" x2="17708" y2="92665"/>
                          <a14:foregroundMark x1="18750" y1="92910" x2="11111" y2="92421"/>
                          <a14:foregroundMark x1="7292" y1="78484" x2="13194" y2="71638"/>
                          <a14:foregroundMark x1="14931" y1="71638" x2="9028" y2="77262"/>
                          <a14:foregroundMark x1="14583" y1="70905" x2="7986" y2="76284"/>
                          <a14:foregroundMark x1="14236" y1="71638" x2="14236" y2="70416"/>
                          <a14:foregroundMark x1="14236" y1="70660" x2="8681" y2="70905"/>
                          <a14:foregroundMark x1="11458" y1="71394" x2="8333" y2="72861"/>
                          <a14:foregroundMark x1="8333" y1="72127" x2="7986" y2="75550"/>
                          <a14:foregroundMark x1="89583" y1="85086" x2="90278" y2="90709"/>
                          <a14:foregroundMark x1="85417" y1="71394" x2="89583" y2="74817"/>
                          <a14:foregroundMark x1="86458" y1="71394" x2="91319" y2="71638"/>
                          <a14:foregroundMark x1="86806" y1="72372" x2="90625" y2="73350"/>
                          <a14:foregroundMark x1="90625" y1="73350" x2="90625" y2="77751"/>
                          <a14:foregroundMark x1="27083" y1="87775" x2="22222" y2="80196"/>
                          <a14:foregroundMark x1="87847" y1="19071" x2="91667" y2="24939"/>
                          <a14:foregroundMark x1="90278" y1="21516" x2="90972" y2="33741"/>
                          <a14:foregroundMark x1="91667" y1="32274" x2="92361" y2="38386"/>
                          <a14:foregroundMark x1="86458" y1="40342" x2="89931" y2="38631"/>
                          <a14:foregroundMark x1="9028" y1="19315" x2="9028" y2="28851"/>
                          <a14:foregroundMark x1="9028" y1="25917" x2="9028" y2="35452"/>
                          <a14:foregroundMark x1="7986" y1="29829" x2="9375" y2="38875"/>
                          <a14:foregroundMark x1="8681" y1="46699" x2="10069" y2="61614"/>
                          <a14:foregroundMark x1="7986" y1="49633" x2="7639" y2="59902"/>
                          <a14:foregroundMark x1="7639" y1="58435" x2="9375" y2="65037"/>
                        </a14:backgroundRemoval>
                      </a14:imgEffect>
                    </a14:imgLayer>
                  </a14:imgProps>
                </a:ext>
                <a:ext uri="{28A0092B-C50C-407E-A947-70E740481C1C}">
                  <a14:useLocalDpi xmlns:a14="http://schemas.microsoft.com/office/drawing/2010/main"/>
                </a:ext>
              </a:extLst>
            </a:blip>
            <a:srcRect l="4194" t="1394" b="5758"/>
            <a:stretch/>
          </p:blipFill>
          <p:spPr>
            <a:xfrm>
              <a:off x="4139178" y="2599508"/>
              <a:ext cx="2603459" cy="3581007"/>
            </a:xfrm>
            <a:prstGeom prst="rect">
              <a:avLst/>
            </a:prstGeom>
            <a:ln w="19050">
              <a:noFill/>
            </a:ln>
            <a:effectLst/>
          </p:spPr>
        </p:pic>
        <p:pic>
          <p:nvPicPr>
            <p:cNvPr id="3" name="Picture 2">
              <a:extLst>
                <a:ext uri="{FF2B5EF4-FFF2-40B4-BE49-F238E27FC236}">
                  <a16:creationId xmlns:a16="http://schemas.microsoft.com/office/drawing/2014/main" id="{32EE981A-A752-544A-9D9C-8246654AD3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1656" y="2468281"/>
              <a:ext cx="920749" cy="754766"/>
            </a:xfrm>
            <a:prstGeom prst="rect">
              <a:avLst/>
            </a:prstGeom>
          </p:spPr>
        </p:pic>
      </p:grpSp>
      <p:grpSp>
        <p:nvGrpSpPr>
          <p:cNvPr id="12" name="Group 11">
            <a:extLst>
              <a:ext uri="{FF2B5EF4-FFF2-40B4-BE49-F238E27FC236}">
                <a16:creationId xmlns:a16="http://schemas.microsoft.com/office/drawing/2014/main" id="{079FE095-4BBE-264F-8DDB-92A6B08A8F98}"/>
              </a:ext>
            </a:extLst>
          </p:cNvPr>
          <p:cNvGrpSpPr/>
          <p:nvPr/>
        </p:nvGrpSpPr>
        <p:grpSpPr>
          <a:xfrm>
            <a:off x="271423" y="2209800"/>
            <a:ext cx="2950121" cy="3955767"/>
            <a:chOff x="271423" y="2209800"/>
            <a:chExt cx="2950121" cy="3955767"/>
          </a:xfrm>
        </p:grpSpPr>
        <p:grpSp>
          <p:nvGrpSpPr>
            <p:cNvPr id="16" name="Group 15">
              <a:extLst>
                <a:ext uri="{FF2B5EF4-FFF2-40B4-BE49-F238E27FC236}">
                  <a16:creationId xmlns:a16="http://schemas.microsoft.com/office/drawing/2014/main" id="{03003BCC-764C-44E4-B6A5-A512E87D2402}"/>
                </a:ext>
              </a:extLst>
            </p:cNvPr>
            <p:cNvGrpSpPr/>
            <p:nvPr/>
          </p:nvGrpSpPr>
          <p:grpSpPr>
            <a:xfrm>
              <a:off x="762000" y="2209800"/>
              <a:ext cx="2459544" cy="3955767"/>
              <a:chOff x="3541145" y="65432"/>
              <a:chExt cx="5109711" cy="6727136"/>
            </a:xfrm>
          </p:grpSpPr>
          <p:grpSp>
            <p:nvGrpSpPr>
              <p:cNvPr id="17" name="Group 16">
                <a:extLst>
                  <a:ext uri="{FF2B5EF4-FFF2-40B4-BE49-F238E27FC236}">
                    <a16:creationId xmlns:a16="http://schemas.microsoft.com/office/drawing/2014/main" id="{B4544284-9162-4D83-A58D-565356DAFB08}"/>
                  </a:ext>
                </a:extLst>
              </p:cNvPr>
              <p:cNvGrpSpPr/>
              <p:nvPr/>
            </p:nvGrpSpPr>
            <p:grpSpPr>
              <a:xfrm>
                <a:off x="3795457" y="3026345"/>
                <a:ext cx="4601086" cy="3766223"/>
                <a:chOff x="1571929" y="1462183"/>
                <a:chExt cx="6099699" cy="5192382"/>
              </a:xfrm>
            </p:grpSpPr>
            <p:pic>
              <p:nvPicPr>
                <p:cNvPr id="19" name="Picture 18">
                  <a:extLst>
                    <a:ext uri="{FF2B5EF4-FFF2-40B4-BE49-F238E27FC236}">
                      <a16:creationId xmlns:a16="http://schemas.microsoft.com/office/drawing/2014/main" id="{22205DA1-8936-4DA4-846A-14792AAEDA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71929" y="1462183"/>
                  <a:ext cx="2812524" cy="2467351"/>
                </a:xfrm>
                <a:prstGeom prst="rect">
                  <a:avLst/>
                </a:prstGeom>
              </p:spPr>
            </p:pic>
            <p:pic>
              <p:nvPicPr>
                <p:cNvPr id="20" name="Picture 19">
                  <a:extLst>
                    <a:ext uri="{FF2B5EF4-FFF2-40B4-BE49-F238E27FC236}">
                      <a16:creationId xmlns:a16="http://schemas.microsoft.com/office/drawing/2014/main" id="{E065AA13-3BB0-4EC4-8882-B12F1EFE01A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59103" y="1462183"/>
                  <a:ext cx="2812525" cy="2467351"/>
                </a:xfrm>
                <a:prstGeom prst="rect">
                  <a:avLst/>
                </a:prstGeom>
              </p:spPr>
            </p:pic>
            <p:pic>
              <p:nvPicPr>
                <p:cNvPr id="21" name="Picture 20">
                  <a:extLst>
                    <a:ext uri="{FF2B5EF4-FFF2-40B4-BE49-F238E27FC236}">
                      <a16:creationId xmlns:a16="http://schemas.microsoft.com/office/drawing/2014/main" id="{74ECE673-D637-4383-80E1-F7A352ADA4E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91730" y="4252686"/>
                  <a:ext cx="2692723" cy="2362252"/>
                </a:xfrm>
                <a:prstGeom prst="rect">
                  <a:avLst/>
                </a:prstGeom>
              </p:spPr>
            </p:pic>
            <p:pic>
              <p:nvPicPr>
                <p:cNvPr id="22" name="Picture 21">
                  <a:extLst>
                    <a:ext uri="{FF2B5EF4-FFF2-40B4-BE49-F238E27FC236}">
                      <a16:creationId xmlns:a16="http://schemas.microsoft.com/office/drawing/2014/main" id="{29721AF3-22C1-4768-BDC5-164B4B7FCE3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33735" y="4252686"/>
                  <a:ext cx="2737893" cy="2401879"/>
                </a:xfrm>
                <a:prstGeom prst="rect">
                  <a:avLst/>
                </a:prstGeom>
              </p:spPr>
            </p:pic>
          </p:grpSp>
          <p:pic>
            <p:nvPicPr>
              <p:cNvPr id="18" name="Picture 17">
                <a:extLst>
                  <a:ext uri="{FF2B5EF4-FFF2-40B4-BE49-F238E27FC236}">
                    <a16:creationId xmlns:a16="http://schemas.microsoft.com/office/drawing/2014/main" id="{9BF3E3CA-7766-4A5D-B297-58F7E50FEDF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41145" y="65432"/>
                <a:ext cx="5109711" cy="3474946"/>
              </a:xfrm>
              <a:prstGeom prst="rect">
                <a:avLst/>
              </a:prstGeom>
            </p:spPr>
          </p:pic>
        </p:grpSp>
        <p:pic>
          <p:nvPicPr>
            <p:cNvPr id="8" name="Picture 7">
              <a:extLst>
                <a:ext uri="{FF2B5EF4-FFF2-40B4-BE49-F238E27FC236}">
                  <a16:creationId xmlns:a16="http://schemas.microsoft.com/office/drawing/2014/main" id="{28F04C90-AEC1-7E49-BF95-4C641F507F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1423" y="2642376"/>
              <a:ext cx="1123584" cy="348540"/>
            </a:xfrm>
            <a:prstGeom prst="rect">
              <a:avLst/>
            </a:prstGeom>
          </p:spPr>
        </p:pic>
      </p:grpSp>
      <p:pic>
        <p:nvPicPr>
          <p:cNvPr id="23" name="Picture 22">
            <a:extLst>
              <a:ext uri="{FF2B5EF4-FFF2-40B4-BE49-F238E27FC236}">
                <a16:creationId xmlns:a16="http://schemas.microsoft.com/office/drawing/2014/main" id="{7B98EBB1-3D47-DB47-B9D6-F18C58144EF0}"/>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3920" b="3587"/>
          <a:stretch/>
        </p:blipFill>
        <p:spPr bwMode="auto">
          <a:xfrm>
            <a:off x="7429834" y="3034969"/>
            <a:ext cx="4379547" cy="321343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88529" y="2598558"/>
            <a:ext cx="1297015" cy="624489"/>
          </a:xfrm>
          <a:prstGeom prst="rect">
            <a:avLst/>
          </a:prstGeom>
        </p:spPr>
      </p:pic>
    </p:spTree>
    <p:extLst>
      <p:ext uri="{BB962C8B-B14F-4D97-AF65-F5344CB8AC3E}">
        <p14:creationId xmlns:p14="http://schemas.microsoft.com/office/powerpoint/2010/main" val="316518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022E-16 -1.85185E-6 L 1.11022E-16 -0.36782 " pathEditMode="relative" rAng="0" ptsTypes="AA">
                                      <p:cBhvr>
                                        <p:cTn id="6" dur="2000" fill="hold"/>
                                        <p:tgtEl>
                                          <p:spTgt spid="40"/>
                                        </p:tgtEl>
                                        <p:attrNameLst>
                                          <p:attrName>ppt_x</p:attrName>
                                          <p:attrName>ppt_y</p:attrName>
                                        </p:attrNameLst>
                                      </p:cBhvr>
                                      <p:rCtr x="0" y="-1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11022E-16 -0.36782 L 1.11022E-16 2.96296E-6 " pathEditMode="relative" rAng="0" ptsTypes="AA">
                                      <p:cBhvr>
                                        <p:cTn id="10" dur="2000" fill="hold"/>
                                        <p:tgtEl>
                                          <p:spTgt spid="40"/>
                                        </p:tgtEl>
                                        <p:attrNameLst>
                                          <p:attrName>ppt_x</p:attrName>
                                          <p:attrName>ppt_y</p:attrName>
                                        </p:attrNameLst>
                                      </p:cBhvr>
                                      <p:rCtr x="0" y="18588"/>
                                    </p:animMotion>
                                  </p:childTnLst>
                                </p:cTn>
                              </p:par>
                            </p:childTnLst>
                          </p:cTn>
                        </p:par>
                      </p:childTnLst>
                    </p:cTn>
                  </p:par>
                </p:childTnLst>
              </p:cTn>
              <p:nextCondLst>
                <p:cond evt="onClick" delay="0">
                  <p:tgtEl>
                    <p:spTgt spid="4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TASKPANEKEY" val="61d8a3e7-4184-4e7d-9c93-462baf318fb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Fals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B330A2AACB94478B4CC2F39002A861" ma:contentTypeVersion="14" ma:contentTypeDescription="Create a new document." ma:contentTypeScope="" ma:versionID="218c2c5f2ccd7dd2e1b89e12f4b2dabc">
  <xsd:schema xmlns:xsd="http://www.w3.org/2001/XMLSchema" xmlns:xs="http://www.w3.org/2001/XMLSchema" xmlns:p="http://schemas.microsoft.com/office/2006/metadata/properties" xmlns:ns3="ba28866e-f5dd-4244-9a9f-5ea6ca469195" xmlns:ns4="1c19515c-c7c5-4d54-a7fa-846a4eb38078" targetNamespace="http://schemas.microsoft.com/office/2006/metadata/properties" ma:root="true" ma:fieldsID="b94535daae8e7a7694bcc2f8ef81cfc3" ns3:_="" ns4:_="">
    <xsd:import namespace="ba28866e-f5dd-4244-9a9f-5ea6ca469195"/>
    <xsd:import namespace="1c19515c-c7c5-4d54-a7fa-846a4eb380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8866e-f5dd-4244-9a9f-5ea6ca46919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19515c-c7c5-4d54-a7fa-846a4eb3807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3A1EF0-21FD-484B-BF2E-1A5B31331ED9}">
  <ds:schemaRefs>
    <ds:schemaRef ds:uri="http://purl.org/dc/terms/"/>
    <ds:schemaRef ds:uri="http://schemas.microsoft.com/office/2006/documentManagement/types"/>
    <ds:schemaRef ds:uri="http://schemas.openxmlformats.org/package/2006/metadata/core-properties"/>
    <ds:schemaRef ds:uri="ba28866e-f5dd-4244-9a9f-5ea6ca469195"/>
    <ds:schemaRef ds:uri="http://purl.org/dc/dcmitype/"/>
    <ds:schemaRef ds:uri="http://purl.org/dc/elements/1.1/"/>
    <ds:schemaRef ds:uri="http://www.w3.org/XML/1998/namespace"/>
    <ds:schemaRef ds:uri="http://schemas.microsoft.com/office/infopath/2007/PartnerControls"/>
    <ds:schemaRef ds:uri="1c19515c-c7c5-4d54-a7fa-846a4eb38078"/>
    <ds:schemaRef ds:uri="http://schemas.microsoft.com/office/2006/metadata/properties"/>
  </ds:schemaRefs>
</ds:datastoreItem>
</file>

<file path=customXml/itemProps2.xml><?xml version="1.0" encoding="utf-8"?>
<ds:datastoreItem xmlns:ds="http://schemas.openxmlformats.org/officeDocument/2006/customXml" ds:itemID="{5F18C290-9B0C-4DD2-9D8C-61990FA2223D}">
  <ds:schemaRefs>
    <ds:schemaRef ds:uri="http://schemas.microsoft.com/sharepoint/v3/contenttype/forms"/>
  </ds:schemaRefs>
</ds:datastoreItem>
</file>

<file path=customXml/itemProps3.xml><?xml version="1.0" encoding="utf-8"?>
<ds:datastoreItem xmlns:ds="http://schemas.openxmlformats.org/officeDocument/2006/customXml" ds:itemID="{AF30372F-33CB-4B10-BE83-7ADB7792A8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8866e-f5dd-4244-9a9f-5ea6ca469195"/>
    <ds:schemaRef ds:uri="1c19515c-c7c5-4d54-a7fa-846a4eb38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67171</TotalTime>
  <Words>21173</Words>
  <Application>Microsoft Macintosh PowerPoint</Application>
  <PresentationFormat>Widescreen</PresentationFormat>
  <Paragraphs>1609</Paragraphs>
  <Slides>59</Slides>
  <Notes>47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Calibri  </vt:lpstr>
      <vt:lpstr>Calibri Light</vt:lpstr>
      <vt:lpstr>Candara</vt:lpstr>
      <vt:lpstr>Roboto</vt:lpstr>
      <vt:lpstr>Roboto Medium</vt:lpstr>
      <vt:lpstr>Times New Roman</vt:lpstr>
      <vt:lpstr>Office Theme</vt:lpstr>
      <vt:lpstr>2_Office Theme</vt:lpstr>
      <vt:lpstr>PowerPoint Presentation</vt:lpstr>
      <vt:lpstr>The MTN BRWG | A catalyst for social &amp; behavioral research </vt:lpstr>
      <vt:lpstr>Social &amp; behavioral research | Critical to product development</vt:lpstr>
      <vt:lpstr>MTN social and behavioral research | A retrospective </vt:lpstr>
      <vt:lpstr>PowerPoint Presentation</vt:lpstr>
      <vt:lpstr>Overview | Social and behavioral research contributions</vt:lpstr>
      <vt:lpstr>Coverage | The breadth of social and behavioral research</vt:lpstr>
      <vt:lpstr>Evolution | Social and behavioral research methods and tools</vt:lpstr>
      <vt:lpstr>Methods | Examples of visual tools for data collection</vt:lpstr>
      <vt:lpstr>Methods | Examples of visual tools for data collection (con’t)</vt:lpstr>
      <vt:lpstr>PowerPoint Presentation</vt:lpstr>
      <vt:lpstr>Insights | Lessons learned from research experiences </vt:lpstr>
      <vt:lpstr>What works | Research process and product development</vt:lpstr>
      <vt:lpstr>What works | An integrated approach</vt:lpstr>
      <vt:lpstr>What works | Choice and options for study participants </vt:lpstr>
      <vt:lpstr>What works | Measuring and supporting product adherence </vt:lpstr>
      <vt:lpstr>What works | Engaging participants and communities</vt:lpstr>
      <vt:lpstr>Challenges | Lessons learned from social &amp; behavioral research</vt:lpstr>
      <vt:lpstr>PowerPoint Presentation</vt:lpstr>
      <vt:lpstr>Insights | Research on key questions </vt:lpstr>
      <vt:lpstr>Insights | Acceptability of vaginal products </vt:lpstr>
      <vt:lpstr>Insights | Acceptability of rectal products</vt:lpstr>
      <vt:lpstr>Insights | Rectal products among people who practice anal sex</vt:lpstr>
      <vt:lpstr>Insights | Acceptability of daily oral PrEP</vt:lpstr>
      <vt:lpstr>Insights | Acceptability differences by product attributes</vt:lpstr>
      <vt:lpstr>Insights | Acceptability related to sex</vt:lpstr>
      <vt:lpstr>Insights | Acceptability across the reproductive lifecycle</vt:lpstr>
      <vt:lpstr>Insights | Acceptability differences by region and use experience</vt:lpstr>
      <vt:lpstr>Insights | Product adherence measurement and interpretation</vt:lpstr>
      <vt:lpstr>Insights | Facilitators and barriers to product adherence</vt:lpstr>
      <vt:lpstr>Insights | Partner influence on women [cisgender]</vt:lpstr>
      <vt:lpstr>Insights | CHARISMA intervention to address partner dynamics</vt:lpstr>
      <vt:lpstr>Insights | Peer and family influence on women [cisgender]</vt:lpstr>
      <vt:lpstr>Insights | Misinformation as a critical contextual factor</vt:lpstr>
      <vt:lpstr>Insights | Menstruation and ring use</vt:lpstr>
      <vt:lpstr>Insights | Sexual norms and behavior for women [cisgender]</vt:lpstr>
      <vt:lpstr>Insights | Multipurpose prevention technologies (MPTs)</vt:lpstr>
      <vt:lpstr>PowerPoint Presentation</vt:lpstr>
      <vt:lpstr>People | BRWG members and affiliations</vt:lpstr>
      <vt:lpstr>People | Key informant interviews and acknowledgments </vt:lpstr>
      <vt:lpstr>Research | Protocol details: Vaginal products, part I </vt:lpstr>
      <vt:lpstr>Research | Protocol details: Vaginal products, part II </vt:lpstr>
      <vt:lpstr>Research | Protocol details: Rectal products</vt:lpstr>
      <vt:lpstr>Product Specs: Vaginal Ring (VR)</vt:lpstr>
      <vt:lpstr>Product Specs: Vaginal Gel</vt:lpstr>
      <vt:lpstr>Product Specs: Rectal Gel </vt:lpstr>
      <vt:lpstr>Product Specs: Other rectal products and delivery methods </vt:lpstr>
      <vt:lpstr>Glossary: Social and behavioral research methods and tools</vt:lpstr>
      <vt:lpstr>Selected MTN Protocol Resources</vt:lpstr>
      <vt:lpstr>Reference List</vt:lpstr>
      <vt:lpstr>Reference List</vt:lpstr>
      <vt:lpstr>Reference List</vt:lpstr>
      <vt:lpstr>Reference List</vt:lpstr>
      <vt:lpstr>Reference List</vt:lpstr>
      <vt:lpstr>Reference List</vt:lpstr>
      <vt:lpstr>Reference List</vt:lpstr>
      <vt:lpstr>Reference List</vt:lpstr>
      <vt:lpstr>Abbreviations</vt:lpstr>
      <vt:lpstr>Funding and Acknowledgments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BRWG Presentation to MTN Executive Committee</dc:title>
  <dc:creator>van der Straten, Ariane</dc:creator>
  <cp:lastModifiedBy>Ariane van der Straten</cp:lastModifiedBy>
  <cp:revision>793</cp:revision>
  <cp:lastPrinted>2020-02-08T00:37:19Z</cp:lastPrinted>
  <dcterms:created xsi:type="dcterms:W3CDTF">2020-02-05T15:51:19Z</dcterms:created>
  <dcterms:modified xsi:type="dcterms:W3CDTF">2022-01-27T19:53:08Z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0x010100B0B330A2AACB94478B4CC2F39002A861</vt:lpwstr>
  </property>
</Properties>
</file>